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1"/>
    <p:sldMasterId id="2147483721" r:id="rId2"/>
    <p:sldMasterId id="2147484095" r:id="rId3"/>
    <p:sldMasterId id="2147484098" r:id="rId4"/>
    <p:sldMasterId id="2147484100" r:id="rId5"/>
    <p:sldMasterId id="2147484102" r:id="rId6"/>
    <p:sldMasterId id="2147484104" r:id="rId7"/>
    <p:sldMasterId id="2147484106" r:id="rId8"/>
    <p:sldMasterId id="2147484108" r:id="rId9"/>
  </p:sldMasterIdLst>
  <p:notesMasterIdLst>
    <p:notesMasterId r:id="rId36"/>
  </p:notesMasterIdLst>
  <p:handoutMasterIdLst>
    <p:handoutMasterId r:id="rId37"/>
  </p:handoutMasterIdLst>
  <p:sldIdLst>
    <p:sldId id="256" r:id="rId10"/>
    <p:sldId id="259" r:id="rId11"/>
    <p:sldId id="289" r:id="rId12"/>
    <p:sldId id="262" r:id="rId13"/>
    <p:sldId id="327" r:id="rId14"/>
    <p:sldId id="310" r:id="rId15"/>
    <p:sldId id="329" r:id="rId16"/>
    <p:sldId id="312" r:id="rId17"/>
    <p:sldId id="313" r:id="rId18"/>
    <p:sldId id="266" r:id="rId19"/>
    <p:sldId id="315" r:id="rId20"/>
    <p:sldId id="267" r:id="rId21"/>
    <p:sldId id="269" r:id="rId22"/>
    <p:sldId id="278" r:id="rId23"/>
    <p:sldId id="277" r:id="rId24"/>
    <p:sldId id="332" r:id="rId25"/>
    <p:sldId id="333" r:id="rId26"/>
    <p:sldId id="334" r:id="rId27"/>
    <p:sldId id="335" r:id="rId28"/>
    <p:sldId id="337" r:id="rId29"/>
    <p:sldId id="338" r:id="rId30"/>
    <p:sldId id="339" r:id="rId31"/>
    <p:sldId id="322" r:id="rId32"/>
    <p:sldId id="320" r:id="rId33"/>
    <p:sldId id="331" r:id="rId34"/>
    <p:sldId id="271" r:id="rId3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46FCC0-2399-E44F-8A6D-4382E5D907FB}">
          <p14:sldIdLst>
            <p14:sldId id="256"/>
            <p14:sldId id="259"/>
            <p14:sldId id="289"/>
            <p14:sldId id="262"/>
            <p14:sldId id="327"/>
            <p14:sldId id="310"/>
            <p14:sldId id="329"/>
            <p14:sldId id="312"/>
            <p14:sldId id="313"/>
            <p14:sldId id="266"/>
            <p14:sldId id="315"/>
            <p14:sldId id="267"/>
            <p14:sldId id="269"/>
            <p14:sldId id="278"/>
            <p14:sldId id="277"/>
            <p14:sldId id="332"/>
            <p14:sldId id="333"/>
            <p14:sldId id="334"/>
            <p14:sldId id="335"/>
            <p14:sldId id="337"/>
            <p14:sldId id="338"/>
            <p14:sldId id="339"/>
            <p14:sldId id="322"/>
            <p14:sldId id="320"/>
            <p14:sldId id="331"/>
            <p14:sldId id="271"/>
          </p14:sldIdLst>
        </p14:section>
        <p14:section name="Untitled Section" id="{8AAC7A17-60CA-4019-AF21-80E31EE424DA}">
          <p14:sldIdLst/>
        </p14:section>
        <p14:section name="Untitled Section" id="{BA01F283-E35B-4064-97EC-D1AB0710DBFA}">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9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B9B"/>
    <a:srgbClr val="3E3835"/>
    <a:srgbClr val="811A92"/>
    <a:srgbClr val="D2CFCD"/>
    <a:srgbClr val="A9A8A9"/>
    <a:srgbClr val="999899"/>
    <a:srgbClr val="646469"/>
    <a:srgbClr val="EF7521"/>
    <a:srgbClr val="00B3E3"/>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86" autoAdjust="0"/>
    <p:restoredTop sz="67470" autoAdjust="0"/>
  </p:normalViewPr>
  <p:slideViewPr>
    <p:cSldViewPr snapToGrid="0" snapToObjects="1">
      <p:cViewPr varScale="1">
        <p:scale>
          <a:sx n="66" d="100"/>
          <a:sy n="66" d="100"/>
        </p:scale>
        <p:origin x="1071" y="264"/>
      </p:cViewPr>
      <p:guideLst>
        <p:guide orient="horz" pos="2160"/>
        <p:guide pos="2880"/>
        <p:guide pos="29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4824" y="168"/>
      </p:cViewPr>
      <p:guideLst>
        <p:guide orient="horz" pos="2880"/>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18" Type="http://schemas.openxmlformats.org/officeDocument/2006/relationships/slide" Target="slides/slide20.xml"/><Relationship Id="rId3" Type="http://schemas.openxmlformats.org/officeDocument/2006/relationships/slide" Target="slides/slide4.xml"/><Relationship Id="rId21" Type="http://schemas.openxmlformats.org/officeDocument/2006/relationships/slide" Target="slides/slide26.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7.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C0391-33A1-45EC-900E-430EB86580E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0E782790-84C3-4FD8-866A-EB6F565F6050}">
      <dgm:prSet phldrT="[Texte]" custT="1"/>
      <dgm:spPr/>
      <dgm:t>
        <a:bodyPr/>
        <a:lstStyle/>
        <a:p>
          <a:r>
            <a:rPr lang="fr-CA" sz="2000" b="1" dirty="0">
              <a:latin typeface="Arial" panose="020B0604020202020204" pitchFamily="34" charset="0"/>
              <a:cs typeface="Arial" panose="020B0604020202020204" pitchFamily="34" charset="0"/>
            </a:rPr>
            <a:t>Preuve d’identité</a:t>
          </a:r>
          <a:endParaRPr lang="fr-FR" sz="2000" b="1" dirty="0">
            <a:latin typeface="Arial" panose="020B0604020202020204" pitchFamily="34" charset="0"/>
            <a:cs typeface="Arial" panose="020B0604020202020204" pitchFamily="34" charset="0"/>
          </a:endParaRPr>
        </a:p>
      </dgm:t>
    </dgm:pt>
    <dgm:pt modelId="{34A8802D-4CAF-4470-9295-8749A1008226}" type="parTrans" cxnId="{EA52B4EC-081D-4334-AC79-06FDA81D162F}">
      <dgm:prSet/>
      <dgm:spPr/>
      <dgm:t>
        <a:bodyPr/>
        <a:lstStyle/>
        <a:p>
          <a:endParaRPr lang="fr-FR"/>
        </a:p>
      </dgm:t>
    </dgm:pt>
    <dgm:pt modelId="{11768CF8-6684-4877-9DE7-446DA8823E93}" type="sibTrans" cxnId="{EA52B4EC-081D-4334-AC79-06FDA81D162F}">
      <dgm:prSet/>
      <dgm:spPr/>
      <dgm:t>
        <a:bodyPr/>
        <a:lstStyle/>
        <a:p>
          <a:endParaRPr lang="fr-FR"/>
        </a:p>
      </dgm:t>
    </dgm:pt>
    <dgm:pt modelId="{CF596C98-716F-407A-9453-138C208BAD7E}">
      <dgm:prSet phldrT="[Texte]" custT="1"/>
      <dgm:spPr/>
      <dgm:t>
        <a:bodyPr/>
        <a:lstStyle/>
        <a:p>
          <a:r>
            <a:rPr lang="fr-CA" sz="1800" dirty="0">
              <a:solidFill>
                <a:schemeClr val="tx1"/>
              </a:solidFill>
              <a:latin typeface="Arial" panose="020B0604020202020204" pitchFamily="34" charset="0"/>
              <a:cs typeface="Arial" panose="020B0604020202020204" pitchFamily="34" charset="0"/>
            </a:rPr>
            <a:t>Passeport valide</a:t>
          </a:r>
          <a:endParaRPr lang="fr-FR" sz="1800" dirty="0">
            <a:solidFill>
              <a:schemeClr val="tx1"/>
            </a:solidFill>
            <a:latin typeface="Arial" panose="020B0604020202020204" pitchFamily="34" charset="0"/>
            <a:cs typeface="Arial" panose="020B0604020202020204" pitchFamily="34" charset="0"/>
          </a:endParaRPr>
        </a:p>
      </dgm:t>
    </dgm:pt>
    <dgm:pt modelId="{1EB49092-FF35-4B36-AC85-8F4600D5DCFD}" type="parTrans" cxnId="{057D184F-A48B-4465-BB4B-8138D96AEC93}">
      <dgm:prSet/>
      <dgm:spPr/>
      <dgm:t>
        <a:bodyPr/>
        <a:lstStyle/>
        <a:p>
          <a:endParaRPr lang="fr-FR"/>
        </a:p>
      </dgm:t>
    </dgm:pt>
    <dgm:pt modelId="{C7743501-3886-4BDC-B4C0-A0B714DA16F2}" type="sibTrans" cxnId="{057D184F-A48B-4465-BB4B-8138D96AEC93}">
      <dgm:prSet/>
      <dgm:spPr/>
      <dgm:t>
        <a:bodyPr/>
        <a:lstStyle/>
        <a:p>
          <a:endParaRPr lang="fr-FR"/>
        </a:p>
      </dgm:t>
    </dgm:pt>
    <dgm:pt modelId="{DCA1F8CA-96BA-425B-B15C-AD86C3B10559}">
      <dgm:prSet phldrT="[Texte]" custT="1"/>
      <dgm:spPr/>
      <dgm:t>
        <a:bodyPr/>
        <a:lstStyle/>
        <a:p>
          <a:r>
            <a:rPr lang="fr-CA" sz="1800" dirty="0">
              <a:solidFill>
                <a:schemeClr val="tx1"/>
              </a:solidFill>
              <a:latin typeface="Arial" panose="020B0604020202020204" pitchFamily="34" charset="0"/>
              <a:cs typeface="Arial" panose="020B0604020202020204" pitchFamily="34" charset="0"/>
            </a:rPr>
            <a:t>Photos d’identité et biométrie</a:t>
          </a:r>
          <a:endParaRPr lang="fr-FR" sz="1800" dirty="0">
            <a:solidFill>
              <a:schemeClr val="tx1"/>
            </a:solidFill>
            <a:latin typeface="Arial" panose="020B0604020202020204" pitchFamily="34" charset="0"/>
            <a:cs typeface="Arial" panose="020B0604020202020204" pitchFamily="34" charset="0"/>
          </a:endParaRPr>
        </a:p>
      </dgm:t>
    </dgm:pt>
    <dgm:pt modelId="{6617E9C7-1B86-4A2A-90FE-44C7CB46C313}" type="parTrans" cxnId="{81C290ED-5B3E-46B8-A373-03A5A2F6635A}">
      <dgm:prSet/>
      <dgm:spPr/>
      <dgm:t>
        <a:bodyPr/>
        <a:lstStyle/>
        <a:p>
          <a:endParaRPr lang="fr-FR"/>
        </a:p>
      </dgm:t>
    </dgm:pt>
    <dgm:pt modelId="{DC9B71CB-BF2E-430D-848D-E5F4811776ED}" type="sibTrans" cxnId="{81C290ED-5B3E-46B8-A373-03A5A2F6635A}">
      <dgm:prSet/>
      <dgm:spPr/>
      <dgm:t>
        <a:bodyPr/>
        <a:lstStyle/>
        <a:p>
          <a:endParaRPr lang="fr-FR"/>
        </a:p>
      </dgm:t>
    </dgm:pt>
    <dgm:pt modelId="{1B020D3A-3217-4ED2-8413-D189B364D9A7}">
      <dgm:prSet phldrT="[Texte]" custT="1"/>
      <dgm:spPr/>
      <dgm:t>
        <a:bodyPr/>
        <a:lstStyle/>
        <a:p>
          <a:r>
            <a:rPr lang="fr-CA" sz="2000" b="1" dirty="0">
              <a:latin typeface="Arial" panose="020B0604020202020204" pitchFamily="34" charset="0"/>
              <a:cs typeface="Arial" panose="020B0604020202020204" pitchFamily="34" charset="0"/>
            </a:rPr>
            <a:t>Preuve de fonds</a:t>
          </a:r>
          <a:endParaRPr lang="fr-FR" sz="2000" b="1" dirty="0">
            <a:latin typeface="Arial" panose="020B0604020202020204" pitchFamily="34" charset="0"/>
            <a:cs typeface="Arial" panose="020B0604020202020204" pitchFamily="34" charset="0"/>
          </a:endParaRPr>
        </a:p>
      </dgm:t>
    </dgm:pt>
    <dgm:pt modelId="{24F3DD03-F3AD-4AAE-9441-F7C230FB7374}" type="parTrans" cxnId="{6881599B-A8DB-4F81-946A-03C7AC51B7CB}">
      <dgm:prSet/>
      <dgm:spPr/>
      <dgm:t>
        <a:bodyPr/>
        <a:lstStyle/>
        <a:p>
          <a:endParaRPr lang="fr-FR"/>
        </a:p>
      </dgm:t>
    </dgm:pt>
    <dgm:pt modelId="{1881D1CC-DC9C-4CFA-8105-B438EDC55182}" type="sibTrans" cxnId="{6881599B-A8DB-4F81-946A-03C7AC51B7CB}">
      <dgm:prSet/>
      <dgm:spPr/>
      <dgm:t>
        <a:bodyPr/>
        <a:lstStyle/>
        <a:p>
          <a:endParaRPr lang="fr-FR"/>
        </a:p>
      </dgm:t>
    </dgm:pt>
    <dgm:pt modelId="{E9ECA7FD-8FDA-45BF-A209-C10A50FB4881}">
      <dgm:prSet phldrT="[Texte]" custT="1"/>
      <dgm:spPr/>
      <dgm:t>
        <a:bodyPr/>
        <a:lstStyle/>
        <a:p>
          <a:r>
            <a:rPr lang="fr-CA" sz="1800" dirty="0">
              <a:solidFill>
                <a:schemeClr val="tx1"/>
              </a:solidFill>
              <a:latin typeface="Arial" panose="020B0604020202020204" pitchFamily="34" charset="0"/>
              <a:cs typeface="Arial" panose="020B0604020202020204" pitchFamily="34" charset="0"/>
            </a:rPr>
            <a:t>Relevés bancaires, prêt étudiant, bourse, prise en charge parentale</a:t>
          </a:r>
          <a:endParaRPr lang="fr-FR" sz="1800" dirty="0">
            <a:solidFill>
              <a:schemeClr val="tx1"/>
            </a:solidFill>
            <a:latin typeface="Arial" panose="020B0604020202020204" pitchFamily="34" charset="0"/>
            <a:cs typeface="Arial" panose="020B0604020202020204" pitchFamily="34" charset="0"/>
          </a:endParaRPr>
        </a:p>
      </dgm:t>
    </dgm:pt>
    <dgm:pt modelId="{EF3ACBB4-AFE6-42D3-8890-296F4111E537}" type="parTrans" cxnId="{DC5B6C12-A82C-4F4F-B309-27C275DCA3C7}">
      <dgm:prSet/>
      <dgm:spPr/>
      <dgm:t>
        <a:bodyPr/>
        <a:lstStyle/>
        <a:p>
          <a:endParaRPr lang="fr-FR"/>
        </a:p>
      </dgm:t>
    </dgm:pt>
    <dgm:pt modelId="{F24E930E-9083-45C2-8338-C5CFEE33EC49}" type="sibTrans" cxnId="{DC5B6C12-A82C-4F4F-B309-27C275DCA3C7}">
      <dgm:prSet/>
      <dgm:spPr/>
      <dgm:t>
        <a:bodyPr/>
        <a:lstStyle/>
        <a:p>
          <a:endParaRPr lang="fr-FR"/>
        </a:p>
      </dgm:t>
    </dgm:pt>
    <dgm:pt modelId="{DF9C2090-925C-41A2-9CC4-B9E65BFA71CC}">
      <dgm:prSet phldrT="[Texte]" custT="1"/>
      <dgm:spPr/>
      <dgm:t>
        <a:bodyPr/>
        <a:lstStyle/>
        <a:p>
          <a:r>
            <a:rPr lang="fr-CA" sz="2000" b="1" dirty="0">
              <a:latin typeface="Arial" panose="020B0604020202020204" pitchFamily="34" charset="0"/>
              <a:cs typeface="Arial" panose="020B0604020202020204" pitchFamily="34" charset="0"/>
            </a:rPr>
            <a:t>Preuve d’acceptation</a:t>
          </a:r>
          <a:endParaRPr lang="fr-FR" sz="2000" b="1" dirty="0">
            <a:latin typeface="Arial" panose="020B0604020202020204" pitchFamily="34" charset="0"/>
            <a:cs typeface="Arial" panose="020B0604020202020204" pitchFamily="34" charset="0"/>
          </a:endParaRPr>
        </a:p>
      </dgm:t>
    </dgm:pt>
    <dgm:pt modelId="{BB69D149-3954-4C89-BF50-8BEB0F4E15E7}" type="sibTrans" cxnId="{0160C58B-FEFB-413B-96A8-DC1C74EEE393}">
      <dgm:prSet/>
      <dgm:spPr/>
      <dgm:t>
        <a:bodyPr/>
        <a:lstStyle/>
        <a:p>
          <a:endParaRPr lang="fr-FR"/>
        </a:p>
      </dgm:t>
    </dgm:pt>
    <dgm:pt modelId="{CA8A22B4-90F4-4C6D-87D0-9A7E3DA28569}" type="parTrans" cxnId="{0160C58B-FEFB-413B-96A8-DC1C74EEE393}">
      <dgm:prSet/>
      <dgm:spPr/>
      <dgm:t>
        <a:bodyPr/>
        <a:lstStyle/>
        <a:p>
          <a:endParaRPr lang="fr-FR"/>
        </a:p>
      </dgm:t>
    </dgm:pt>
    <dgm:pt modelId="{F7F45AC7-823C-4D9E-94B2-E6F0955993E5}">
      <dgm:prSet phldrT="[Texte]" custT="1"/>
      <dgm:spPr/>
      <dgm:t>
        <a:bodyPr/>
        <a:lstStyle/>
        <a:p>
          <a:r>
            <a:rPr lang="fr-CA" sz="1800" dirty="0">
              <a:solidFill>
                <a:schemeClr val="tx1"/>
              </a:solidFill>
              <a:latin typeface="Arial" panose="020B0604020202020204" pitchFamily="34" charset="0"/>
              <a:cs typeface="Arial" panose="020B0604020202020204" pitchFamily="34" charset="0"/>
            </a:rPr>
            <a:t>Lettre d’acceptation d’un (EED)</a:t>
          </a:r>
          <a:endParaRPr lang="fr-FR" sz="1800" dirty="0">
            <a:solidFill>
              <a:schemeClr val="tx1"/>
            </a:solidFill>
            <a:latin typeface="Arial" panose="020B0604020202020204" pitchFamily="34" charset="0"/>
            <a:cs typeface="Arial" panose="020B0604020202020204" pitchFamily="34" charset="0"/>
          </a:endParaRPr>
        </a:p>
      </dgm:t>
    </dgm:pt>
    <dgm:pt modelId="{49E7173F-A59B-4B3B-AB84-6E17AEBD99BD}" type="sibTrans" cxnId="{BF383975-8E1E-4E22-BCB6-726F625936EF}">
      <dgm:prSet/>
      <dgm:spPr/>
      <dgm:t>
        <a:bodyPr/>
        <a:lstStyle/>
        <a:p>
          <a:endParaRPr lang="fr-FR"/>
        </a:p>
      </dgm:t>
    </dgm:pt>
    <dgm:pt modelId="{103FA3FB-D3F2-4E83-89C2-635FB5B71BDE}" type="parTrans" cxnId="{BF383975-8E1E-4E22-BCB6-726F625936EF}">
      <dgm:prSet/>
      <dgm:spPr/>
      <dgm:t>
        <a:bodyPr/>
        <a:lstStyle/>
        <a:p>
          <a:endParaRPr lang="fr-FR"/>
        </a:p>
      </dgm:t>
    </dgm:pt>
    <dgm:pt modelId="{3965A2A8-1A5F-441E-933D-43AEFB0026BB}">
      <dgm:prSet phldrT="[Texte]" custT="1"/>
      <dgm:spPr/>
      <dgm:t>
        <a:bodyPr/>
        <a:lstStyle/>
        <a:p>
          <a:r>
            <a:rPr lang="fr-CA" sz="1800" dirty="0">
              <a:solidFill>
                <a:schemeClr val="tx1"/>
              </a:solidFill>
              <a:latin typeface="Arial" panose="020B0604020202020204" pitchFamily="34" charset="0"/>
              <a:cs typeface="Arial" panose="020B0604020202020204" pitchFamily="34" charset="0"/>
            </a:rPr>
            <a:t>Certificat d’acceptation du Québec (CAQ) ou </a:t>
          </a:r>
          <a:br>
            <a:rPr lang="fr-CA" sz="1800" dirty="0">
              <a:solidFill>
                <a:schemeClr val="tx1"/>
              </a:solidFill>
              <a:latin typeface="Arial" panose="020B0604020202020204" pitchFamily="34" charset="0"/>
              <a:cs typeface="Arial" panose="020B0604020202020204" pitchFamily="34" charset="0"/>
            </a:rPr>
          </a:br>
          <a:r>
            <a:rPr lang="fr-CA" sz="1800" dirty="0">
              <a:solidFill>
                <a:schemeClr val="tx1"/>
              </a:solidFill>
              <a:latin typeface="Arial" panose="020B0604020202020204" pitchFamily="34" charset="0"/>
              <a:cs typeface="Arial" panose="020B0604020202020204" pitchFamily="34" charset="0"/>
            </a:rPr>
            <a:t>Lettre d’attestation provinciale/territoriale</a:t>
          </a:r>
          <a:endParaRPr lang="fr-FR" sz="1800" dirty="0">
            <a:solidFill>
              <a:schemeClr val="tx1"/>
            </a:solidFill>
            <a:latin typeface="Arial" panose="020B0604020202020204" pitchFamily="34" charset="0"/>
            <a:cs typeface="Arial" panose="020B0604020202020204" pitchFamily="34" charset="0"/>
          </a:endParaRPr>
        </a:p>
      </dgm:t>
    </dgm:pt>
    <dgm:pt modelId="{A5C01F5E-A785-48CA-BB91-C4C3E9D84115}" type="sibTrans" cxnId="{4DCD6A2A-F41D-4785-B487-D20068A28603}">
      <dgm:prSet/>
      <dgm:spPr/>
      <dgm:t>
        <a:bodyPr/>
        <a:lstStyle/>
        <a:p>
          <a:endParaRPr lang="fr-FR"/>
        </a:p>
      </dgm:t>
    </dgm:pt>
    <dgm:pt modelId="{768BEDE2-15CD-45D5-B998-A5482C2C6B8B}" type="parTrans" cxnId="{4DCD6A2A-F41D-4785-B487-D20068A28603}">
      <dgm:prSet/>
      <dgm:spPr/>
      <dgm:t>
        <a:bodyPr/>
        <a:lstStyle/>
        <a:p>
          <a:endParaRPr lang="fr-FR"/>
        </a:p>
      </dgm:t>
    </dgm:pt>
    <dgm:pt modelId="{EC68F941-81B5-478B-AD37-7B62F8AC1433}" type="pres">
      <dgm:prSet presAssocID="{5C7C0391-33A1-45EC-900E-430EB86580ED}" presName="outerComposite" presStyleCnt="0">
        <dgm:presLayoutVars>
          <dgm:chMax val="5"/>
          <dgm:dir/>
          <dgm:resizeHandles val="exact"/>
        </dgm:presLayoutVars>
      </dgm:prSet>
      <dgm:spPr/>
    </dgm:pt>
    <dgm:pt modelId="{78CE6305-48E7-4998-B60C-F2992B91F7B8}" type="pres">
      <dgm:prSet presAssocID="{5C7C0391-33A1-45EC-900E-430EB86580ED}" presName="dummyMaxCanvas" presStyleCnt="0">
        <dgm:presLayoutVars/>
      </dgm:prSet>
      <dgm:spPr/>
    </dgm:pt>
    <dgm:pt modelId="{DAB9CE95-C3E5-494B-8918-28C7BB0DD6A1}" type="pres">
      <dgm:prSet presAssocID="{5C7C0391-33A1-45EC-900E-430EB86580ED}" presName="ThreeNodes_1" presStyleLbl="node1" presStyleIdx="0" presStyleCnt="3">
        <dgm:presLayoutVars>
          <dgm:bulletEnabled val="1"/>
        </dgm:presLayoutVars>
      </dgm:prSet>
      <dgm:spPr/>
    </dgm:pt>
    <dgm:pt modelId="{F9DB09A0-9324-40D9-8B6D-6DC71E4BC8FE}" type="pres">
      <dgm:prSet presAssocID="{5C7C0391-33A1-45EC-900E-430EB86580ED}" presName="ThreeNodes_2" presStyleLbl="node1" presStyleIdx="1" presStyleCnt="3">
        <dgm:presLayoutVars>
          <dgm:bulletEnabled val="1"/>
        </dgm:presLayoutVars>
      </dgm:prSet>
      <dgm:spPr/>
    </dgm:pt>
    <dgm:pt modelId="{1CF1ACFC-DB3A-4C59-8A9E-871CDAF1A754}" type="pres">
      <dgm:prSet presAssocID="{5C7C0391-33A1-45EC-900E-430EB86580ED}" presName="ThreeNodes_3" presStyleLbl="node1" presStyleIdx="2" presStyleCnt="3">
        <dgm:presLayoutVars>
          <dgm:bulletEnabled val="1"/>
        </dgm:presLayoutVars>
      </dgm:prSet>
      <dgm:spPr/>
    </dgm:pt>
    <dgm:pt modelId="{D94F0D99-CC68-48AA-BFD9-C093F31CB618}" type="pres">
      <dgm:prSet presAssocID="{5C7C0391-33A1-45EC-900E-430EB86580ED}" presName="ThreeConn_1-2" presStyleLbl="fgAccFollowNode1" presStyleIdx="0" presStyleCnt="2">
        <dgm:presLayoutVars>
          <dgm:bulletEnabled val="1"/>
        </dgm:presLayoutVars>
      </dgm:prSet>
      <dgm:spPr/>
    </dgm:pt>
    <dgm:pt modelId="{C802832E-90F5-4389-BECB-2B057F4AC857}" type="pres">
      <dgm:prSet presAssocID="{5C7C0391-33A1-45EC-900E-430EB86580ED}" presName="ThreeConn_2-3" presStyleLbl="fgAccFollowNode1" presStyleIdx="1" presStyleCnt="2">
        <dgm:presLayoutVars>
          <dgm:bulletEnabled val="1"/>
        </dgm:presLayoutVars>
      </dgm:prSet>
      <dgm:spPr/>
    </dgm:pt>
    <dgm:pt modelId="{62DD6130-558D-4482-93F9-23CE15104B5C}" type="pres">
      <dgm:prSet presAssocID="{5C7C0391-33A1-45EC-900E-430EB86580ED}" presName="ThreeNodes_1_text" presStyleLbl="node1" presStyleIdx="2" presStyleCnt="3">
        <dgm:presLayoutVars>
          <dgm:bulletEnabled val="1"/>
        </dgm:presLayoutVars>
      </dgm:prSet>
      <dgm:spPr/>
    </dgm:pt>
    <dgm:pt modelId="{49F40D6D-EB55-4899-80DA-0CC7F8C91A6E}" type="pres">
      <dgm:prSet presAssocID="{5C7C0391-33A1-45EC-900E-430EB86580ED}" presName="ThreeNodes_2_text" presStyleLbl="node1" presStyleIdx="2" presStyleCnt="3">
        <dgm:presLayoutVars>
          <dgm:bulletEnabled val="1"/>
        </dgm:presLayoutVars>
      </dgm:prSet>
      <dgm:spPr/>
    </dgm:pt>
    <dgm:pt modelId="{41F91476-6C84-4BEB-968B-1B9362475BD5}" type="pres">
      <dgm:prSet presAssocID="{5C7C0391-33A1-45EC-900E-430EB86580ED}" presName="ThreeNodes_3_text" presStyleLbl="node1" presStyleIdx="2" presStyleCnt="3">
        <dgm:presLayoutVars>
          <dgm:bulletEnabled val="1"/>
        </dgm:presLayoutVars>
      </dgm:prSet>
      <dgm:spPr/>
    </dgm:pt>
  </dgm:ptLst>
  <dgm:cxnLst>
    <dgm:cxn modelId="{8337CE00-5439-4ACA-9AF4-F50E4090413C}" type="presOf" srcId="{1B020D3A-3217-4ED2-8413-D189B364D9A7}" destId="{1CF1ACFC-DB3A-4C59-8A9E-871CDAF1A754}" srcOrd="0" destOrd="0" presId="urn:microsoft.com/office/officeart/2005/8/layout/vProcess5"/>
    <dgm:cxn modelId="{50CA0A11-A416-4548-9D24-5298ECE53B5B}" type="presOf" srcId="{5C7C0391-33A1-45EC-900E-430EB86580ED}" destId="{EC68F941-81B5-478B-AD37-7B62F8AC1433}" srcOrd="0" destOrd="0" presId="urn:microsoft.com/office/officeart/2005/8/layout/vProcess5"/>
    <dgm:cxn modelId="{DC5B6C12-A82C-4F4F-B309-27C275DCA3C7}" srcId="{1B020D3A-3217-4ED2-8413-D189B364D9A7}" destId="{E9ECA7FD-8FDA-45BF-A209-C10A50FB4881}" srcOrd="0" destOrd="0" parTransId="{EF3ACBB4-AFE6-42D3-8890-296F4111E537}" sibTransId="{F24E930E-9083-45C2-8338-C5CFEE33EC49}"/>
    <dgm:cxn modelId="{15AD0213-4411-43D1-8616-587AC5644B78}" type="presOf" srcId="{BB69D149-3954-4C89-BF50-8BEB0F4E15E7}" destId="{D94F0D99-CC68-48AA-BFD9-C093F31CB618}" srcOrd="0" destOrd="0" presId="urn:microsoft.com/office/officeart/2005/8/layout/vProcess5"/>
    <dgm:cxn modelId="{BC57DD1E-2BE8-4134-918F-B319F3BD91A7}" type="presOf" srcId="{DF9C2090-925C-41A2-9CC4-B9E65BFA71CC}" destId="{62DD6130-558D-4482-93F9-23CE15104B5C}" srcOrd="1" destOrd="0" presId="urn:microsoft.com/office/officeart/2005/8/layout/vProcess5"/>
    <dgm:cxn modelId="{4DCD6A2A-F41D-4785-B487-D20068A28603}" srcId="{DF9C2090-925C-41A2-9CC4-B9E65BFA71CC}" destId="{3965A2A8-1A5F-441E-933D-43AEFB0026BB}" srcOrd="1" destOrd="0" parTransId="{768BEDE2-15CD-45D5-B998-A5482C2C6B8B}" sibTransId="{A5C01F5E-A785-48CA-BB91-C4C3E9D84115}"/>
    <dgm:cxn modelId="{6F5E084C-A49A-4456-93FF-D32A59973AFF}" type="presOf" srcId="{F7F45AC7-823C-4D9E-94B2-E6F0955993E5}" destId="{DAB9CE95-C3E5-494B-8918-28C7BB0DD6A1}" srcOrd="0" destOrd="1" presId="urn:microsoft.com/office/officeart/2005/8/layout/vProcess5"/>
    <dgm:cxn modelId="{057D184F-A48B-4465-BB4B-8138D96AEC93}" srcId="{0E782790-84C3-4FD8-866A-EB6F565F6050}" destId="{CF596C98-716F-407A-9453-138C208BAD7E}" srcOrd="0" destOrd="0" parTransId="{1EB49092-FF35-4B36-AC85-8F4600D5DCFD}" sibTransId="{C7743501-3886-4BDC-B4C0-A0B714DA16F2}"/>
    <dgm:cxn modelId="{BF383975-8E1E-4E22-BCB6-726F625936EF}" srcId="{DF9C2090-925C-41A2-9CC4-B9E65BFA71CC}" destId="{F7F45AC7-823C-4D9E-94B2-E6F0955993E5}" srcOrd="0" destOrd="0" parTransId="{103FA3FB-D3F2-4E83-89C2-635FB5B71BDE}" sibTransId="{49E7173F-A59B-4B3B-AB84-6E17AEBD99BD}"/>
    <dgm:cxn modelId="{75076155-34BE-4414-A340-79896BAC270E}" type="presOf" srcId="{F7F45AC7-823C-4D9E-94B2-E6F0955993E5}" destId="{62DD6130-558D-4482-93F9-23CE15104B5C}" srcOrd="1" destOrd="1" presId="urn:microsoft.com/office/officeart/2005/8/layout/vProcess5"/>
    <dgm:cxn modelId="{3AD9D555-C143-4F2B-BAB8-8AD2B773ED98}" type="presOf" srcId="{E9ECA7FD-8FDA-45BF-A209-C10A50FB4881}" destId="{1CF1ACFC-DB3A-4C59-8A9E-871CDAF1A754}" srcOrd="0" destOrd="1" presId="urn:microsoft.com/office/officeart/2005/8/layout/vProcess5"/>
    <dgm:cxn modelId="{489B357A-11DE-4F96-9E73-DA415E0CDD5D}" type="presOf" srcId="{E9ECA7FD-8FDA-45BF-A209-C10A50FB4881}" destId="{41F91476-6C84-4BEB-968B-1B9362475BD5}" srcOrd="1" destOrd="1" presId="urn:microsoft.com/office/officeart/2005/8/layout/vProcess5"/>
    <dgm:cxn modelId="{7E796580-B298-471E-90D2-5FB7C6AEEB2C}" type="presOf" srcId="{0E782790-84C3-4FD8-866A-EB6F565F6050}" destId="{49F40D6D-EB55-4899-80DA-0CC7F8C91A6E}" srcOrd="1" destOrd="0" presId="urn:microsoft.com/office/officeart/2005/8/layout/vProcess5"/>
    <dgm:cxn modelId="{913E6786-7283-4509-A91F-57E898EA5AA7}" type="presOf" srcId="{0E782790-84C3-4FD8-866A-EB6F565F6050}" destId="{F9DB09A0-9324-40D9-8B6D-6DC71E4BC8FE}" srcOrd="0" destOrd="0" presId="urn:microsoft.com/office/officeart/2005/8/layout/vProcess5"/>
    <dgm:cxn modelId="{0160C58B-FEFB-413B-96A8-DC1C74EEE393}" srcId="{5C7C0391-33A1-45EC-900E-430EB86580ED}" destId="{DF9C2090-925C-41A2-9CC4-B9E65BFA71CC}" srcOrd="0" destOrd="0" parTransId="{CA8A22B4-90F4-4C6D-87D0-9A7E3DA28569}" sibTransId="{BB69D149-3954-4C89-BF50-8BEB0F4E15E7}"/>
    <dgm:cxn modelId="{43641294-6B56-4F82-9C89-10F5BFB0B7D2}" type="presOf" srcId="{11768CF8-6684-4877-9DE7-446DA8823E93}" destId="{C802832E-90F5-4389-BECB-2B057F4AC857}" srcOrd="0" destOrd="0" presId="urn:microsoft.com/office/officeart/2005/8/layout/vProcess5"/>
    <dgm:cxn modelId="{6881599B-A8DB-4F81-946A-03C7AC51B7CB}" srcId="{5C7C0391-33A1-45EC-900E-430EB86580ED}" destId="{1B020D3A-3217-4ED2-8413-D189B364D9A7}" srcOrd="2" destOrd="0" parTransId="{24F3DD03-F3AD-4AAE-9441-F7C230FB7374}" sibTransId="{1881D1CC-DC9C-4CFA-8105-B438EDC55182}"/>
    <dgm:cxn modelId="{B60C069F-9802-44FC-A6D3-34FB9B6EF0C8}" type="presOf" srcId="{DF9C2090-925C-41A2-9CC4-B9E65BFA71CC}" destId="{DAB9CE95-C3E5-494B-8918-28C7BB0DD6A1}" srcOrd="0" destOrd="0" presId="urn:microsoft.com/office/officeart/2005/8/layout/vProcess5"/>
    <dgm:cxn modelId="{3EF4EFA3-C931-4193-A2AE-263F88EBCE1A}" type="presOf" srcId="{3965A2A8-1A5F-441E-933D-43AEFB0026BB}" destId="{62DD6130-558D-4482-93F9-23CE15104B5C}" srcOrd="1" destOrd="2" presId="urn:microsoft.com/office/officeart/2005/8/layout/vProcess5"/>
    <dgm:cxn modelId="{5BE480B8-AE7A-4F65-A684-2E863F32CE46}" type="presOf" srcId="{3965A2A8-1A5F-441E-933D-43AEFB0026BB}" destId="{DAB9CE95-C3E5-494B-8918-28C7BB0DD6A1}" srcOrd="0" destOrd="2" presId="urn:microsoft.com/office/officeart/2005/8/layout/vProcess5"/>
    <dgm:cxn modelId="{5974D1C9-D385-4050-A5E6-16550071AD65}" type="presOf" srcId="{1B020D3A-3217-4ED2-8413-D189B364D9A7}" destId="{41F91476-6C84-4BEB-968B-1B9362475BD5}" srcOrd="1" destOrd="0" presId="urn:microsoft.com/office/officeart/2005/8/layout/vProcess5"/>
    <dgm:cxn modelId="{D831E1D0-7535-4A75-9794-54BF9484EB05}" type="presOf" srcId="{DCA1F8CA-96BA-425B-B15C-AD86C3B10559}" destId="{49F40D6D-EB55-4899-80DA-0CC7F8C91A6E}" srcOrd="1" destOrd="2" presId="urn:microsoft.com/office/officeart/2005/8/layout/vProcess5"/>
    <dgm:cxn modelId="{9BBD6EDD-1F21-4AEC-A28D-E0AAE9C58B93}" type="presOf" srcId="{DCA1F8CA-96BA-425B-B15C-AD86C3B10559}" destId="{F9DB09A0-9324-40D9-8B6D-6DC71E4BC8FE}" srcOrd="0" destOrd="2" presId="urn:microsoft.com/office/officeart/2005/8/layout/vProcess5"/>
    <dgm:cxn modelId="{584045E3-B373-4824-9FD5-CBBB8B528557}" type="presOf" srcId="{CF596C98-716F-407A-9453-138C208BAD7E}" destId="{49F40D6D-EB55-4899-80DA-0CC7F8C91A6E}" srcOrd="1" destOrd="1" presId="urn:microsoft.com/office/officeart/2005/8/layout/vProcess5"/>
    <dgm:cxn modelId="{EA52B4EC-081D-4334-AC79-06FDA81D162F}" srcId="{5C7C0391-33A1-45EC-900E-430EB86580ED}" destId="{0E782790-84C3-4FD8-866A-EB6F565F6050}" srcOrd="1" destOrd="0" parTransId="{34A8802D-4CAF-4470-9295-8749A1008226}" sibTransId="{11768CF8-6684-4877-9DE7-446DA8823E93}"/>
    <dgm:cxn modelId="{81C290ED-5B3E-46B8-A373-03A5A2F6635A}" srcId="{0E782790-84C3-4FD8-866A-EB6F565F6050}" destId="{DCA1F8CA-96BA-425B-B15C-AD86C3B10559}" srcOrd="1" destOrd="0" parTransId="{6617E9C7-1B86-4A2A-90FE-44C7CB46C313}" sibTransId="{DC9B71CB-BF2E-430D-848D-E5F4811776ED}"/>
    <dgm:cxn modelId="{A4CBC2FF-7A04-44A6-9B92-B5A6FFA53861}" type="presOf" srcId="{CF596C98-716F-407A-9453-138C208BAD7E}" destId="{F9DB09A0-9324-40D9-8B6D-6DC71E4BC8FE}" srcOrd="0" destOrd="1" presId="urn:microsoft.com/office/officeart/2005/8/layout/vProcess5"/>
    <dgm:cxn modelId="{2A8A3A56-1917-41C4-9E18-836C16B541E3}" type="presParOf" srcId="{EC68F941-81B5-478B-AD37-7B62F8AC1433}" destId="{78CE6305-48E7-4998-B60C-F2992B91F7B8}" srcOrd="0" destOrd="0" presId="urn:microsoft.com/office/officeart/2005/8/layout/vProcess5"/>
    <dgm:cxn modelId="{A1BA0C58-F604-4760-80A9-5BFA3B68B922}" type="presParOf" srcId="{EC68F941-81B5-478B-AD37-7B62F8AC1433}" destId="{DAB9CE95-C3E5-494B-8918-28C7BB0DD6A1}" srcOrd="1" destOrd="0" presId="urn:microsoft.com/office/officeart/2005/8/layout/vProcess5"/>
    <dgm:cxn modelId="{38CB27FD-1E54-4899-AE48-DCB0C8C9DE75}" type="presParOf" srcId="{EC68F941-81B5-478B-AD37-7B62F8AC1433}" destId="{F9DB09A0-9324-40D9-8B6D-6DC71E4BC8FE}" srcOrd="2" destOrd="0" presId="urn:microsoft.com/office/officeart/2005/8/layout/vProcess5"/>
    <dgm:cxn modelId="{D3E0CEEC-11AB-4B40-B94A-3547325025E3}" type="presParOf" srcId="{EC68F941-81B5-478B-AD37-7B62F8AC1433}" destId="{1CF1ACFC-DB3A-4C59-8A9E-871CDAF1A754}" srcOrd="3" destOrd="0" presId="urn:microsoft.com/office/officeart/2005/8/layout/vProcess5"/>
    <dgm:cxn modelId="{8CE77C29-7D12-467A-93BA-12ACA9E6FE59}" type="presParOf" srcId="{EC68F941-81B5-478B-AD37-7B62F8AC1433}" destId="{D94F0D99-CC68-48AA-BFD9-C093F31CB618}" srcOrd="4" destOrd="0" presId="urn:microsoft.com/office/officeart/2005/8/layout/vProcess5"/>
    <dgm:cxn modelId="{143AF692-1A78-40DD-B97C-39AF45C25064}" type="presParOf" srcId="{EC68F941-81B5-478B-AD37-7B62F8AC1433}" destId="{C802832E-90F5-4389-BECB-2B057F4AC857}" srcOrd="5" destOrd="0" presId="urn:microsoft.com/office/officeart/2005/8/layout/vProcess5"/>
    <dgm:cxn modelId="{34144A03-F159-4F0E-8547-16733DA66452}" type="presParOf" srcId="{EC68F941-81B5-478B-AD37-7B62F8AC1433}" destId="{62DD6130-558D-4482-93F9-23CE15104B5C}" srcOrd="6" destOrd="0" presId="urn:microsoft.com/office/officeart/2005/8/layout/vProcess5"/>
    <dgm:cxn modelId="{8B5BCF88-1A92-4D5C-8C26-2058074AA94C}" type="presParOf" srcId="{EC68F941-81B5-478B-AD37-7B62F8AC1433}" destId="{49F40D6D-EB55-4899-80DA-0CC7F8C91A6E}" srcOrd="7" destOrd="0" presId="urn:microsoft.com/office/officeart/2005/8/layout/vProcess5"/>
    <dgm:cxn modelId="{E1261AA1-72D6-48AE-ADF3-E59CFB02651B}" type="presParOf" srcId="{EC68F941-81B5-478B-AD37-7B62F8AC1433}" destId="{41F91476-6C84-4BEB-968B-1B9362475BD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BC5EB-11F5-47D8-A8A1-F56003C2DA6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CA"/>
        </a:p>
      </dgm:t>
    </dgm:pt>
    <dgm:pt modelId="{732A9FED-5BC6-4CCC-9BD0-75614109D302}">
      <dgm:prSet phldrT="[Texte]"/>
      <dgm:spPr/>
      <dgm:t>
        <a:bodyPr/>
        <a:lstStyle/>
        <a:p>
          <a:r>
            <a:rPr lang="fr-FR" dirty="0"/>
            <a:t>Québec</a:t>
          </a:r>
          <a:endParaRPr lang="fr-CA" dirty="0"/>
        </a:p>
      </dgm:t>
    </dgm:pt>
    <dgm:pt modelId="{7414BC35-8FCD-4F18-8457-4A55C82916D1}" type="parTrans" cxnId="{12895773-F771-485E-8F06-0849DFBDD0EF}">
      <dgm:prSet/>
      <dgm:spPr/>
      <dgm:t>
        <a:bodyPr/>
        <a:lstStyle/>
        <a:p>
          <a:endParaRPr lang="fr-CA"/>
        </a:p>
      </dgm:t>
    </dgm:pt>
    <dgm:pt modelId="{7F153520-B891-4E90-9B59-78B8F66CE534}" type="sibTrans" cxnId="{12895773-F771-485E-8F06-0849DFBDD0EF}">
      <dgm:prSet/>
      <dgm:spPr/>
      <dgm:t>
        <a:bodyPr/>
        <a:lstStyle/>
        <a:p>
          <a:endParaRPr lang="fr-CA"/>
        </a:p>
      </dgm:t>
    </dgm:pt>
    <dgm:pt modelId="{AA313737-B3F0-4014-88E3-36CF8B9DD11E}">
      <dgm:prSet phldrT="[Texte]" custT="1"/>
      <dgm:spPr/>
      <dgm:t>
        <a:bodyPr/>
        <a:lstStyle/>
        <a:p>
          <a:r>
            <a:rPr lang="fr-CA" sz="2000" b="1" dirty="0"/>
            <a:t>Frais de scolarité </a:t>
          </a:r>
        </a:p>
      </dgm:t>
    </dgm:pt>
    <dgm:pt modelId="{EB3372C3-7FFA-4510-BC92-06FB81FA8FF5}" type="parTrans" cxnId="{3B663A5C-CBFA-49A0-8823-2E2C63C5037A}">
      <dgm:prSet/>
      <dgm:spPr/>
      <dgm:t>
        <a:bodyPr/>
        <a:lstStyle/>
        <a:p>
          <a:endParaRPr lang="fr-CA"/>
        </a:p>
      </dgm:t>
    </dgm:pt>
    <dgm:pt modelId="{3690BE54-F1B0-4CAB-9833-9FE83C07B875}" type="sibTrans" cxnId="{3B663A5C-CBFA-49A0-8823-2E2C63C5037A}">
      <dgm:prSet/>
      <dgm:spPr/>
      <dgm:t>
        <a:bodyPr/>
        <a:lstStyle/>
        <a:p>
          <a:endParaRPr lang="fr-CA"/>
        </a:p>
      </dgm:t>
    </dgm:pt>
    <dgm:pt modelId="{E4F58344-FC6C-4E54-AE4E-9AE1964E29F4}">
      <dgm:prSet phldrT="[Texte]" custT="1"/>
      <dgm:spPr/>
      <dgm:t>
        <a:bodyPr/>
        <a:lstStyle/>
        <a:p>
          <a:pPr algn="ctr"/>
          <a:br>
            <a:rPr lang="fr-FR" sz="1500" b="1" dirty="0"/>
          </a:br>
          <a:r>
            <a:rPr lang="fr-FR" sz="2000" b="1" dirty="0"/>
            <a:t>Etudiant  </a:t>
          </a:r>
          <a:br>
            <a:rPr lang="fr-FR" sz="2000" b="1" dirty="0"/>
          </a:br>
          <a:r>
            <a:rPr lang="fr-FR" sz="2000" b="1" dirty="0"/>
            <a:t>15 508 $CAN</a:t>
          </a:r>
          <a:endParaRPr lang="fr-CA" sz="2000" b="1" dirty="0"/>
        </a:p>
      </dgm:t>
    </dgm:pt>
    <dgm:pt modelId="{2DD27C81-E19C-4DC1-A482-E7D045AF8B7A}" type="parTrans" cxnId="{FD029265-9E91-4F66-BAA8-517E72125DE3}">
      <dgm:prSet/>
      <dgm:spPr/>
      <dgm:t>
        <a:bodyPr/>
        <a:lstStyle/>
        <a:p>
          <a:endParaRPr lang="fr-CA"/>
        </a:p>
      </dgm:t>
    </dgm:pt>
    <dgm:pt modelId="{48FA130B-C9FC-4492-BE01-EDD450DCA733}" type="sibTrans" cxnId="{FD029265-9E91-4F66-BAA8-517E72125DE3}">
      <dgm:prSet/>
      <dgm:spPr/>
      <dgm:t>
        <a:bodyPr/>
        <a:lstStyle/>
        <a:p>
          <a:endParaRPr lang="fr-CA"/>
        </a:p>
      </dgm:t>
    </dgm:pt>
    <dgm:pt modelId="{8F0E153B-93B5-40CB-9172-512ABB0C0304}">
      <dgm:prSet phldrT="[Texte]"/>
      <dgm:spPr/>
      <dgm:t>
        <a:bodyPr/>
        <a:lstStyle/>
        <a:p>
          <a:r>
            <a:rPr lang="fr-FR" dirty="0"/>
            <a:t>Autres provinces</a:t>
          </a:r>
          <a:endParaRPr lang="fr-CA" dirty="0"/>
        </a:p>
      </dgm:t>
    </dgm:pt>
    <dgm:pt modelId="{D0AB9C38-032A-41CF-B227-A39CAF0CA375}" type="parTrans" cxnId="{64CB03B9-29EE-417C-ACFA-AD7003329484}">
      <dgm:prSet/>
      <dgm:spPr/>
      <dgm:t>
        <a:bodyPr/>
        <a:lstStyle/>
        <a:p>
          <a:endParaRPr lang="fr-CA"/>
        </a:p>
      </dgm:t>
    </dgm:pt>
    <dgm:pt modelId="{4C200D3B-3E16-491A-B5AC-E81D144377B0}" type="sibTrans" cxnId="{64CB03B9-29EE-417C-ACFA-AD7003329484}">
      <dgm:prSet/>
      <dgm:spPr/>
      <dgm:t>
        <a:bodyPr/>
        <a:lstStyle/>
        <a:p>
          <a:endParaRPr lang="fr-CA"/>
        </a:p>
      </dgm:t>
    </dgm:pt>
    <dgm:pt modelId="{39F33DD9-8A1B-451D-800D-3B439B1296B3}">
      <dgm:prSet phldrT="[Texte]" custT="1"/>
      <dgm:spPr/>
      <dgm:t>
        <a:bodyPr/>
        <a:lstStyle/>
        <a:p>
          <a:r>
            <a:rPr lang="fr-CA" sz="2000" b="1" dirty="0"/>
            <a:t>Frais de scolarité</a:t>
          </a:r>
        </a:p>
      </dgm:t>
    </dgm:pt>
    <dgm:pt modelId="{616DAB62-5E7B-40B5-8636-FEE4168CCA7E}" type="parTrans" cxnId="{0F84461C-2091-4683-B452-FA4E5CDE7502}">
      <dgm:prSet/>
      <dgm:spPr/>
      <dgm:t>
        <a:bodyPr/>
        <a:lstStyle/>
        <a:p>
          <a:endParaRPr lang="fr-CA"/>
        </a:p>
      </dgm:t>
    </dgm:pt>
    <dgm:pt modelId="{4EE90619-C823-418F-8DB6-2BA2660E4114}" type="sibTrans" cxnId="{0F84461C-2091-4683-B452-FA4E5CDE7502}">
      <dgm:prSet/>
      <dgm:spPr/>
      <dgm:t>
        <a:bodyPr/>
        <a:lstStyle/>
        <a:p>
          <a:endParaRPr lang="fr-CA"/>
        </a:p>
      </dgm:t>
    </dgm:pt>
    <dgm:pt modelId="{17CFE4E9-57DB-4E29-AA76-E807EE407520}">
      <dgm:prSet phldrT="[Texte]" custT="1"/>
      <dgm:spPr/>
      <dgm:t>
        <a:bodyPr/>
        <a:lstStyle/>
        <a:p>
          <a:r>
            <a:rPr lang="fr-FR" sz="2000" b="1" dirty="0"/>
            <a:t>Etudiant </a:t>
          </a:r>
          <a:br>
            <a:rPr lang="fr-FR" sz="2000" b="1" dirty="0"/>
          </a:br>
          <a:r>
            <a:rPr lang="fr-FR" sz="2000" b="1" dirty="0"/>
            <a:t>22 895 $CAN</a:t>
          </a:r>
          <a:endParaRPr lang="fr-CA" sz="2000" b="1" dirty="0"/>
        </a:p>
      </dgm:t>
    </dgm:pt>
    <dgm:pt modelId="{EFC9794C-A46E-4F05-B729-26C8EA7D0128}" type="parTrans" cxnId="{E5986E83-C57B-4C18-AA60-6F0E76B25B63}">
      <dgm:prSet/>
      <dgm:spPr/>
      <dgm:t>
        <a:bodyPr/>
        <a:lstStyle/>
        <a:p>
          <a:endParaRPr lang="fr-CA"/>
        </a:p>
      </dgm:t>
    </dgm:pt>
    <dgm:pt modelId="{F3F17890-39F2-4D39-B881-1F428A361898}" type="sibTrans" cxnId="{E5986E83-C57B-4C18-AA60-6F0E76B25B63}">
      <dgm:prSet/>
      <dgm:spPr/>
      <dgm:t>
        <a:bodyPr/>
        <a:lstStyle/>
        <a:p>
          <a:endParaRPr lang="fr-CA"/>
        </a:p>
      </dgm:t>
    </dgm:pt>
    <dgm:pt modelId="{F1B1D65E-E518-4904-A408-611FFCEFF230}">
      <dgm:prSet/>
      <dgm:spPr/>
      <dgm:t>
        <a:bodyPr/>
        <a:lstStyle/>
        <a:p>
          <a:pPr algn="l"/>
          <a:endParaRPr lang="fr-CA" sz="1200" dirty="0"/>
        </a:p>
      </dgm:t>
    </dgm:pt>
    <dgm:pt modelId="{C0090BE1-4F91-479D-9C19-47B08641089F}" type="parTrans" cxnId="{A0581C36-D4E5-49DC-BD4B-27F523496B99}">
      <dgm:prSet/>
      <dgm:spPr/>
      <dgm:t>
        <a:bodyPr/>
        <a:lstStyle/>
        <a:p>
          <a:endParaRPr lang="fr-CA"/>
        </a:p>
      </dgm:t>
    </dgm:pt>
    <dgm:pt modelId="{69A2B279-F2C4-4847-9D65-4D617462A21B}" type="sibTrans" cxnId="{A0581C36-D4E5-49DC-BD4B-27F523496B99}">
      <dgm:prSet/>
      <dgm:spPr/>
      <dgm:t>
        <a:bodyPr/>
        <a:lstStyle/>
        <a:p>
          <a:endParaRPr lang="fr-CA"/>
        </a:p>
      </dgm:t>
    </dgm:pt>
    <dgm:pt modelId="{223D5DF5-4580-4998-AB8C-1B4683F203DE}">
      <dgm:prSet custT="1"/>
      <dgm:spPr/>
      <dgm:t>
        <a:bodyPr/>
        <a:lstStyle/>
        <a:p>
          <a:r>
            <a:rPr lang="fr-FR" sz="1800" b="1" dirty="0"/>
            <a:t>Accompagnant</a:t>
          </a:r>
          <a:br>
            <a:rPr lang="fr-FR" sz="1800" b="1" dirty="0"/>
          </a:br>
          <a:r>
            <a:rPr lang="fr-FR" sz="1800" b="1" dirty="0"/>
            <a:t>≥ </a:t>
          </a:r>
          <a:r>
            <a:rPr lang="fr-CA" sz="1800" b="1" dirty="0">
              <a:latin typeface="+mn-lt"/>
              <a:cs typeface="Arial"/>
            </a:rPr>
            <a:t>18 ans : 7237 $</a:t>
          </a:r>
        </a:p>
        <a:p>
          <a:r>
            <a:rPr lang="fr-CA" sz="1800" b="1" dirty="0">
              <a:latin typeface="+mn-lt"/>
              <a:cs typeface="Arial"/>
            </a:rPr>
            <a:t>&lt; 18 ans : 2734 $</a:t>
          </a:r>
          <a:r>
            <a:rPr lang="fr-FR" sz="1800" b="1" dirty="0"/>
            <a:t>  </a:t>
          </a:r>
          <a:endParaRPr lang="fr-CA" sz="1800" b="1" dirty="0"/>
        </a:p>
      </dgm:t>
    </dgm:pt>
    <dgm:pt modelId="{77EBBFFD-17B5-489C-8894-60369AAB2DBC}" type="parTrans" cxnId="{66E7BE5D-2062-4F66-AAB9-8545969C1922}">
      <dgm:prSet/>
      <dgm:spPr/>
      <dgm:t>
        <a:bodyPr/>
        <a:lstStyle/>
        <a:p>
          <a:endParaRPr lang="fr-CA"/>
        </a:p>
      </dgm:t>
    </dgm:pt>
    <dgm:pt modelId="{67B5A1ED-4DF4-4894-A112-185DB2B0106D}" type="sibTrans" cxnId="{66E7BE5D-2062-4F66-AAB9-8545969C1922}">
      <dgm:prSet/>
      <dgm:spPr/>
      <dgm:t>
        <a:bodyPr/>
        <a:lstStyle/>
        <a:p>
          <a:endParaRPr lang="fr-CA"/>
        </a:p>
      </dgm:t>
    </dgm:pt>
    <dgm:pt modelId="{A2478B04-1DF4-4015-A115-5F2DCEFE6399}">
      <dgm:prSet custT="1"/>
      <dgm:spPr/>
      <dgm:t>
        <a:bodyPr/>
        <a:lstStyle/>
        <a:p>
          <a:r>
            <a:rPr lang="fr-FR" sz="1800" b="1" dirty="0"/>
            <a:t>Accompagnant</a:t>
          </a:r>
          <a:br>
            <a:rPr lang="fr-FR" sz="1800" b="1" dirty="0"/>
          </a:br>
          <a:r>
            <a:rPr lang="fr-FR" sz="1800" b="1" dirty="0">
              <a:latin typeface="Calibri" panose="020F0502020204030204" pitchFamily="34" charset="0"/>
              <a:ea typeface="Calibri" panose="020F0502020204030204" pitchFamily="34" charset="0"/>
              <a:cs typeface="Calibri" panose="020F0502020204030204" pitchFamily="34" charset="0"/>
            </a:rPr>
            <a:t>~ </a:t>
          </a:r>
          <a:r>
            <a:rPr lang="fr-CA" sz="1800" b="1" dirty="0">
              <a:latin typeface="+mn-lt"/>
              <a:cs typeface="Arial"/>
            </a:rPr>
            <a:t>6000 $</a:t>
          </a:r>
          <a:endParaRPr lang="fr-CA" sz="1800" b="1" dirty="0"/>
        </a:p>
      </dgm:t>
    </dgm:pt>
    <dgm:pt modelId="{44FE7F6E-9351-4FBC-B1C4-4DF3E9E388D4}" type="parTrans" cxnId="{BB0CDFFF-B5D8-4554-B905-CCB5402F2EF3}">
      <dgm:prSet/>
      <dgm:spPr/>
      <dgm:t>
        <a:bodyPr/>
        <a:lstStyle/>
        <a:p>
          <a:endParaRPr lang="fr-CA"/>
        </a:p>
      </dgm:t>
    </dgm:pt>
    <dgm:pt modelId="{E96D7053-8507-4D74-8D12-0A64020DD305}" type="sibTrans" cxnId="{BB0CDFFF-B5D8-4554-B905-CCB5402F2EF3}">
      <dgm:prSet/>
      <dgm:spPr/>
      <dgm:t>
        <a:bodyPr/>
        <a:lstStyle/>
        <a:p>
          <a:endParaRPr lang="fr-CA"/>
        </a:p>
      </dgm:t>
    </dgm:pt>
    <dgm:pt modelId="{A82A54D3-8BFA-4228-82D6-707C6BD265F5}" type="pres">
      <dgm:prSet presAssocID="{043BC5EB-11F5-47D8-A8A1-F56003C2DA6D}" presName="diagram" presStyleCnt="0">
        <dgm:presLayoutVars>
          <dgm:chPref val="1"/>
          <dgm:dir/>
          <dgm:animOne val="branch"/>
          <dgm:animLvl val="lvl"/>
          <dgm:resizeHandles/>
        </dgm:presLayoutVars>
      </dgm:prSet>
      <dgm:spPr/>
    </dgm:pt>
    <dgm:pt modelId="{FF2346C7-963D-490A-97B7-E83687333093}" type="pres">
      <dgm:prSet presAssocID="{732A9FED-5BC6-4CCC-9BD0-75614109D302}" presName="root" presStyleCnt="0"/>
      <dgm:spPr/>
    </dgm:pt>
    <dgm:pt modelId="{2EF7115E-AD9B-453E-80F5-02875F80B47D}" type="pres">
      <dgm:prSet presAssocID="{732A9FED-5BC6-4CCC-9BD0-75614109D302}" presName="rootComposite" presStyleCnt="0"/>
      <dgm:spPr/>
    </dgm:pt>
    <dgm:pt modelId="{2F113D7A-103B-44AE-A960-FD708839AF61}" type="pres">
      <dgm:prSet presAssocID="{732A9FED-5BC6-4CCC-9BD0-75614109D302}" presName="rootText" presStyleLbl="node1" presStyleIdx="0" presStyleCnt="2"/>
      <dgm:spPr/>
    </dgm:pt>
    <dgm:pt modelId="{9823F14D-DBB3-46EB-A64B-4A50DE17543E}" type="pres">
      <dgm:prSet presAssocID="{732A9FED-5BC6-4CCC-9BD0-75614109D302}" presName="rootConnector" presStyleLbl="node1" presStyleIdx="0" presStyleCnt="2"/>
      <dgm:spPr/>
    </dgm:pt>
    <dgm:pt modelId="{CAA104B8-6BD9-403A-B78D-76D945237F85}" type="pres">
      <dgm:prSet presAssocID="{732A9FED-5BC6-4CCC-9BD0-75614109D302}" presName="childShape" presStyleCnt="0"/>
      <dgm:spPr/>
    </dgm:pt>
    <dgm:pt modelId="{6CF080AC-84AC-495A-B616-DFB05C154222}" type="pres">
      <dgm:prSet presAssocID="{EB3372C3-7FFA-4510-BC92-06FB81FA8FF5}" presName="Name13" presStyleLbl="parChTrans1D2" presStyleIdx="0" presStyleCnt="6"/>
      <dgm:spPr/>
    </dgm:pt>
    <dgm:pt modelId="{B192F2D9-2513-4017-A83B-7C4307324047}" type="pres">
      <dgm:prSet presAssocID="{AA313737-B3F0-4014-88E3-36CF8B9DD11E}" presName="childText" presStyleLbl="bgAcc1" presStyleIdx="0" presStyleCnt="6" custLinFactNeighborY="1161">
        <dgm:presLayoutVars>
          <dgm:bulletEnabled val="1"/>
        </dgm:presLayoutVars>
      </dgm:prSet>
      <dgm:spPr/>
    </dgm:pt>
    <dgm:pt modelId="{B429468E-F92C-4317-905E-838EC1D08335}" type="pres">
      <dgm:prSet presAssocID="{2DD27C81-E19C-4DC1-A482-E7D045AF8B7A}" presName="Name13" presStyleLbl="parChTrans1D2" presStyleIdx="1" presStyleCnt="6"/>
      <dgm:spPr/>
    </dgm:pt>
    <dgm:pt modelId="{5F3B1F3C-FC56-4C1A-A905-7A3D11083316}" type="pres">
      <dgm:prSet presAssocID="{E4F58344-FC6C-4E54-AE4E-9AE1964E29F4}" presName="childText" presStyleLbl="bgAcc1" presStyleIdx="1" presStyleCnt="6">
        <dgm:presLayoutVars>
          <dgm:bulletEnabled val="1"/>
        </dgm:presLayoutVars>
      </dgm:prSet>
      <dgm:spPr/>
    </dgm:pt>
    <dgm:pt modelId="{1D60B3EA-FEA0-4CDE-A3E1-991D3C8D5C38}" type="pres">
      <dgm:prSet presAssocID="{77EBBFFD-17B5-489C-8894-60369AAB2DBC}" presName="Name13" presStyleLbl="parChTrans1D2" presStyleIdx="2" presStyleCnt="6"/>
      <dgm:spPr/>
    </dgm:pt>
    <dgm:pt modelId="{2538A91D-C52E-4816-A95B-52F1882D5F58}" type="pres">
      <dgm:prSet presAssocID="{223D5DF5-4580-4998-AB8C-1B4683F203DE}" presName="childText" presStyleLbl="bgAcc1" presStyleIdx="2" presStyleCnt="6">
        <dgm:presLayoutVars>
          <dgm:bulletEnabled val="1"/>
        </dgm:presLayoutVars>
      </dgm:prSet>
      <dgm:spPr/>
    </dgm:pt>
    <dgm:pt modelId="{1C91A42F-A200-46EA-93C9-CC3EAF954AD8}" type="pres">
      <dgm:prSet presAssocID="{8F0E153B-93B5-40CB-9172-512ABB0C0304}" presName="root" presStyleCnt="0"/>
      <dgm:spPr/>
    </dgm:pt>
    <dgm:pt modelId="{8D2C2A55-7374-4EAE-8D86-C3B8791D9563}" type="pres">
      <dgm:prSet presAssocID="{8F0E153B-93B5-40CB-9172-512ABB0C0304}" presName="rootComposite" presStyleCnt="0"/>
      <dgm:spPr/>
    </dgm:pt>
    <dgm:pt modelId="{59209F24-E1AB-4F4F-A84D-3DE9C7380F36}" type="pres">
      <dgm:prSet presAssocID="{8F0E153B-93B5-40CB-9172-512ABB0C0304}" presName="rootText" presStyleLbl="node1" presStyleIdx="1" presStyleCnt="2"/>
      <dgm:spPr/>
    </dgm:pt>
    <dgm:pt modelId="{1D6E5286-5E3B-4E30-8DD1-B797860FAC09}" type="pres">
      <dgm:prSet presAssocID="{8F0E153B-93B5-40CB-9172-512ABB0C0304}" presName="rootConnector" presStyleLbl="node1" presStyleIdx="1" presStyleCnt="2"/>
      <dgm:spPr/>
    </dgm:pt>
    <dgm:pt modelId="{8EECE858-F32C-4CD0-A3A7-6FB85FCDE98A}" type="pres">
      <dgm:prSet presAssocID="{8F0E153B-93B5-40CB-9172-512ABB0C0304}" presName="childShape" presStyleCnt="0"/>
      <dgm:spPr/>
    </dgm:pt>
    <dgm:pt modelId="{AA23D2C2-1B42-472C-89FA-5F714027DACC}" type="pres">
      <dgm:prSet presAssocID="{616DAB62-5E7B-40B5-8636-FEE4168CCA7E}" presName="Name13" presStyleLbl="parChTrans1D2" presStyleIdx="3" presStyleCnt="6"/>
      <dgm:spPr/>
    </dgm:pt>
    <dgm:pt modelId="{754275EC-54F0-403C-A527-E6484A790441}" type="pres">
      <dgm:prSet presAssocID="{39F33DD9-8A1B-451D-800D-3B439B1296B3}" presName="childText" presStyleLbl="bgAcc1" presStyleIdx="3" presStyleCnt="6">
        <dgm:presLayoutVars>
          <dgm:bulletEnabled val="1"/>
        </dgm:presLayoutVars>
      </dgm:prSet>
      <dgm:spPr/>
    </dgm:pt>
    <dgm:pt modelId="{BE898CFE-51CE-43AF-8045-78EF19BAACC1}" type="pres">
      <dgm:prSet presAssocID="{EFC9794C-A46E-4F05-B729-26C8EA7D0128}" presName="Name13" presStyleLbl="parChTrans1D2" presStyleIdx="4" presStyleCnt="6"/>
      <dgm:spPr/>
    </dgm:pt>
    <dgm:pt modelId="{DC151DA0-A94E-43BF-B7B9-302038779DD6}" type="pres">
      <dgm:prSet presAssocID="{17CFE4E9-57DB-4E29-AA76-E807EE407520}" presName="childText" presStyleLbl="bgAcc1" presStyleIdx="4" presStyleCnt="6">
        <dgm:presLayoutVars>
          <dgm:bulletEnabled val="1"/>
        </dgm:presLayoutVars>
      </dgm:prSet>
      <dgm:spPr/>
    </dgm:pt>
    <dgm:pt modelId="{DD1259BB-ECAC-4A65-891B-E5B1923A2BFC}" type="pres">
      <dgm:prSet presAssocID="{44FE7F6E-9351-4FBC-B1C4-4DF3E9E388D4}" presName="Name13" presStyleLbl="parChTrans1D2" presStyleIdx="5" presStyleCnt="6"/>
      <dgm:spPr/>
    </dgm:pt>
    <dgm:pt modelId="{51233B4A-0215-4DFC-9B00-152BC3B0BEC9}" type="pres">
      <dgm:prSet presAssocID="{A2478B04-1DF4-4015-A115-5F2DCEFE6399}" presName="childText" presStyleLbl="bgAcc1" presStyleIdx="5" presStyleCnt="6" custLinFactNeighborX="6128" custLinFactNeighborY="366">
        <dgm:presLayoutVars>
          <dgm:bulletEnabled val="1"/>
        </dgm:presLayoutVars>
      </dgm:prSet>
      <dgm:spPr/>
    </dgm:pt>
  </dgm:ptLst>
  <dgm:cxnLst>
    <dgm:cxn modelId="{8900A506-3836-402E-957B-85282440A962}" type="presOf" srcId="{77EBBFFD-17B5-489C-8894-60369AAB2DBC}" destId="{1D60B3EA-FEA0-4CDE-A3E1-991D3C8D5C38}" srcOrd="0" destOrd="0" presId="urn:microsoft.com/office/officeart/2005/8/layout/hierarchy3"/>
    <dgm:cxn modelId="{7B9BF713-49AF-45B3-9330-1A99E399EF51}" type="presOf" srcId="{17CFE4E9-57DB-4E29-AA76-E807EE407520}" destId="{DC151DA0-A94E-43BF-B7B9-302038779DD6}" srcOrd="0" destOrd="0" presId="urn:microsoft.com/office/officeart/2005/8/layout/hierarchy3"/>
    <dgm:cxn modelId="{0F84461C-2091-4683-B452-FA4E5CDE7502}" srcId="{8F0E153B-93B5-40CB-9172-512ABB0C0304}" destId="{39F33DD9-8A1B-451D-800D-3B439B1296B3}" srcOrd="0" destOrd="0" parTransId="{616DAB62-5E7B-40B5-8636-FEE4168CCA7E}" sibTransId="{4EE90619-C823-418F-8DB6-2BA2660E4114}"/>
    <dgm:cxn modelId="{1BAAE220-357F-4C60-9EC2-EF496AA5429A}" type="presOf" srcId="{A2478B04-1DF4-4015-A115-5F2DCEFE6399}" destId="{51233B4A-0215-4DFC-9B00-152BC3B0BEC9}" srcOrd="0" destOrd="0" presId="urn:microsoft.com/office/officeart/2005/8/layout/hierarchy3"/>
    <dgm:cxn modelId="{AFB30123-E9ED-47F9-916A-F82E980D4BA2}" type="presOf" srcId="{E4F58344-FC6C-4E54-AE4E-9AE1964E29F4}" destId="{5F3B1F3C-FC56-4C1A-A905-7A3D11083316}" srcOrd="0" destOrd="0" presId="urn:microsoft.com/office/officeart/2005/8/layout/hierarchy3"/>
    <dgm:cxn modelId="{FB9D8327-E791-4C86-A117-8DB722E2FD7D}" type="presOf" srcId="{732A9FED-5BC6-4CCC-9BD0-75614109D302}" destId="{2F113D7A-103B-44AE-A960-FD708839AF61}" srcOrd="0" destOrd="0" presId="urn:microsoft.com/office/officeart/2005/8/layout/hierarchy3"/>
    <dgm:cxn modelId="{795A012B-5150-4A3C-8E35-13454B132B7D}" type="presOf" srcId="{8F0E153B-93B5-40CB-9172-512ABB0C0304}" destId="{1D6E5286-5E3B-4E30-8DD1-B797860FAC09}" srcOrd="1" destOrd="0" presId="urn:microsoft.com/office/officeart/2005/8/layout/hierarchy3"/>
    <dgm:cxn modelId="{A0581C36-D4E5-49DC-BD4B-27F523496B99}" srcId="{E4F58344-FC6C-4E54-AE4E-9AE1964E29F4}" destId="{F1B1D65E-E518-4904-A408-611FFCEFF230}" srcOrd="0" destOrd="0" parTransId="{C0090BE1-4F91-479D-9C19-47B08641089F}" sibTransId="{69A2B279-F2C4-4847-9D65-4D617462A21B}"/>
    <dgm:cxn modelId="{3B663A5C-CBFA-49A0-8823-2E2C63C5037A}" srcId="{732A9FED-5BC6-4CCC-9BD0-75614109D302}" destId="{AA313737-B3F0-4014-88E3-36CF8B9DD11E}" srcOrd="0" destOrd="0" parTransId="{EB3372C3-7FFA-4510-BC92-06FB81FA8FF5}" sibTransId="{3690BE54-F1B0-4CAB-9833-9FE83C07B875}"/>
    <dgm:cxn modelId="{66E7BE5D-2062-4F66-AAB9-8545969C1922}" srcId="{732A9FED-5BC6-4CCC-9BD0-75614109D302}" destId="{223D5DF5-4580-4998-AB8C-1B4683F203DE}" srcOrd="2" destOrd="0" parTransId="{77EBBFFD-17B5-489C-8894-60369AAB2DBC}" sibTransId="{67B5A1ED-4DF4-4894-A112-185DB2B0106D}"/>
    <dgm:cxn modelId="{1403E442-D2D8-4AB9-8C0B-44FA08F7351E}" type="presOf" srcId="{732A9FED-5BC6-4CCC-9BD0-75614109D302}" destId="{9823F14D-DBB3-46EB-A64B-4A50DE17543E}" srcOrd="1" destOrd="0" presId="urn:microsoft.com/office/officeart/2005/8/layout/hierarchy3"/>
    <dgm:cxn modelId="{8B865B64-44AF-4930-92C2-6FE1DEBD446A}" type="presOf" srcId="{223D5DF5-4580-4998-AB8C-1B4683F203DE}" destId="{2538A91D-C52E-4816-A95B-52F1882D5F58}" srcOrd="0" destOrd="0" presId="urn:microsoft.com/office/officeart/2005/8/layout/hierarchy3"/>
    <dgm:cxn modelId="{FD029265-9E91-4F66-BAA8-517E72125DE3}" srcId="{732A9FED-5BC6-4CCC-9BD0-75614109D302}" destId="{E4F58344-FC6C-4E54-AE4E-9AE1964E29F4}" srcOrd="1" destOrd="0" parTransId="{2DD27C81-E19C-4DC1-A482-E7D045AF8B7A}" sibTransId="{48FA130B-C9FC-4492-BE01-EDD450DCA733}"/>
    <dgm:cxn modelId="{33E2D14A-275D-45A5-9BB7-1AAB880910EF}" type="presOf" srcId="{44FE7F6E-9351-4FBC-B1C4-4DF3E9E388D4}" destId="{DD1259BB-ECAC-4A65-891B-E5B1923A2BFC}" srcOrd="0" destOrd="0" presId="urn:microsoft.com/office/officeart/2005/8/layout/hierarchy3"/>
    <dgm:cxn modelId="{73AC1A72-825C-4B94-B747-AE770C747851}" type="presOf" srcId="{043BC5EB-11F5-47D8-A8A1-F56003C2DA6D}" destId="{A82A54D3-8BFA-4228-82D6-707C6BD265F5}" srcOrd="0" destOrd="0" presId="urn:microsoft.com/office/officeart/2005/8/layout/hierarchy3"/>
    <dgm:cxn modelId="{12895773-F771-485E-8F06-0849DFBDD0EF}" srcId="{043BC5EB-11F5-47D8-A8A1-F56003C2DA6D}" destId="{732A9FED-5BC6-4CCC-9BD0-75614109D302}" srcOrd="0" destOrd="0" parTransId="{7414BC35-8FCD-4F18-8457-4A55C82916D1}" sibTransId="{7F153520-B891-4E90-9B59-78B8F66CE534}"/>
    <dgm:cxn modelId="{E5986E83-C57B-4C18-AA60-6F0E76B25B63}" srcId="{8F0E153B-93B5-40CB-9172-512ABB0C0304}" destId="{17CFE4E9-57DB-4E29-AA76-E807EE407520}" srcOrd="1" destOrd="0" parTransId="{EFC9794C-A46E-4F05-B729-26C8EA7D0128}" sibTransId="{F3F17890-39F2-4D39-B881-1F428A361898}"/>
    <dgm:cxn modelId="{64CB03B9-29EE-417C-ACFA-AD7003329484}" srcId="{043BC5EB-11F5-47D8-A8A1-F56003C2DA6D}" destId="{8F0E153B-93B5-40CB-9172-512ABB0C0304}" srcOrd="1" destOrd="0" parTransId="{D0AB9C38-032A-41CF-B227-A39CAF0CA375}" sibTransId="{4C200D3B-3E16-491A-B5AC-E81D144377B0}"/>
    <dgm:cxn modelId="{D7D0CFC9-DC0A-4F15-83E9-B65933B899B4}" type="presOf" srcId="{8F0E153B-93B5-40CB-9172-512ABB0C0304}" destId="{59209F24-E1AB-4F4F-A84D-3DE9C7380F36}" srcOrd="0" destOrd="0" presId="urn:microsoft.com/office/officeart/2005/8/layout/hierarchy3"/>
    <dgm:cxn modelId="{9A5D79CF-DEF1-4058-9307-BB4AEC63C693}" type="presOf" srcId="{39F33DD9-8A1B-451D-800D-3B439B1296B3}" destId="{754275EC-54F0-403C-A527-E6484A790441}" srcOrd="0" destOrd="0" presId="urn:microsoft.com/office/officeart/2005/8/layout/hierarchy3"/>
    <dgm:cxn modelId="{31FA1CDA-748E-4B1C-8E21-9D5C24B49D4E}" type="presOf" srcId="{EFC9794C-A46E-4F05-B729-26C8EA7D0128}" destId="{BE898CFE-51CE-43AF-8045-78EF19BAACC1}" srcOrd="0" destOrd="0" presId="urn:microsoft.com/office/officeart/2005/8/layout/hierarchy3"/>
    <dgm:cxn modelId="{0B9058E1-0D03-4BC6-8579-7E9E9B08B48F}" type="presOf" srcId="{2DD27C81-E19C-4DC1-A482-E7D045AF8B7A}" destId="{B429468E-F92C-4317-905E-838EC1D08335}" srcOrd="0" destOrd="0" presId="urn:microsoft.com/office/officeart/2005/8/layout/hierarchy3"/>
    <dgm:cxn modelId="{307E5FEC-B49A-4EB7-9379-13770CD18277}" type="presOf" srcId="{616DAB62-5E7B-40B5-8636-FEE4168CCA7E}" destId="{AA23D2C2-1B42-472C-89FA-5F714027DACC}" srcOrd="0" destOrd="0" presId="urn:microsoft.com/office/officeart/2005/8/layout/hierarchy3"/>
    <dgm:cxn modelId="{C3A37DF1-FC2A-41AE-9D10-7B235C8E55A9}" type="presOf" srcId="{AA313737-B3F0-4014-88E3-36CF8B9DD11E}" destId="{B192F2D9-2513-4017-A83B-7C4307324047}" srcOrd="0" destOrd="0" presId="urn:microsoft.com/office/officeart/2005/8/layout/hierarchy3"/>
    <dgm:cxn modelId="{28D70FF7-985B-49E5-85F9-B7FBC35921D6}" type="presOf" srcId="{F1B1D65E-E518-4904-A408-611FFCEFF230}" destId="{5F3B1F3C-FC56-4C1A-A905-7A3D11083316}" srcOrd="0" destOrd="1" presId="urn:microsoft.com/office/officeart/2005/8/layout/hierarchy3"/>
    <dgm:cxn modelId="{CCBB2BFC-D331-404A-BB28-B5BD299CB71A}" type="presOf" srcId="{EB3372C3-7FFA-4510-BC92-06FB81FA8FF5}" destId="{6CF080AC-84AC-495A-B616-DFB05C154222}" srcOrd="0" destOrd="0" presId="urn:microsoft.com/office/officeart/2005/8/layout/hierarchy3"/>
    <dgm:cxn modelId="{BB0CDFFF-B5D8-4554-B905-CCB5402F2EF3}" srcId="{8F0E153B-93B5-40CB-9172-512ABB0C0304}" destId="{A2478B04-1DF4-4015-A115-5F2DCEFE6399}" srcOrd="2" destOrd="0" parTransId="{44FE7F6E-9351-4FBC-B1C4-4DF3E9E388D4}" sibTransId="{E96D7053-8507-4D74-8D12-0A64020DD305}"/>
    <dgm:cxn modelId="{1EB914B8-AA2E-4434-BBA6-3A816ED6DFB8}" type="presParOf" srcId="{A82A54D3-8BFA-4228-82D6-707C6BD265F5}" destId="{FF2346C7-963D-490A-97B7-E83687333093}" srcOrd="0" destOrd="0" presId="urn:microsoft.com/office/officeart/2005/8/layout/hierarchy3"/>
    <dgm:cxn modelId="{3DC2FCAD-F188-4CB8-9548-9FE6C6EA6879}" type="presParOf" srcId="{FF2346C7-963D-490A-97B7-E83687333093}" destId="{2EF7115E-AD9B-453E-80F5-02875F80B47D}" srcOrd="0" destOrd="0" presId="urn:microsoft.com/office/officeart/2005/8/layout/hierarchy3"/>
    <dgm:cxn modelId="{BABFA3CB-F53D-4430-97ED-4A9C9FE9CF2B}" type="presParOf" srcId="{2EF7115E-AD9B-453E-80F5-02875F80B47D}" destId="{2F113D7A-103B-44AE-A960-FD708839AF61}" srcOrd="0" destOrd="0" presId="urn:microsoft.com/office/officeart/2005/8/layout/hierarchy3"/>
    <dgm:cxn modelId="{65478408-9D45-4B18-9214-AF727D8DB371}" type="presParOf" srcId="{2EF7115E-AD9B-453E-80F5-02875F80B47D}" destId="{9823F14D-DBB3-46EB-A64B-4A50DE17543E}" srcOrd="1" destOrd="0" presId="urn:microsoft.com/office/officeart/2005/8/layout/hierarchy3"/>
    <dgm:cxn modelId="{9F190361-7FBB-4FC6-A798-02E5C7C0CC8F}" type="presParOf" srcId="{FF2346C7-963D-490A-97B7-E83687333093}" destId="{CAA104B8-6BD9-403A-B78D-76D945237F85}" srcOrd="1" destOrd="0" presId="urn:microsoft.com/office/officeart/2005/8/layout/hierarchy3"/>
    <dgm:cxn modelId="{295C270C-6667-41FE-A6DF-B1D0DD16A499}" type="presParOf" srcId="{CAA104B8-6BD9-403A-B78D-76D945237F85}" destId="{6CF080AC-84AC-495A-B616-DFB05C154222}" srcOrd="0" destOrd="0" presId="urn:microsoft.com/office/officeart/2005/8/layout/hierarchy3"/>
    <dgm:cxn modelId="{E5EBEAAF-EA67-4132-8088-08A0B320AC40}" type="presParOf" srcId="{CAA104B8-6BD9-403A-B78D-76D945237F85}" destId="{B192F2D9-2513-4017-A83B-7C4307324047}" srcOrd="1" destOrd="0" presId="urn:microsoft.com/office/officeart/2005/8/layout/hierarchy3"/>
    <dgm:cxn modelId="{49B5EAFB-EBF7-4402-A77F-47C1013843D1}" type="presParOf" srcId="{CAA104B8-6BD9-403A-B78D-76D945237F85}" destId="{B429468E-F92C-4317-905E-838EC1D08335}" srcOrd="2" destOrd="0" presId="urn:microsoft.com/office/officeart/2005/8/layout/hierarchy3"/>
    <dgm:cxn modelId="{EA8E7694-4B06-4CF8-AE41-22AF1A9AC245}" type="presParOf" srcId="{CAA104B8-6BD9-403A-B78D-76D945237F85}" destId="{5F3B1F3C-FC56-4C1A-A905-7A3D11083316}" srcOrd="3" destOrd="0" presId="urn:microsoft.com/office/officeart/2005/8/layout/hierarchy3"/>
    <dgm:cxn modelId="{E9F1B9F8-3A64-4B0F-9914-F83468E3842D}" type="presParOf" srcId="{CAA104B8-6BD9-403A-B78D-76D945237F85}" destId="{1D60B3EA-FEA0-4CDE-A3E1-991D3C8D5C38}" srcOrd="4" destOrd="0" presId="urn:microsoft.com/office/officeart/2005/8/layout/hierarchy3"/>
    <dgm:cxn modelId="{8F1135DB-88D9-4DE8-B23A-CCC6BCA82236}" type="presParOf" srcId="{CAA104B8-6BD9-403A-B78D-76D945237F85}" destId="{2538A91D-C52E-4816-A95B-52F1882D5F58}" srcOrd="5" destOrd="0" presId="urn:microsoft.com/office/officeart/2005/8/layout/hierarchy3"/>
    <dgm:cxn modelId="{B21BBA4A-C156-46EB-98C1-ADB9E47B7541}" type="presParOf" srcId="{A82A54D3-8BFA-4228-82D6-707C6BD265F5}" destId="{1C91A42F-A200-46EA-93C9-CC3EAF954AD8}" srcOrd="1" destOrd="0" presId="urn:microsoft.com/office/officeart/2005/8/layout/hierarchy3"/>
    <dgm:cxn modelId="{E07365C4-A08D-40FB-90C3-97F0D12C4CCA}" type="presParOf" srcId="{1C91A42F-A200-46EA-93C9-CC3EAF954AD8}" destId="{8D2C2A55-7374-4EAE-8D86-C3B8791D9563}" srcOrd="0" destOrd="0" presId="urn:microsoft.com/office/officeart/2005/8/layout/hierarchy3"/>
    <dgm:cxn modelId="{3056A56C-8228-457F-AD7A-1F790D27A35F}" type="presParOf" srcId="{8D2C2A55-7374-4EAE-8D86-C3B8791D9563}" destId="{59209F24-E1AB-4F4F-A84D-3DE9C7380F36}" srcOrd="0" destOrd="0" presId="urn:microsoft.com/office/officeart/2005/8/layout/hierarchy3"/>
    <dgm:cxn modelId="{5AEBBF6A-5180-4FDB-B4EA-74663DE959B5}" type="presParOf" srcId="{8D2C2A55-7374-4EAE-8D86-C3B8791D9563}" destId="{1D6E5286-5E3B-4E30-8DD1-B797860FAC09}" srcOrd="1" destOrd="0" presId="urn:microsoft.com/office/officeart/2005/8/layout/hierarchy3"/>
    <dgm:cxn modelId="{C0EA7582-8CE0-4E55-8741-DE32673899BA}" type="presParOf" srcId="{1C91A42F-A200-46EA-93C9-CC3EAF954AD8}" destId="{8EECE858-F32C-4CD0-A3A7-6FB85FCDE98A}" srcOrd="1" destOrd="0" presId="urn:microsoft.com/office/officeart/2005/8/layout/hierarchy3"/>
    <dgm:cxn modelId="{419051F1-F50D-4E10-A25F-7078ED41F007}" type="presParOf" srcId="{8EECE858-F32C-4CD0-A3A7-6FB85FCDE98A}" destId="{AA23D2C2-1B42-472C-89FA-5F714027DACC}" srcOrd="0" destOrd="0" presId="urn:microsoft.com/office/officeart/2005/8/layout/hierarchy3"/>
    <dgm:cxn modelId="{8E6EB733-17FC-4553-A822-810BB9C0AD72}" type="presParOf" srcId="{8EECE858-F32C-4CD0-A3A7-6FB85FCDE98A}" destId="{754275EC-54F0-403C-A527-E6484A790441}" srcOrd="1" destOrd="0" presId="urn:microsoft.com/office/officeart/2005/8/layout/hierarchy3"/>
    <dgm:cxn modelId="{52BD75F4-6AF3-419A-A8DD-0D1573D9A5BD}" type="presParOf" srcId="{8EECE858-F32C-4CD0-A3A7-6FB85FCDE98A}" destId="{BE898CFE-51CE-43AF-8045-78EF19BAACC1}" srcOrd="2" destOrd="0" presId="urn:microsoft.com/office/officeart/2005/8/layout/hierarchy3"/>
    <dgm:cxn modelId="{36CA241C-248F-49EA-89D3-C57429E7F811}" type="presParOf" srcId="{8EECE858-F32C-4CD0-A3A7-6FB85FCDE98A}" destId="{DC151DA0-A94E-43BF-B7B9-302038779DD6}" srcOrd="3" destOrd="0" presId="urn:microsoft.com/office/officeart/2005/8/layout/hierarchy3"/>
    <dgm:cxn modelId="{05B3CF37-62BA-41C1-BD95-65F404D2B996}" type="presParOf" srcId="{8EECE858-F32C-4CD0-A3A7-6FB85FCDE98A}" destId="{DD1259BB-ECAC-4A65-891B-E5B1923A2BFC}" srcOrd="4" destOrd="0" presId="urn:microsoft.com/office/officeart/2005/8/layout/hierarchy3"/>
    <dgm:cxn modelId="{8C3EC794-599F-4930-B926-5AC09331C394}" type="presParOf" srcId="{8EECE858-F32C-4CD0-A3A7-6FB85FCDE98A}" destId="{51233B4A-0215-4DFC-9B00-152BC3B0BEC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9CE95-C3E5-494B-8918-28C7BB0DD6A1}">
      <dsp:nvSpPr>
        <dsp:cNvPr id="0" name=""/>
        <dsp:cNvSpPr/>
      </dsp:nvSpPr>
      <dsp:spPr>
        <a:xfrm>
          <a:off x="0" y="0"/>
          <a:ext cx="6702287" cy="1397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1" kern="1200" dirty="0">
              <a:latin typeface="Arial" panose="020B0604020202020204" pitchFamily="34" charset="0"/>
              <a:cs typeface="Arial" panose="020B0604020202020204" pitchFamily="34" charset="0"/>
            </a:rPr>
            <a:t>Preuve d’acceptation</a:t>
          </a:r>
          <a:endParaRPr lang="fr-FR" sz="20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CA" sz="1800" kern="1200" dirty="0">
              <a:solidFill>
                <a:schemeClr val="tx1"/>
              </a:solidFill>
              <a:latin typeface="Arial" panose="020B0604020202020204" pitchFamily="34" charset="0"/>
              <a:cs typeface="Arial" panose="020B0604020202020204" pitchFamily="34" charset="0"/>
            </a:rPr>
            <a:t>Lettre d’acceptation d’un (EED)</a:t>
          </a:r>
          <a:endParaRPr lang="fr-FR"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CA" sz="1800" kern="1200" dirty="0">
              <a:solidFill>
                <a:schemeClr val="tx1"/>
              </a:solidFill>
              <a:latin typeface="Arial" panose="020B0604020202020204" pitchFamily="34" charset="0"/>
              <a:cs typeface="Arial" panose="020B0604020202020204" pitchFamily="34" charset="0"/>
            </a:rPr>
            <a:t>Certificat d’acceptation du Québec (CAQ) ou </a:t>
          </a:r>
          <a:br>
            <a:rPr lang="fr-CA" sz="1800" kern="1200" dirty="0">
              <a:solidFill>
                <a:schemeClr val="tx1"/>
              </a:solidFill>
              <a:latin typeface="Arial" panose="020B0604020202020204" pitchFamily="34" charset="0"/>
              <a:cs typeface="Arial" panose="020B0604020202020204" pitchFamily="34" charset="0"/>
            </a:rPr>
          </a:br>
          <a:r>
            <a:rPr lang="fr-CA" sz="1800" kern="1200" dirty="0">
              <a:solidFill>
                <a:schemeClr val="tx1"/>
              </a:solidFill>
              <a:latin typeface="Arial" panose="020B0604020202020204" pitchFamily="34" charset="0"/>
              <a:cs typeface="Arial" panose="020B0604020202020204" pitchFamily="34" charset="0"/>
            </a:rPr>
            <a:t>Lettre d’attestation provinciale/territoriale</a:t>
          </a:r>
          <a:endParaRPr lang="fr-FR" sz="1800" kern="1200" dirty="0">
            <a:solidFill>
              <a:schemeClr val="tx1"/>
            </a:solidFill>
            <a:latin typeface="Arial" panose="020B0604020202020204" pitchFamily="34" charset="0"/>
            <a:cs typeface="Arial" panose="020B0604020202020204" pitchFamily="34" charset="0"/>
          </a:endParaRPr>
        </a:p>
      </dsp:txBody>
      <dsp:txXfrm>
        <a:off x="40939" y="40939"/>
        <a:ext cx="5193982" cy="1315894"/>
      </dsp:txXfrm>
    </dsp:sp>
    <dsp:sp modelId="{F9DB09A0-9324-40D9-8B6D-6DC71E4BC8FE}">
      <dsp:nvSpPr>
        <dsp:cNvPr id="0" name=""/>
        <dsp:cNvSpPr/>
      </dsp:nvSpPr>
      <dsp:spPr>
        <a:xfrm>
          <a:off x="591378" y="1630735"/>
          <a:ext cx="6702287" cy="1397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1" kern="1200" dirty="0">
              <a:latin typeface="Arial" panose="020B0604020202020204" pitchFamily="34" charset="0"/>
              <a:cs typeface="Arial" panose="020B0604020202020204" pitchFamily="34" charset="0"/>
            </a:rPr>
            <a:t>Preuve d’identité</a:t>
          </a:r>
          <a:endParaRPr lang="fr-FR" sz="20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CA" sz="1800" kern="1200" dirty="0">
              <a:solidFill>
                <a:schemeClr val="tx1"/>
              </a:solidFill>
              <a:latin typeface="Arial" panose="020B0604020202020204" pitchFamily="34" charset="0"/>
              <a:cs typeface="Arial" panose="020B0604020202020204" pitchFamily="34" charset="0"/>
            </a:rPr>
            <a:t>Passeport valide</a:t>
          </a:r>
          <a:endParaRPr lang="fr-FR"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CA" sz="1800" kern="1200" dirty="0">
              <a:solidFill>
                <a:schemeClr val="tx1"/>
              </a:solidFill>
              <a:latin typeface="Arial" panose="020B0604020202020204" pitchFamily="34" charset="0"/>
              <a:cs typeface="Arial" panose="020B0604020202020204" pitchFamily="34" charset="0"/>
            </a:rPr>
            <a:t>Photos d’identité et biométrie</a:t>
          </a:r>
          <a:endParaRPr lang="fr-FR" sz="1800" kern="1200" dirty="0">
            <a:solidFill>
              <a:schemeClr val="tx1"/>
            </a:solidFill>
            <a:latin typeface="Arial" panose="020B0604020202020204" pitchFamily="34" charset="0"/>
            <a:cs typeface="Arial" panose="020B0604020202020204" pitchFamily="34" charset="0"/>
          </a:endParaRPr>
        </a:p>
      </dsp:txBody>
      <dsp:txXfrm>
        <a:off x="632317" y="1671674"/>
        <a:ext cx="5120478" cy="1315894"/>
      </dsp:txXfrm>
    </dsp:sp>
    <dsp:sp modelId="{1CF1ACFC-DB3A-4C59-8A9E-871CDAF1A754}">
      <dsp:nvSpPr>
        <dsp:cNvPr id="0" name=""/>
        <dsp:cNvSpPr/>
      </dsp:nvSpPr>
      <dsp:spPr>
        <a:xfrm>
          <a:off x="1182756" y="3261470"/>
          <a:ext cx="6702287" cy="1397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1" kern="1200" dirty="0">
              <a:latin typeface="Arial" panose="020B0604020202020204" pitchFamily="34" charset="0"/>
              <a:cs typeface="Arial" panose="020B0604020202020204" pitchFamily="34" charset="0"/>
            </a:rPr>
            <a:t>Preuve de fonds</a:t>
          </a:r>
          <a:endParaRPr lang="fr-FR" sz="20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CA" sz="1800" kern="1200" dirty="0">
              <a:solidFill>
                <a:schemeClr val="tx1"/>
              </a:solidFill>
              <a:latin typeface="Arial" panose="020B0604020202020204" pitchFamily="34" charset="0"/>
              <a:cs typeface="Arial" panose="020B0604020202020204" pitchFamily="34" charset="0"/>
            </a:rPr>
            <a:t>Relevés bancaires, prêt étudiant, bourse, prise en charge parentale</a:t>
          </a:r>
          <a:endParaRPr lang="fr-FR" sz="1800" kern="1200" dirty="0">
            <a:solidFill>
              <a:schemeClr val="tx1"/>
            </a:solidFill>
            <a:latin typeface="Arial" panose="020B0604020202020204" pitchFamily="34" charset="0"/>
            <a:cs typeface="Arial" panose="020B0604020202020204" pitchFamily="34" charset="0"/>
          </a:endParaRPr>
        </a:p>
      </dsp:txBody>
      <dsp:txXfrm>
        <a:off x="1223695" y="3302409"/>
        <a:ext cx="5120478" cy="1315894"/>
      </dsp:txXfrm>
    </dsp:sp>
    <dsp:sp modelId="{D94F0D99-CC68-48AA-BFD9-C093F31CB618}">
      <dsp:nvSpPr>
        <dsp:cNvPr id="0" name=""/>
        <dsp:cNvSpPr/>
      </dsp:nvSpPr>
      <dsp:spPr>
        <a:xfrm>
          <a:off x="5793735" y="1059977"/>
          <a:ext cx="908552" cy="908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5998159" y="1059977"/>
        <a:ext cx="499704" cy="683685"/>
      </dsp:txXfrm>
    </dsp:sp>
    <dsp:sp modelId="{C802832E-90F5-4389-BECB-2B057F4AC857}">
      <dsp:nvSpPr>
        <dsp:cNvPr id="0" name=""/>
        <dsp:cNvSpPr/>
      </dsp:nvSpPr>
      <dsp:spPr>
        <a:xfrm>
          <a:off x="6385113" y="2681394"/>
          <a:ext cx="908552" cy="908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6589537" y="2681394"/>
        <a:ext cx="499704" cy="683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3D7A-103B-44AE-A960-FD708839AF61}">
      <dsp:nvSpPr>
        <dsp:cNvPr id="0" name=""/>
        <dsp:cNvSpPr/>
      </dsp:nvSpPr>
      <dsp:spPr>
        <a:xfrm>
          <a:off x="1295130" y="3957"/>
          <a:ext cx="2162495" cy="1081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fr-FR" sz="3300" kern="1200" dirty="0"/>
            <a:t>Québec</a:t>
          </a:r>
          <a:endParaRPr lang="fr-CA" sz="3300" kern="1200" dirty="0"/>
        </a:p>
      </dsp:txBody>
      <dsp:txXfrm>
        <a:off x="1326799" y="35626"/>
        <a:ext cx="2099157" cy="1017909"/>
      </dsp:txXfrm>
    </dsp:sp>
    <dsp:sp modelId="{6CF080AC-84AC-495A-B616-DFB05C154222}">
      <dsp:nvSpPr>
        <dsp:cNvPr id="0" name=""/>
        <dsp:cNvSpPr/>
      </dsp:nvSpPr>
      <dsp:spPr>
        <a:xfrm>
          <a:off x="1511380" y="1085204"/>
          <a:ext cx="216249" cy="823489"/>
        </a:xfrm>
        <a:custGeom>
          <a:avLst/>
          <a:gdLst/>
          <a:ahLst/>
          <a:cxnLst/>
          <a:rect l="0" t="0" r="0" b="0"/>
          <a:pathLst>
            <a:path>
              <a:moveTo>
                <a:pt x="0" y="0"/>
              </a:moveTo>
              <a:lnTo>
                <a:pt x="0" y="823489"/>
              </a:lnTo>
              <a:lnTo>
                <a:pt x="216249" y="823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2F2D9-2513-4017-A83B-7C4307324047}">
      <dsp:nvSpPr>
        <dsp:cNvPr id="0" name=""/>
        <dsp:cNvSpPr/>
      </dsp:nvSpPr>
      <dsp:spPr>
        <a:xfrm>
          <a:off x="1727630" y="1368070"/>
          <a:ext cx="1729996" cy="108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A" sz="2000" b="1" kern="1200" dirty="0"/>
            <a:t>Frais de scolarité </a:t>
          </a:r>
        </a:p>
      </dsp:txBody>
      <dsp:txXfrm>
        <a:off x="1759299" y="1399739"/>
        <a:ext cx="1666658" cy="1017909"/>
      </dsp:txXfrm>
    </dsp:sp>
    <dsp:sp modelId="{B429468E-F92C-4317-905E-838EC1D08335}">
      <dsp:nvSpPr>
        <dsp:cNvPr id="0" name=""/>
        <dsp:cNvSpPr/>
      </dsp:nvSpPr>
      <dsp:spPr>
        <a:xfrm>
          <a:off x="1511380" y="1085204"/>
          <a:ext cx="216249" cy="2162495"/>
        </a:xfrm>
        <a:custGeom>
          <a:avLst/>
          <a:gdLst/>
          <a:ahLst/>
          <a:cxnLst/>
          <a:rect l="0" t="0" r="0" b="0"/>
          <a:pathLst>
            <a:path>
              <a:moveTo>
                <a:pt x="0" y="0"/>
              </a:moveTo>
              <a:lnTo>
                <a:pt x="0" y="2162495"/>
              </a:lnTo>
              <a:lnTo>
                <a:pt x="216249" y="2162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B1F3C-FC56-4C1A-A905-7A3D11083316}">
      <dsp:nvSpPr>
        <dsp:cNvPr id="0" name=""/>
        <dsp:cNvSpPr/>
      </dsp:nvSpPr>
      <dsp:spPr>
        <a:xfrm>
          <a:off x="1727630" y="2707076"/>
          <a:ext cx="1729996" cy="108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t" anchorCtr="0">
          <a:noAutofit/>
        </a:bodyPr>
        <a:lstStyle/>
        <a:p>
          <a:pPr marL="0" lvl="0" indent="0" algn="ctr" defTabSz="666750">
            <a:lnSpc>
              <a:spcPct val="90000"/>
            </a:lnSpc>
            <a:spcBef>
              <a:spcPct val="0"/>
            </a:spcBef>
            <a:spcAft>
              <a:spcPct val="35000"/>
            </a:spcAft>
            <a:buNone/>
          </a:pPr>
          <a:br>
            <a:rPr lang="fr-FR" sz="1500" b="1" kern="1200" dirty="0"/>
          </a:br>
          <a:r>
            <a:rPr lang="fr-FR" sz="2000" b="1" kern="1200" dirty="0"/>
            <a:t>Etudiant  </a:t>
          </a:r>
          <a:br>
            <a:rPr lang="fr-FR" sz="2000" b="1" kern="1200" dirty="0"/>
          </a:br>
          <a:r>
            <a:rPr lang="fr-FR" sz="2000" b="1" kern="1200" dirty="0"/>
            <a:t>15 508 $CAN</a:t>
          </a:r>
          <a:endParaRPr lang="fr-CA" sz="2000" b="1" kern="1200" dirty="0"/>
        </a:p>
        <a:p>
          <a:pPr marL="114300" lvl="1" indent="-114300" algn="l" defTabSz="533400">
            <a:lnSpc>
              <a:spcPct val="90000"/>
            </a:lnSpc>
            <a:spcBef>
              <a:spcPct val="0"/>
            </a:spcBef>
            <a:spcAft>
              <a:spcPct val="15000"/>
            </a:spcAft>
            <a:buChar char="•"/>
          </a:pPr>
          <a:endParaRPr lang="fr-CA" sz="1200" kern="1200" dirty="0"/>
        </a:p>
      </dsp:txBody>
      <dsp:txXfrm>
        <a:off x="1759299" y="2738745"/>
        <a:ext cx="1666658" cy="1017909"/>
      </dsp:txXfrm>
    </dsp:sp>
    <dsp:sp modelId="{1D60B3EA-FEA0-4CDE-A3E1-991D3C8D5C38}">
      <dsp:nvSpPr>
        <dsp:cNvPr id="0" name=""/>
        <dsp:cNvSpPr/>
      </dsp:nvSpPr>
      <dsp:spPr>
        <a:xfrm>
          <a:off x="1511380" y="1085204"/>
          <a:ext cx="216249" cy="3514055"/>
        </a:xfrm>
        <a:custGeom>
          <a:avLst/>
          <a:gdLst/>
          <a:ahLst/>
          <a:cxnLst/>
          <a:rect l="0" t="0" r="0" b="0"/>
          <a:pathLst>
            <a:path>
              <a:moveTo>
                <a:pt x="0" y="0"/>
              </a:moveTo>
              <a:lnTo>
                <a:pt x="0" y="3514055"/>
              </a:lnTo>
              <a:lnTo>
                <a:pt x="216249" y="3514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38A91D-C52E-4816-A95B-52F1882D5F58}">
      <dsp:nvSpPr>
        <dsp:cNvPr id="0" name=""/>
        <dsp:cNvSpPr/>
      </dsp:nvSpPr>
      <dsp:spPr>
        <a:xfrm>
          <a:off x="1727630" y="4058636"/>
          <a:ext cx="1729996" cy="108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Accompagnant</a:t>
          </a:r>
          <a:br>
            <a:rPr lang="fr-FR" sz="1800" b="1" kern="1200" dirty="0"/>
          </a:br>
          <a:r>
            <a:rPr lang="fr-FR" sz="1800" b="1" kern="1200" dirty="0"/>
            <a:t>≥ </a:t>
          </a:r>
          <a:r>
            <a:rPr lang="fr-CA" sz="1800" b="1" kern="1200" dirty="0">
              <a:latin typeface="+mn-lt"/>
              <a:cs typeface="Arial"/>
            </a:rPr>
            <a:t>18 ans : 7237 $</a:t>
          </a:r>
        </a:p>
        <a:p>
          <a:pPr marL="0" lvl="0" indent="0" algn="ctr" defTabSz="800100">
            <a:lnSpc>
              <a:spcPct val="90000"/>
            </a:lnSpc>
            <a:spcBef>
              <a:spcPct val="0"/>
            </a:spcBef>
            <a:spcAft>
              <a:spcPct val="35000"/>
            </a:spcAft>
            <a:buNone/>
          </a:pPr>
          <a:r>
            <a:rPr lang="fr-CA" sz="1800" b="1" kern="1200" dirty="0">
              <a:latin typeface="+mn-lt"/>
              <a:cs typeface="Arial"/>
            </a:rPr>
            <a:t>&lt; 18 ans : 2734 $</a:t>
          </a:r>
          <a:r>
            <a:rPr lang="fr-FR" sz="1800" b="1" kern="1200" dirty="0"/>
            <a:t>  </a:t>
          </a:r>
          <a:endParaRPr lang="fr-CA" sz="1800" b="1" kern="1200" dirty="0"/>
        </a:p>
      </dsp:txBody>
      <dsp:txXfrm>
        <a:off x="1759299" y="4090305"/>
        <a:ext cx="1666658" cy="1017909"/>
      </dsp:txXfrm>
    </dsp:sp>
    <dsp:sp modelId="{59209F24-E1AB-4F4F-A84D-3DE9C7380F36}">
      <dsp:nvSpPr>
        <dsp:cNvPr id="0" name=""/>
        <dsp:cNvSpPr/>
      </dsp:nvSpPr>
      <dsp:spPr>
        <a:xfrm>
          <a:off x="3998250" y="3957"/>
          <a:ext cx="2162495" cy="1081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fr-FR" sz="3300" kern="1200" dirty="0"/>
            <a:t>Autres provinces</a:t>
          </a:r>
          <a:endParaRPr lang="fr-CA" sz="3300" kern="1200" dirty="0"/>
        </a:p>
      </dsp:txBody>
      <dsp:txXfrm>
        <a:off x="4029919" y="35626"/>
        <a:ext cx="2099157" cy="1017909"/>
      </dsp:txXfrm>
    </dsp:sp>
    <dsp:sp modelId="{AA23D2C2-1B42-472C-89FA-5F714027DACC}">
      <dsp:nvSpPr>
        <dsp:cNvPr id="0" name=""/>
        <dsp:cNvSpPr/>
      </dsp:nvSpPr>
      <dsp:spPr>
        <a:xfrm>
          <a:off x="4214500" y="1085204"/>
          <a:ext cx="216249" cy="810935"/>
        </a:xfrm>
        <a:custGeom>
          <a:avLst/>
          <a:gdLst/>
          <a:ahLst/>
          <a:cxnLst/>
          <a:rect l="0" t="0" r="0" b="0"/>
          <a:pathLst>
            <a:path>
              <a:moveTo>
                <a:pt x="0" y="0"/>
              </a:moveTo>
              <a:lnTo>
                <a:pt x="0" y="810935"/>
              </a:lnTo>
              <a:lnTo>
                <a:pt x="216249" y="8109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275EC-54F0-403C-A527-E6484A790441}">
      <dsp:nvSpPr>
        <dsp:cNvPr id="0" name=""/>
        <dsp:cNvSpPr/>
      </dsp:nvSpPr>
      <dsp:spPr>
        <a:xfrm>
          <a:off x="4430749" y="1355516"/>
          <a:ext cx="1729996" cy="108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A" sz="2000" b="1" kern="1200" dirty="0"/>
            <a:t>Frais de scolarité</a:t>
          </a:r>
        </a:p>
      </dsp:txBody>
      <dsp:txXfrm>
        <a:off x="4462418" y="1387185"/>
        <a:ext cx="1666658" cy="1017909"/>
      </dsp:txXfrm>
    </dsp:sp>
    <dsp:sp modelId="{BE898CFE-51CE-43AF-8045-78EF19BAACC1}">
      <dsp:nvSpPr>
        <dsp:cNvPr id="0" name=""/>
        <dsp:cNvSpPr/>
      </dsp:nvSpPr>
      <dsp:spPr>
        <a:xfrm>
          <a:off x="4214500" y="1085204"/>
          <a:ext cx="216249" cy="2162495"/>
        </a:xfrm>
        <a:custGeom>
          <a:avLst/>
          <a:gdLst/>
          <a:ahLst/>
          <a:cxnLst/>
          <a:rect l="0" t="0" r="0" b="0"/>
          <a:pathLst>
            <a:path>
              <a:moveTo>
                <a:pt x="0" y="0"/>
              </a:moveTo>
              <a:lnTo>
                <a:pt x="0" y="2162495"/>
              </a:lnTo>
              <a:lnTo>
                <a:pt x="216249" y="2162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51DA0-A94E-43BF-B7B9-302038779DD6}">
      <dsp:nvSpPr>
        <dsp:cNvPr id="0" name=""/>
        <dsp:cNvSpPr/>
      </dsp:nvSpPr>
      <dsp:spPr>
        <a:xfrm>
          <a:off x="4430749" y="2707076"/>
          <a:ext cx="1729996" cy="108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Etudiant </a:t>
          </a:r>
          <a:br>
            <a:rPr lang="fr-FR" sz="2000" b="1" kern="1200" dirty="0"/>
          </a:br>
          <a:r>
            <a:rPr lang="fr-FR" sz="2000" b="1" kern="1200" dirty="0"/>
            <a:t>22 895 $CAN</a:t>
          </a:r>
          <a:endParaRPr lang="fr-CA" sz="2000" b="1" kern="1200" dirty="0"/>
        </a:p>
      </dsp:txBody>
      <dsp:txXfrm>
        <a:off x="4462418" y="2738745"/>
        <a:ext cx="1666658" cy="1017909"/>
      </dsp:txXfrm>
    </dsp:sp>
    <dsp:sp modelId="{DD1259BB-ECAC-4A65-891B-E5B1923A2BFC}">
      <dsp:nvSpPr>
        <dsp:cNvPr id="0" name=""/>
        <dsp:cNvSpPr/>
      </dsp:nvSpPr>
      <dsp:spPr>
        <a:xfrm>
          <a:off x="4214500" y="1085204"/>
          <a:ext cx="322263" cy="3518012"/>
        </a:xfrm>
        <a:custGeom>
          <a:avLst/>
          <a:gdLst/>
          <a:ahLst/>
          <a:cxnLst/>
          <a:rect l="0" t="0" r="0" b="0"/>
          <a:pathLst>
            <a:path>
              <a:moveTo>
                <a:pt x="0" y="0"/>
              </a:moveTo>
              <a:lnTo>
                <a:pt x="0" y="3518012"/>
              </a:lnTo>
              <a:lnTo>
                <a:pt x="322263" y="35180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33B4A-0215-4DFC-9B00-152BC3B0BEC9}">
      <dsp:nvSpPr>
        <dsp:cNvPr id="0" name=""/>
        <dsp:cNvSpPr/>
      </dsp:nvSpPr>
      <dsp:spPr>
        <a:xfrm>
          <a:off x="4536763" y="4062593"/>
          <a:ext cx="1729996" cy="108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Accompagnant</a:t>
          </a:r>
          <a:br>
            <a:rPr lang="fr-FR" sz="1800" b="1" kern="1200" dirty="0"/>
          </a:br>
          <a:r>
            <a:rPr lang="fr-FR" sz="1800" b="1" kern="1200" dirty="0">
              <a:latin typeface="Calibri" panose="020F0502020204030204" pitchFamily="34" charset="0"/>
              <a:ea typeface="Calibri" panose="020F0502020204030204" pitchFamily="34" charset="0"/>
              <a:cs typeface="Calibri" panose="020F0502020204030204" pitchFamily="34" charset="0"/>
            </a:rPr>
            <a:t>~ </a:t>
          </a:r>
          <a:r>
            <a:rPr lang="fr-CA" sz="1800" b="1" kern="1200" dirty="0">
              <a:latin typeface="+mn-lt"/>
              <a:cs typeface="Arial"/>
            </a:rPr>
            <a:t>6000 $</a:t>
          </a:r>
          <a:endParaRPr lang="fr-CA" sz="1800" b="1" kern="1200" dirty="0"/>
        </a:p>
      </dsp:txBody>
      <dsp:txXfrm>
        <a:off x="4568432" y="4094262"/>
        <a:ext cx="1666658" cy="10179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AE568A37-F43B-4318-94DE-3E59C335DD12}" type="datetimeFigureOut">
              <a:rPr lang="fr-CA" smtClean="0"/>
              <a:t>2025-10-07</a:t>
            </a:fld>
            <a:endParaRPr lang="fr-CA"/>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B1336C2-2DE9-4B75-95C2-EE2503C0A2D5}" type="slidenum">
              <a:rPr lang="fr-CA" smtClean="0"/>
              <a:t>‹N°›</a:t>
            </a:fld>
            <a:endParaRPr lang="fr-CA"/>
          </a:p>
        </p:txBody>
      </p:sp>
    </p:spTree>
    <p:extLst>
      <p:ext uri="{BB962C8B-B14F-4D97-AF65-F5344CB8AC3E}">
        <p14:creationId xmlns:p14="http://schemas.microsoft.com/office/powerpoint/2010/main" val="4967406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9460F7B-CF1A-6649-B00E-9459473DE00F}" type="datetimeFigureOut">
              <a:rPr lang="en-US" smtClean="0"/>
              <a:t>10/7/2025</a:t>
            </a:fld>
            <a:endParaRPr lang="en-US"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317E7BD-B901-A14F-86F1-435D331B3589}" type="slidenum">
              <a:rPr lang="en-US" smtClean="0"/>
              <a:t>‹N°›</a:t>
            </a:fld>
            <a:endParaRPr lang="en-US" dirty="0"/>
          </a:p>
        </p:txBody>
      </p:sp>
    </p:spTree>
    <p:extLst>
      <p:ext uri="{BB962C8B-B14F-4D97-AF65-F5344CB8AC3E}">
        <p14:creationId xmlns:p14="http://schemas.microsoft.com/office/powerpoint/2010/main" val="21409949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Bonjour,</a:t>
            </a:r>
          </a:p>
          <a:p>
            <a:endParaRPr lang="en-US" dirty="0"/>
          </a:p>
          <a:p>
            <a:r>
              <a:rPr lang="en-US" dirty="0"/>
              <a:t>Mon nom </a:t>
            </a:r>
            <a:r>
              <a:rPr lang="en-US" dirty="0" err="1"/>
              <a:t>est</a:t>
            </a:r>
            <a:r>
              <a:rPr lang="en-US" dirty="0"/>
              <a:t> NOM et je </a:t>
            </a:r>
            <a:r>
              <a:rPr lang="en-US" dirty="0" err="1"/>
              <a:t>suis</a:t>
            </a:r>
            <a:r>
              <a:rPr lang="en-US" dirty="0"/>
              <a:t> TITRE au bureau </a:t>
            </a:r>
            <a:r>
              <a:rPr lang="en-US" dirty="0" err="1"/>
              <a:t>d’IRCC</a:t>
            </a:r>
            <a:r>
              <a:rPr lang="en-US" dirty="0"/>
              <a:t> à VILLE/PAYS.</a:t>
            </a:r>
          </a:p>
          <a:p>
            <a:endParaRPr lang="en-US" dirty="0"/>
          </a:p>
        </p:txBody>
      </p:sp>
    </p:spTree>
    <p:extLst>
      <p:ext uri="{BB962C8B-B14F-4D97-AF65-F5344CB8AC3E}">
        <p14:creationId xmlns:p14="http://schemas.microsoft.com/office/powerpoint/2010/main" val="128644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Dans</a:t>
            </a:r>
            <a:r>
              <a:rPr lang="en-US" dirty="0"/>
              <a:t> la </a:t>
            </a:r>
            <a:r>
              <a:rPr lang="en-US" dirty="0" err="1"/>
              <a:t>plupart</a:t>
            </a:r>
            <a:r>
              <a:rPr lang="en-US" dirty="0"/>
              <a:t> des </a:t>
            </a:r>
            <a:r>
              <a:rPr lang="en-US" dirty="0" err="1"/>
              <a:t>cas</a:t>
            </a:r>
            <a:r>
              <a:rPr lang="en-US" dirty="0"/>
              <a:t>, </a:t>
            </a:r>
            <a:r>
              <a:rPr lang="en-US" dirty="0" err="1"/>
              <a:t>si</a:t>
            </a:r>
            <a:r>
              <a:rPr lang="en-US" dirty="0"/>
              <a:t> </a:t>
            </a:r>
            <a:r>
              <a:rPr lang="en-US" dirty="0" err="1"/>
              <a:t>votre</a:t>
            </a:r>
            <a:r>
              <a:rPr lang="en-US" dirty="0"/>
              <a:t> </a:t>
            </a:r>
            <a:r>
              <a:rPr lang="en-US" dirty="0" err="1"/>
              <a:t>programme</a:t>
            </a:r>
            <a:r>
              <a:rPr lang="en-US" dirty="0"/>
              <a:t> </a:t>
            </a:r>
            <a:r>
              <a:rPr lang="en-US" dirty="0" err="1"/>
              <a:t>d’études</a:t>
            </a:r>
            <a:r>
              <a:rPr lang="en-US" dirty="0"/>
              <a:t> </a:t>
            </a:r>
            <a:r>
              <a:rPr lang="en-US" dirty="0" err="1"/>
              <a:t>est</a:t>
            </a:r>
            <a:r>
              <a:rPr lang="en-US" dirty="0"/>
              <a:t> de plus de 6 </a:t>
            </a:r>
            <a:r>
              <a:rPr lang="en-US" dirty="0" err="1"/>
              <a:t>mois</a:t>
            </a:r>
            <a:r>
              <a:rPr lang="en-US" dirty="0"/>
              <a:t> et </a:t>
            </a:r>
            <a:r>
              <a:rPr lang="en-US" dirty="0" err="1"/>
              <a:t>mène</a:t>
            </a:r>
            <a:r>
              <a:rPr lang="en-US" dirty="0"/>
              <a:t> à un </a:t>
            </a:r>
            <a:r>
              <a:rPr lang="en-US" dirty="0" err="1"/>
              <a:t>diplôme</a:t>
            </a:r>
            <a:r>
              <a:rPr lang="en-US" dirty="0"/>
              <a:t> </a:t>
            </a:r>
            <a:r>
              <a:rPr lang="en-US" dirty="0" err="1"/>
              <a:t>ou</a:t>
            </a:r>
            <a:r>
              <a:rPr lang="en-US" dirty="0"/>
              <a:t> </a:t>
            </a:r>
            <a:r>
              <a:rPr lang="en-US" dirty="0" err="1"/>
              <a:t>certificat</a:t>
            </a:r>
            <a:r>
              <a:rPr lang="en-US" dirty="0"/>
              <a:t> au Canada, </a:t>
            </a:r>
            <a:r>
              <a:rPr lang="en-US" dirty="0" err="1"/>
              <a:t>votre</a:t>
            </a:r>
            <a:r>
              <a:rPr lang="en-US" dirty="0"/>
              <a:t> </a:t>
            </a:r>
            <a:r>
              <a:rPr lang="en-US" dirty="0" err="1"/>
              <a:t>permis</a:t>
            </a:r>
            <a:r>
              <a:rPr lang="en-US" baseline="0" dirty="0"/>
              <a:t> </a:t>
            </a:r>
            <a:r>
              <a:rPr lang="en-US" baseline="0" dirty="0" err="1"/>
              <a:t>d’études</a:t>
            </a:r>
            <a:r>
              <a:rPr lang="en-US" baseline="0" dirty="0"/>
              <a:t> </a:t>
            </a:r>
            <a:r>
              <a:rPr lang="en-US" baseline="0" dirty="0" err="1"/>
              <a:t>vous</a:t>
            </a:r>
            <a:r>
              <a:rPr lang="en-US" baseline="0" dirty="0"/>
              <a:t> </a:t>
            </a:r>
            <a:r>
              <a:rPr lang="en-US" baseline="0" dirty="0" err="1"/>
              <a:t>autorisera</a:t>
            </a:r>
            <a:r>
              <a:rPr lang="en-US" baseline="0" dirty="0"/>
              <a:t> à </a:t>
            </a:r>
            <a:r>
              <a:rPr lang="en-US" baseline="0" dirty="0" err="1"/>
              <a:t>travailler</a:t>
            </a:r>
            <a:r>
              <a:rPr lang="en-US" baseline="0" dirty="0"/>
              <a:t> hors campus.  </a:t>
            </a:r>
          </a:p>
          <a:p>
            <a:endParaRPr lang="en-US" baseline="0" dirty="0"/>
          </a:p>
          <a:p>
            <a:r>
              <a:rPr lang="en-US" baseline="0" dirty="0" err="1"/>
              <a:t>Vous</a:t>
            </a:r>
            <a:r>
              <a:rPr lang="en-US" baseline="0" dirty="0"/>
              <a:t> </a:t>
            </a:r>
            <a:r>
              <a:rPr lang="en-US" baseline="0" dirty="0" err="1"/>
              <a:t>pourrez</a:t>
            </a:r>
            <a:r>
              <a:rPr lang="en-US" baseline="0" dirty="0"/>
              <a:t> </a:t>
            </a:r>
            <a:r>
              <a:rPr lang="en-US" baseline="0" dirty="0" err="1"/>
              <a:t>travailler</a:t>
            </a:r>
            <a:r>
              <a:rPr lang="en-US" baseline="0" dirty="0"/>
              <a:t> </a:t>
            </a:r>
            <a:r>
              <a:rPr lang="en-US" baseline="0" dirty="0" err="1"/>
              <a:t>jusqu’à</a:t>
            </a:r>
            <a:r>
              <a:rPr lang="en-US" baseline="0" dirty="0"/>
              <a:t> 20 </a:t>
            </a:r>
            <a:r>
              <a:rPr lang="en-US" baseline="0" dirty="0" err="1"/>
              <a:t>heures</a:t>
            </a:r>
            <a:r>
              <a:rPr lang="en-US" baseline="0" dirty="0"/>
              <a:t> par </a:t>
            </a:r>
            <a:r>
              <a:rPr lang="en-US" baseline="0" dirty="0" err="1"/>
              <a:t>semaine</a:t>
            </a:r>
            <a:r>
              <a:rPr lang="en-US" baseline="0" dirty="0"/>
              <a:t> pendant les sessions </a:t>
            </a:r>
            <a:r>
              <a:rPr lang="en-US" baseline="0" dirty="0" err="1"/>
              <a:t>d’études</a:t>
            </a:r>
            <a:r>
              <a:rPr lang="en-US" baseline="0" dirty="0"/>
              <a:t>, et à temps </a:t>
            </a:r>
            <a:r>
              <a:rPr lang="en-US" baseline="0" dirty="0" err="1"/>
              <a:t>plein</a:t>
            </a:r>
            <a:r>
              <a:rPr lang="en-US" baseline="0" dirty="0"/>
              <a:t> pendant les </a:t>
            </a:r>
            <a:r>
              <a:rPr lang="en-US" baseline="0" dirty="0" err="1"/>
              <a:t>congés</a:t>
            </a:r>
            <a:r>
              <a:rPr lang="en-US" baseline="0" dirty="0"/>
              <a:t>.</a:t>
            </a:r>
          </a:p>
          <a:p>
            <a:endParaRPr lang="en-US" dirty="0"/>
          </a:p>
        </p:txBody>
      </p:sp>
    </p:spTree>
    <p:extLst>
      <p:ext uri="{BB962C8B-B14F-4D97-AF65-F5344CB8AC3E}">
        <p14:creationId xmlns:p14="http://schemas.microsoft.com/office/powerpoint/2010/main" val="72666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la fin de </a:t>
            </a:r>
            <a:r>
              <a:rPr lang="en-US" baseline="0" dirty="0" err="1"/>
              <a:t>vos</a:t>
            </a:r>
            <a:r>
              <a:rPr lang="en-US" baseline="0" dirty="0"/>
              <a:t> </a:t>
            </a:r>
            <a:r>
              <a:rPr lang="en-US" baseline="0" dirty="0" err="1"/>
              <a:t>études</a:t>
            </a:r>
            <a:r>
              <a:rPr lang="en-US" baseline="0" dirty="0"/>
              <a:t>, </a:t>
            </a:r>
            <a:r>
              <a:rPr lang="en-US" baseline="0" dirty="0" err="1"/>
              <a:t>si</a:t>
            </a:r>
            <a:r>
              <a:rPr lang="en-US" baseline="0" dirty="0"/>
              <a:t> </a:t>
            </a:r>
            <a:r>
              <a:rPr lang="en-US" baseline="0" dirty="0" err="1"/>
              <a:t>vous</a:t>
            </a:r>
            <a:r>
              <a:rPr lang="en-US" baseline="0" dirty="0"/>
              <a:t> </a:t>
            </a:r>
            <a:r>
              <a:rPr lang="en-US" baseline="0" dirty="0" err="1"/>
              <a:t>avez</a:t>
            </a:r>
            <a:r>
              <a:rPr lang="en-US" baseline="0" dirty="0"/>
              <a:t> </a:t>
            </a:r>
            <a:r>
              <a:rPr lang="en-US" baseline="0" dirty="0" err="1"/>
              <a:t>réussi</a:t>
            </a:r>
            <a:r>
              <a:rPr lang="en-US" baseline="0" dirty="0"/>
              <a:t> </a:t>
            </a:r>
            <a:r>
              <a:rPr lang="en-US" baseline="0" dirty="0" err="1"/>
              <a:t>votre</a:t>
            </a:r>
            <a:r>
              <a:rPr lang="en-US" baseline="0" dirty="0"/>
              <a:t> </a:t>
            </a:r>
            <a:r>
              <a:rPr lang="en-US" baseline="0" dirty="0" err="1"/>
              <a:t>programme</a:t>
            </a:r>
            <a:r>
              <a:rPr lang="en-US" baseline="0" dirty="0"/>
              <a:t> et </a:t>
            </a:r>
            <a:r>
              <a:rPr lang="en-US" baseline="0" dirty="0" err="1"/>
              <a:t>allez</a:t>
            </a:r>
            <a:r>
              <a:rPr lang="en-US" baseline="0" dirty="0"/>
              <a:t> </a:t>
            </a:r>
            <a:r>
              <a:rPr lang="en-US" baseline="0" dirty="0" err="1"/>
              <a:t>recevoir</a:t>
            </a:r>
            <a:r>
              <a:rPr lang="en-US" baseline="0" dirty="0"/>
              <a:t> un </a:t>
            </a:r>
            <a:r>
              <a:rPr lang="en-US" baseline="0" dirty="0" err="1"/>
              <a:t>diplôme</a:t>
            </a:r>
            <a:r>
              <a:rPr lang="en-US" baseline="0" dirty="0"/>
              <a:t> </a:t>
            </a:r>
            <a:r>
              <a:rPr lang="en-US" baseline="0" dirty="0" err="1"/>
              <a:t>ou</a:t>
            </a:r>
            <a:r>
              <a:rPr lang="en-US" baseline="0" dirty="0"/>
              <a:t> </a:t>
            </a:r>
            <a:r>
              <a:rPr lang="en-US" baseline="0" dirty="0" err="1"/>
              <a:t>certificat</a:t>
            </a:r>
            <a:r>
              <a:rPr lang="en-US" baseline="0" dirty="0"/>
              <a:t> </a:t>
            </a:r>
            <a:r>
              <a:rPr lang="en-US" baseline="0" dirty="0" err="1"/>
              <a:t>canadien</a:t>
            </a:r>
            <a:r>
              <a:rPr lang="en-US" baseline="0" dirty="0"/>
              <a:t>, </a:t>
            </a:r>
            <a:r>
              <a:rPr lang="en-US" baseline="0" dirty="0" err="1"/>
              <a:t>vous</a:t>
            </a:r>
            <a:r>
              <a:rPr lang="en-US" baseline="0" dirty="0"/>
              <a:t> </a:t>
            </a:r>
            <a:r>
              <a:rPr lang="en-US" baseline="0" dirty="0" err="1"/>
              <a:t>pouvez</a:t>
            </a:r>
            <a:r>
              <a:rPr lang="en-US" baseline="0" dirty="0"/>
              <a:t> demander de prolonger </a:t>
            </a:r>
            <a:r>
              <a:rPr lang="en-US" baseline="0" dirty="0" err="1"/>
              <a:t>votre</a:t>
            </a:r>
            <a:r>
              <a:rPr lang="en-US" baseline="0" dirty="0"/>
              <a:t> </a:t>
            </a:r>
            <a:r>
              <a:rPr lang="en-US" baseline="0" dirty="0" err="1"/>
              <a:t>séjour</a:t>
            </a:r>
            <a:r>
              <a:rPr lang="en-US" baseline="0" dirty="0"/>
              <a:t> avec un </a:t>
            </a:r>
            <a:r>
              <a:rPr lang="en-US" baseline="0" dirty="0" err="1"/>
              <a:t>permis</a:t>
            </a:r>
            <a:r>
              <a:rPr lang="en-US" baseline="0" dirty="0"/>
              <a:t> de travail </a:t>
            </a:r>
            <a:r>
              <a:rPr lang="en-US" baseline="0" dirty="0" err="1"/>
              <a:t>ouvert</a:t>
            </a:r>
            <a:r>
              <a:rPr lang="en-US" baseline="0" dirty="0"/>
              <a:t> : un </a:t>
            </a:r>
            <a:r>
              <a:rPr lang="en-US" baseline="0" dirty="0" err="1"/>
              <a:t>permis</a:t>
            </a:r>
            <a:r>
              <a:rPr lang="en-US" baseline="0" dirty="0"/>
              <a:t> de travail post-</a:t>
            </a:r>
            <a:r>
              <a:rPr lang="en-US" baseline="0" dirty="0" err="1"/>
              <a:t>diplôme</a:t>
            </a:r>
            <a:r>
              <a:rPr lang="en-US" baseline="0" dirty="0"/>
              <a:t>. </a:t>
            </a:r>
          </a:p>
          <a:p>
            <a:endParaRPr lang="en-US" baseline="0" dirty="0"/>
          </a:p>
          <a:p>
            <a:r>
              <a:rPr lang="fr-FR" dirty="0"/>
              <a:t>Vous avez 180 jours après que votre établissement eut établi vos notes finales pour présenter une demande de permis de travail </a:t>
            </a:r>
            <a:r>
              <a:rPr lang="fr-FR" dirty="0" err="1"/>
              <a:t>postdiplôme</a:t>
            </a:r>
            <a:r>
              <a:rPr lang="fr-FR" dirty="0"/>
              <a:t>.</a:t>
            </a:r>
          </a:p>
          <a:p>
            <a:endParaRPr lang="fr-FR" dirty="0"/>
          </a:p>
          <a:p>
            <a:r>
              <a:rPr lang="fr-FR" dirty="0"/>
              <a:t>Pour être admissible, votre permis d’études doit avoir été valide à un certain moment pendant ces 180 jours.</a:t>
            </a:r>
            <a:endParaRPr lang="en-US" dirty="0"/>
          </a:p>
          <a:p>
            <a:pPr defTabSz="966612">
              <a:defRPr/>
            </a:pPr>
            <a:endParaRPr lang="en-US" baseline="0" dirty="0"/>
          </a:p>
          <a:p>
            <a:endParaRPr lang="en-US" dirty="0"/>
          </a:p>
          <a:p>
            <a:r>
              <a:rPr lang="en-US" dirty="0"/>
              <a:t>Avec</a:t>
            </a:r>
            <a:r>
              <a:rPr lang="en-US" baseline="0" dirty="0"/>
              <a:t> un </a:t>
            </a:r>
            <a:r>
              <a:rPr lang="en-US" baseline="0" dirty="0" err="1"/>
              <a:t>permis</a:t>
            </a:r>
            <a:r>
              <a:rPr lang="en-US" baseline="0" dirty="0"/>
              <a:t> de travail </a:t>
            </a:r>
            <a:r>
              <a:rPr lang="en-US" baseline="0" dirty="0" err="1"/>
              <a:t>ouvert</a:t>
            </a:r>
            <a:r>
              <a:rPr lang="en-US" baseline="0" dirty="0"/>
              <a:t>, </a:t>
            </a:r>
            <a:r>
              <a:rPr lang="en-US" baseline="0" dirty="0" err="1"/>
              <a:t>vous</a:t>
            </a:r>
            <a:r>
              <a:rPr lang="en-US" baseline="0" dirty="0"/>
              <a:t> </a:t>
            </a:r>
            <a:r>
              <a:rPr lang="en-US" baseline="0" dirty="0" err="1"/>
              <a:t>pouvez</a:t>
            </a:r>
            <a:r>
              <a:rPr lang="en-US" baseline="0" dirty="0"/>
              <a:t> </a:t>
            </a:r>
            <a:r>
              <a:rPr lang="en-US" baseline="0" dirty="0" err="1"/>
              <a:t>prendre</a:t>
            </a:r>
            <a:r>
              <a:rPr lang="en-US" baseline="0" dirty="0"/>
              <a:t> </a:t>
            </a:r>
            <a:r>
              <a:rPr lang="en-US" baseline="0" dirty="0" err="1"/>
              <a:t>n’importe</a:t>
            </a:r>
            <a:r>
              <a:rPr lang="en-US" baseline="0" dirty="0"/>
              <a:t> </a:t>
            </a:r>
            <a:r>
              <a:rPr lang="en-US" baseline="0" dirty="0" err="1"/>
              <a:t>quel</a:t>
            </a:r>
            <a:r>
              <a:rPr lang="en-US" baseline="0" dirty="0"/>
              <a:t> </a:t>
            </a:r>
            <a:r>
              <a:rPr lang="en-US" baseline="0" dirty="0" err="1"/>
              <a:t>emploi</a:t>
            </a:r>
            <a:r>
              <a:rPr lang="en-US" baseline="0" dirty="0"/>
              <a:t>, </a:t>
            </a:r>
            <a:r>
              <a:rPr lang="en-US" baseline="0" dirty="0" err="1"/>
              <a:t>ou</a:t>
            </a:r>
            <a:r>
              <a:rPr lang="en-US" baseline="0" dirty="0"/>
              <a:t> </a:t>
            </a:r>
            <a:r>
              <a:rPr lang="en-US" baseline="0" dirty="0" err="1"/>
              <a:t>série</a:t>
            </a:r>
            <a:r>
              <a:rPr lang="en-US" baseline="0" dirty="0"/>
              <a:t> </a:t>
            </a:r>
            <a:r>
              <a:rPr lang="en-US" baseline="0" dirty="0" err="1"/>
              <a:t>d’emplois</a:t>
            </a:r>
            <a:r>
              <a:rPr lang="en-US" baseline="0" dirty="0"/>
              <a:t>, pour </a:t>
            </a:r>
            <a:r>
              <a:rPr lang="en-US" baseline="0" dirty="0" err="1"/>
              <a:t>lesquels</a:t>
            </a:r>
            <a:r>
              <a:rPr lang="en-US" baseline="0" dirty="0"/>
              <a:t> </a:t>
            </a:r>
            <a:r>
              <a:rPr lang="en-US" baseline="0" dirty="0" err="1"/>
              <a:t>vous</a:t>
            </a:r>
            <a:r>
              <a:rPr lang="en-US" baseline="0" dirty="0"/>
              <a:t> </a:t>
            </a:r>
            <a:r>
              <a:rPr lang="en-US" baseline="0" dirty="0" err="1"/>
              <a:t>êtes</a:t>
            </a:r>
            <a:r>
              <a:rPr lang="en-US" baseline="0" dirty="0"/>
              <a:t> </a:t>
            </a:r>
            <a:r>
              <a:rPr lang="en-US" baseline="0" dirty="0" err="1"/>
              <a:t>qualifiés</a:t>
            </a:r>
            <a:r>
              <a:rPr lang="en-US" baseline="0" dirty="0"/>
              <a:t>.  Si </a:t>
            </a:r>
            <a:r>
              <a:rPr lang="en-US" baseline="0" dirty="0" err="1"/>
              <a:t>vous</a:t>
            </a:r>
            <a:r>
              <a:rPr lang="en-US" baseline="0" dirty="0"/>
              <a:t> </a:t>
            </a:r>
            <a:r>
              <a:rPr lang="en-US" baseline="0" dirty="0" err="1"/>
              <a:t>souhaitez</a:t>
            </a:r>
            <a:r>
              <a:rPr lang="en-US" baseline="0" dirty="0"/>
              <a:t> </a:t>
            </a:r>
            <a:r>
              <a:rPr lang="en-US" baseline="0" dirty="0" err="1"/>
              <a:t>pouvoir</a:t>
            </a:r>
            <a:r>
              <a:rPr lang="en-US" baseline="0" dirty="0"/>
              <a:t> </a:t>
            </a:r>
            <a:r>
              <a:rPr lang="en-US" baseline="0" dirty="0" err="1"/>
              <a:t>travailler</a:t>
            </a:r>
            <a:r>
              <a:rPr lang="en-US" baseline="0" dirty="0"/>
              <a:t> </a:t>
            </a:r>
            <a:r>
              <a:rPr lang="en-US" baseline="0" dirty="0" err="1"/>
              <a:t>dans</a:t>
            </a:r>
            <a:r>
              <a:rPr lang="en-US" baseline="0" dirty="0"/>
              <a:t> les </a:t>
            </a:r>
            <a:r>
              <a:rPr lang="en-US" baseline="0" dirty="0" err="1"/>
              <a:t>soins</a:t>
            </a:r>
            <a:r>
              <a:rPr lang="en-US" baseline="0" dirty="0"/>
              <a:t> de santé, la petite </a:t>
            </a:r>
            <a:r>
              <a:rPr lang="en-US" baseline="0" dirty="0" err="1"/>
              <a:t>enfance</a:t>
            </a:r>
            <a:r>
              <a:rPr lang="en-US" baseline="0" dirty="0"/>
              <a:t> </a:t>
            </a:r>
            <a:r>
              <a:rPr lang="en-US" baseline="0" dirty="0" err="1"/>
              <a:t>ou</a:t>
            </a:r>
            <a:r>
              <a:rPr lang="en-US" baseline="0" dirty="0"/>
              <a:t> </a:t>
            </a:r>
            <a:r>
              <a:rPr lang="en-US" baseline="0" dirty="0" err="1"/>
              <a:t>l’éducation</a:t>
            </a:r>
            <a:r>
              <a:rPr lang="en-US" baseline="0" dirty="0"/>
              <a:t> </a:t>
            </a:r>
            <a:r>
              <a:rPr lang="en-US" baseline="0" dirty="0" err="1"/>
              <a:t>primaire</a:t>
            </a:r>
            <a:r>
              <a:rPr lang="en-US" baseline="0" dirty="0"/>
              <a:t> </a:t>
            </a:r>
            <a:r>
              <a:rPr lang="en-US" baseline="0" dirty="0" err="1"/>
              <a:t>ou</a:t>
            </a:r>
            <a:r>
              <a:rPr lang="en-US" baseline="0" dirty="0"/>
              <a:t> </a:t>
            </a:r>
            <a:r>
              <a:rPr lang="en-US" baseline="0" dirty="0" err="1"/>
              <a:t>secondaire</a:t>
            </a:r>
            <a:r>
              <a:rPr lang="en-US" baseline="0" dirty="0"/>
              <a:t>, </a:t>
            </a:r>
            <a:r>
              <a:rPr lang="en-US" baseline="0" dirty="0" err="1"/>
              <a:t>vous</a:t>
            </a:r>
            <a:r>
              <a:rPr lang="en-US" baseline="0" dirty="0"/>
              <a:t> </a:t>
            </a:r>
            <a:r>
              <a:rPr lang="en-US" baseline="0" dirty="0" err="1"/>
              <a:t>devrez</a:t>
            </a:r>
            <a:r>
              <a:rPr lang="en-US" baseline="0" dirty="0"/>
              <a:t> passer </a:t>
            </a:r>
            <a:r>
              <a:rPr lang="en-US" baseline="0" dirty="0" err="1"/>
              <a:t>une</a:t>
            </a:r>
            <a:r>
              <a:rPr lang="en-US" baseline="0" dirty="0"/>
              <a:t> </a:t>
            </a:r>
            <a:r>
              <a:rPr lang="en-US" baseline="0" dirty="0" err="1"/>
              <a:t>visite</a:t>
            </a:r>
            <a:r>
              <a:rPr lang="en-US" baseline="0" dirty="0"/>
              <a:t> </a:t>
            </a:r>
            <a:r>
              <a:rPr lang="en-US" baseline="0" dirty="0" err="1"/>
              <a:t>médicale</a:t>
            </a:r>
            <a:r>
              <a:rPr lang="en-US" baseline="0" dirty="0"/>
              <a:t> </a:t>
            </a:r>
            <a:r>
              <a:rPr lang="en-US" baseline="0" dirty="0" err="1"/>
              <a:t>auprès</a:t>
            </a:r>
            <a:r>
              <a:rPr lang="en-US" baseline="0" dirty="0"/>
              <a:t> d’un </a:t>
            </a:r>
            <a:r>
              <a:rPr lang="en-US" baseline="0" dirty="0" err="1"/>
              <a:t>médecin</a:t>
            </a:r>
            <a:r>
              <a:rPr lang="en-US" baseline="0" dirty="0"/>
              <a:t> </a:t>
            </a:r>
            <a:r>
              <a:rPr lang="en-US" baseline="0" dirty="0" err="1"/>
              <a:t>désigné</a:t>
            </a:r>
            <a:r>
              <a:rPr lang="en-US" baseline="0" dirty="0"/>
              <a:t> par IRCC.</a:t>
            </a:r>
          </a:p>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Pendant et après </a:t>
            </a:r>
            <a:r>
              <a:rPr lang="en-US" dirty="0" err="1"/>
              <a:t>vos</a:t>
            </a:r>
            <a:r>
              <a:rPr lang="en-US" dirty="0"/>
              <a:t> études, </a:t>
            </a:r>
            <a:r>
              <a:rPr lang="en-US" dirty="0" err="1"/>
              <a:t>si</a:t>
            </a:r>
            <a:r>
              <a:rPr lang="en-US" baseline="0" dirty="0"/>
              <a:t> </a:t>
            </a:r>
            <a:r>
              <a:rPr lang="en-US" baseline="0" dirty="0" err="1"/>
              <a:t>vous</a:t>
            </a:r>
            <a:r>
              <a:rPr lang="en-US" baseline="0" dirty="0"/>
              <a:t> </a:t>
            </a:r>
            <a:r>
              <a:rPr lang="en-US" baseline="0" dirty="0" err="1"/>
              <a:t>êtes</a:t>
            </a:r>
            <a:r>
              <a:rPr lang="en-US" baseline="0" dirty="0"/>
              <a:t> </a:t>
            </a:r>
            <a:r>
              <a:rPr lang="en-US" baseline="0" dirty="0" err="1"/>
              <a:t>marié</a:t>
            </a:r>
            <a:r>
              <a:rPr lang="en-US" baseline="0" dirty="0"/>
              <a:t> </a:t>
            </a:r>
            <a:r>
              <a:rPr lang="en-US" baseline="0" dirty="0" err="1"/>
              <a:t>ou</a:t>
            </a:r>
            <a:r>
              <a:rPr lang="en-US" baseline="0" dirty="0"/>
              <a:t> </a:t>
            </a:r>
            <a:r>
              <a:rPr lang="en-US" baseline="0" dirty="0" err="1"/>
              <a:t>en</a:t>
            </a:r>
            <a:r>
              <a:rPr lang="en-US" baseline="0" dirty="0"/>
              <a:t> union de fait (</a:t>
            </a:r>
            <a:r>
              <a:rPr lang="en-US" baseline="0" dirty="0" err="1"/>
              <a:t>si</a:t>
            </a:r>
            <a:r>
              <a:rPr lang="en-US" baseline="0" dirty="0"/>
              <a:t> </a:t>
            </a:r>
            <a:r>
              <a:rPr lang="en-US" baseline="0" dirty="0" err="1"/>
              <a:t>vous</a:t>
            </a:r>
            <a:r>
              <a:rPr lang="en-US" baseline="0" dirty="0"/>
              <a:t> </a:t>
            </a:r>
            <a:r>
              <a:rPr lang="en-US" baseline="0" dirty="0" err="1"/>
              <a:t>cohabitez</a:t>
            </a:r>
            <a:r>
              <a:rPr lang="en-US" baseline="0" dirty="0"/>
              <a:t> </a:t>
            </a:r>
            <a:r>
              <a:rPr lang="en-US" baseline="0" dirty="0" err="1"/>
              <a:t>en</a:t>
            </a:r>
            <a:r>
              <a:rPr lang="en-US" baseline="0" dirty="0"/>
              <a:t> tant que couple </a:t>
            </a:r>
            <a:r>
              <a:rPr lang="en-US" baseline="0" dirty="0" err="1"/>
              <a:t>depuis</a:t>
            </a:r>
            <a:r>
              <a:rPr lang="en-US" baseline="0" dirty="0"/>
              <a:t> au </a:t>
            </a:r>
            <a:r>
              <a:rPr lang="en-US" baseline="0" dirty="0" err="1"/>
              <a:t>moins</a:t>
            </a:r>
            <a:r>
              <a:rPr lang="en-US" baseline="0" dirty="0"/>
              <a:t> 12 </a:t>
            </a:r>
            <a:r>
              <a:rPr lang="en-US" baseline="0" dirty="0" err="1"/>
              <a:t>mois</a:t>
            </a:r>
            <a:r>
              <a:rPr lang="en-US" baseline="0" dirty="0"/>
              <a:t>), </a:t>
            </a:r>
            <a:r>
              <a:rPr lang="en-US" baseline="0" dirty="0" err="1"/>
              <a:t>votre</a:t>
            </a:r>
            <a:r>
              <a:rPr lang="en-US" baseline="0" dirty="0"/>
              <a:t> conjoint </a:t>
            </a:r>
            <a:r>
              <a:rPr lang="en-US" baseline="0" dirty="0" err="1"/>
              <a:t>peut</a:t>
            </a:r>
            <a:r>
              <a:rPr lang="en-US" baseline="0" dirty="0"/>
              <a:t> </a:t>
            </a:r>
            <a:r>
              <a:rPr lang="en-US" baseline="0" dirty="0" err="1"/>
              <a:t>vous</a:t>
            </a:r>
            <a:r>
              <a:rPr lang="en-US" baseline="0" dirty="0"/>
              <a:t> </a:t>
            </a:r>
            <a:r>
              <a:rPr lang="en-US" baseline="0" dirty="0" err="1"/>
              <a:t>accompagner</a:t>
            </a:r>
            <a:r>
              <a:rPr lang="en-US" baseline="0" dirty="0"/>
              <a:t> et demander un </a:t>
            </a:r>
            <a:r>
              <a:rPr lang="en-US" baseline="0" dirty="0" err="1"/>
              <a:t>permis</a:t>
            </a:r>
            <a:r>
              <a:rPr lang="en-US" baseline="0" dirty="0"/>
              <a:t> de travail </a:t>
            </a:r>
            <a:r>
              <a:rPr lang="en-US" baseline="0" dirty="0" err="1"/>
              <a:t>ouvert</a:t>
            </a:r>
            <a:r>
              <a:rPr lang="en-US" baseline="0" dirty="0"/>
              <a:t> </a:t>
            </a:r>
            <a:r>
              <a:rPr lang="en-US" baseline="0" dirty="0" err="1"/>
              <a:t>si</a:t>
            </a:r>
            <a:r>
              <a:rPr lang="en-US" baseline="0" dirty="0"/>
              <a:t> </a:t>
            </a:r>
            <a:r>
              <a:rPr lang="en-US" baseline="0" dirty="0" err="1"/>
              <a:t>vous</a:t>
            </a:r>
            <a:r>
              <a:rPr lang="en-US" baseline="0" dirty="0"/>
              <a:t> </a:t>
            </a:r>
            <a:r>
              <a:rPr lang="en-US" baseline="0" dirty="0" err="1"/>
              <a:t>rencontrez</a:t>
            </a:r>
            <a:r>
              <a:rPr lang="en-US" baseline="0" dirty="0"/>
              <a:t> les exigences </a:t>
            </a:r>
            <a:r>
              <a:rPr lang="en-US" baseline="0" dirty="0" err="1"/>
              <a:t>en</a:t>
            </a:r>
            <a:r>
              <a:rPr lang="en-US" baseline="0" dirty="0"/>
              <a:t> </a:t>
            </a:r>
            <a:r>
              <a:rPr lang="en-US" baseline="0" dirty="0" err="1"/>
              <a:t>ce</a:t>
            </a:r>
            <a:r>
              <a:rPr lang="en-US" baseline="0" dirty="0"/>
              <a:t> qui </a:t>
            </a:r>
            <a:r>
              <a:rPr lang="en-US" baseline="0" dirty="0" err="1"/>
              <a:t>concerne</a:t>
            </a:r>
            <a:r>
              <a:rPr lang="en-US" baseline="0" dirty="0"/>
              <a:t> le type de </a:t>
            </a:r>
            <a:r>
              <a:rPr lang="en-US" baseline="0" dirty="0" err="1"/>
              <a:t>programme</a:t>
            </a:r>
            <a:r>
              <a:rPr lang="en-US" baseline="0" dirty="0"/>
              <a:t> et </a:t>
            </a:r>
            <a:r>
              <a:rPr lang="en-US" baseline="0" dirty="0" err="1"/>
              <a:t>sa</a:t>
            </a:r>
            <a:r>
              <a:rPr lang="en-US" baseline="0" dirty="0"/>
              <a:t> durée.</a:t>
            </a:r>
            <a:endParaRPr lang="en-US" dirty="0"/>
          </a:p>
          <a:p>
            <a:r>
              <a:rPr lang="en-US" dirty="0"/>
              <a:t>Que </a:t>
            </a:r>
            <a:r>
              <a:rPr lang="en-US" dirty="0" err="1"/>
              <a:t>ce</a:t>
            </a:r>
            <a:r>
              <a:rPr lang="en-US" dirty="0"/>
              <a:t> </a:t>
            </a:r>
            <a:r>
              <a:rPr lang="en-US" dirty="0" err="1"/>
              <a:t>soit</a:t>
            </a:r>
            <a:r>
              <a:rPr lang="en-US" dirty="0"/>
              <a:t> par le </a:t>
            </a:r>
            <a:r>
              <a:rPr lang="en-US" dirty="0" err="1"/>
              <a:t>mariage</a:t>
            </a:r>
            <a:r>
              <a:rPr lang="en-US" dirty="0"/>
              <a:t> </a:t>
            </a:r>
            <a:r>
              <a:rPr lang="en-US" dirty="0" err="1"/>
              <a:t>ou</a:t>
            </a:r>
            <a:r>
              <a:rPr lang="en-US" dirty="0"/>
              <a:t> </a:t>
            </a:r>
            <a:r>
              <a:rPr lang="en-US" dirty="0" err="1"/>
              <a:t>l’union</a:t>
            </a:r>
            <a:r>
              <a:rPr lang="en-US" dirty="0"/>
              <a:t> de fait, les couples de sexes</a:t>
            </a:r>
            <a:r>
              <a:rPr lang="en-US" baseline="0" dirty="0"/>
              <a:t> </a:t>
            </a:r>
            <a:r>
              <a:rPr lang="en-US" baseline="0" dirty="0" err="1"/>
              <a:t>opposés</a:t>
            </a:r>
            <a:r>
              <a:rPr lang="en-US" baseline="0" dirty="0"/>
              <a:t> </a:t>
            </a:r>
            <a:r>
              <a:rPr lang="en-US" baseline="0" dirty="0" err="1"/>
              <a:t>ou</a:t>
            </a:r>
            <a:r>
              <a:rPr lang="en-US" baseline="0" dirty="0"/>
              <a:t> du </a:t>
            </a:r>
            <a:r>
              <a:rPr lang="en-US" baseline="0" dirty="0" err="1"/>
              <a:t>même</a:t>
            </a:r>
            <a:r>
              <a:rPr lang="en-US" baseline="0" dirty="0"/>
              <a:t> </a:t>
            </a:r>
            <a:r>
              <a:rPr lang="en-US" baseline="0" dirty="0" err="1"/>
              <a:t>sexe</a:t>
            </a:r>
            <a:r>
              <a:rPr lang="en-US" baseline="0" dirty="0"/>
              <a:t> </a:t>
            </a:r>
            <a:r>
              <a:rPr lang="en-US" baseline="0" dirty="0" err="1"/>
              <a:t>sont</a:t>
            </a:r>
            <a:r>
              <a:rPr lang="en-US" baseline="0" dirty="0"/>
              <a:t> </a:t>
            </a:r>
            <a:r>
              <a:rPr lang="en-US" baseline="0" dirty="0" err="1"/>
              <a:t>inclus</a:t>
            </a:r>
            <a:r>
              <a:rPr lang="en-US" baseline="0" dirty="0"/>
              <a:t>.</a:t>
            </a:r>
            <a:endParaRPr lang="en-US" dirty="0"/>
          </a:p>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a:t>Si </a:t>
            </a:r>
            <a:r>
              <a:rPr lang="en-US" sz="1200" dirty="0" err="1"/>
              <a:t>votre</a:t>
            </a:r>
            <a:r>
              <a:rPr lang="en-US" sz="1200" dirty="0"/>
              <a:t> </a:t>
            </a:r>
            <a:r>
              <a:rPr lang="en-US" sz="1200" dirty="0" err="1"/>
              <a:t>projet</a:t>
            </a:r>
            <a:r>
              <a:rPr lang="en-US" sz="1200" dirty="0"/>
              <a:t> </a:t>
            </a:r>
            <a:r>
              <a:rPr lang="en-US" sz="1200" dirty="0" err="1"/>
              <a:t>est</a:t>
            </a:r>
            <a:r>
              <a:rPr lang="en-US" sz="1200" dirty="0"/>
              <a:t> de </a:t>
            </a:r>
            <a:r>
              <a:rPr lang="en-US" sz="1200" dirty="0" err="1"/>
              <a:t>travailler</a:t>
            </a:r>
            <a:r>
              <a:rPr lang="en-US" sz="1200" dirty="0"/>
              <a:t> </a:t>
            </a:r>
            <a:r>
              <a:rPr lang="en-US" sz="1200" dirty="0" err="1"/>
              <a:t>temporairement</a:t>
            </a:r>
            <a:r>
              <a:rPr lang="en-US" sz="1200" dirty="0"/>
              <a:t> au Canada, </a:t>
            </a:r>
            <a:r>
              <a:rPr lang="en-US" sz="1200" dirty="0" err="1"/>
              <a:t>vous</a:t>
            </a:r>
            <a:r>
              <a:rPr lang="en-US" sz="1200" dirty="0"/>
              <a:t> </a:t>
            </a:r>
            <a:r>
              <a:rPr lang="en-US" sz="1200" dirty="0" err="1"/>
              <a:t>devrez</a:t>
            </a:r>
            <a:r>
              <a:rPr lang="en-US" sz="1200" dirty="0"/>
              <a:t> </a:t>
            </a:r>
            <a:r>
              <a:rPr lang="en-US" sz="1200" dirty="0" err="1"/>
              <a:t>dans</a:t>
            </a:r>
            <a:r>
              <a:rPr lang="en-US" sz="1200" dirty="0"/>
              <a:t> la </a:t>
            </a:r>
            <a:r>
              <a:rPr lang="en-US" sz="1200" dirty="0" err="1"/>
              <a:t>plupart</a:t>
            </a:r>
            <a:r>
              <a:rPr lang="en-US" sz="1200" dirty="0"/>
              <a:t> des </a:t>
            </a:r>
            <a:r>
              <a:rPr lang="en-US" sz="1200" dirty="0" err="1"/>
              <a:t>cas</a:t>
            </a:r>
            <a:r>
              <a:rPr lang="en-US" sz="1200" dirty="0"/>
              <a:t> </a:t>
            </a:r>
            <a:r>
              <a:rPr lang="en-US" sz="1200" dirty="0" err="1"/>
              <a:t>obtenir</a:t>
            </a:r>
            <a:r>
              <a:rPr lang="en-US" sz="1200" dirty="0"/>
              <a:t> un </a:t>
            </a:r>
            <a:r>
              <a:rPr lang="en-US" sz="1200" dirty="0" err="1"/>
              <a:t>permis</a:t>
            </a:r>
            <a:r>
              <a:rPr lang="en-US" sz="1200" dirty="0"/>
              <a:t> de travail </a:t>
            </a:r>
            <a:r>
              <a:rPr lang="en-US" sz="1200" dirty="0" err="1"/>
              <a:t>temporaire</a:t>
            </a:r>
            <a:r>
              <a:rPr lang="en-US" sz="1200" dirty="0"/>
              <a:t>.</a:t>
            </a:r>
          </a:p>
          <a:p>
            <a:endParaRPr lang="en-US" sz="1200" dirty="0"/>
          </a:p>
          <a:p>
            <a:r>
              <a:rPr lang="en-US" sz="1200" dirty="0"/>
              <a:t>Il y a 2 </a:t>
            </a:r>
            <a:r>
              <a:rPr lang="en-US" sz="1200" dirty="0" err="1"/>
              <a:t>programmes</a:t>
            </a:r>
            <a:r>
              <a:rPr lang="en-US" sz="1200" dirty="0"/>
              <a:t> pour les </a:t>
            </a:r>
            <a:r>
              <a:rPr lang="en-US" sz="1200" dirty="0" err="1"/>
              <a:t>travailleurs</a:t>
            </a:r>
            <a:r>
              <a:rPr lang="en-US" sz="1200" dirty="0"/>
              <a:t> </a:t>
            </a:r>
            <a:r>
              <a:rPr lang="en-US" sz="1200" dirty="0" err="1"/>
              <a:t>temporaires</a:t>
            </a:r>
            <a:r>
              <a:rPr lang="en-US" sz="1200" dirty="0"/>
              <a:t>.</a:t>
            </a:r>
          </a:p>
          <a:p>
            <a:endParaRPr lang="en-US" sz="1200" dirty="0"/>
          </a:p>
          <a:p>
            <a:r>
              <a:rPr lang="en-US" sz="1200" dirty="0"/>
              <a:t>La </a:t>
            </a:r>
            <a:r>
              <a:rPr lang="en-US" sz="1200" dirty="0" err="1"/>
              <a:t>règle</a:t>
            </a:r>
            <a:r>
              <a:rPr lang="en-US" sz="1200" dirty="0"/>
              <a:t> de base </a:t>
            </a:r>
            <a:r>
              <a:rPr lang="en-US" sz="1200" dirty="0" err="1"/>
              <a:t>est</a:t>
            </a:r>
            <a:r>
              <a:rPr lang="en-US" sz="1200" dirty="0"/>
              <a:t> </a:t>
            </a:r>
            <a:r>
              <a:rPr lang="en-US" sz="1200" dirty="0" err="1"/>
              <a:t>qu’un</a:t>
            </a:r>
            <a:r>
              <a:rPr lang="en-US" sz="1200" dirty="0"/>
              <a:t> </a:t>
            </a:r>
            <a:r>
              <a:rPr lang="en-US" sz="1200" dirty="0" err="1"/>
              <a:t>employeur</a:t>
            </a:r>
            <a:r>
              <a:rPr lang="en-US" sz="1200" dirty="0"/>
              <a:t> </a:t>
            </a:r>
            <a:r>
              <a:rPr lang="en-US" sz="1200" dirty="0" err="1"/>
              <a:t>canadien</a:t>
            </a:r>
            <a:r>
              <a:rPr lang="en-US" sz="1200" dirty="0"/>
              <a:t> qui </a:t>
            </a:r>
            <a:r>
              <a:rPr lang="en-US" sz="1200" dirty="0" err="1"/>
              <a:t>veut</a:t>
            </a:r>
            <a:r>
              <a:rPr lang="en-US" sz="1200" dirty="0"/>
              <a:t> </a:t>
            </a:r>
            <a:r>
              <a:rPr lang="en-US" sz="1200" dirty="0" err="1"/>
              <a:t>embaucher</a:t>
            </a:r>
            <a:r>
              <a:rPr lang="en-US" sz="1200" dirty="0"/>
              <a:t> </a:t>
            </a:r>
            <a:r>
              <a:rPr lang="en-US" sz="1200" dirty="0" err="1"/>
              <a:t>une</a:t>
            </a:r>
            <a:r>
              <a:rPr lang="en-US" sz="1200" dirty="0"/>
              <a:t> </a:t>
            </a:r>
            <a:r>
              <a:rPr lang="en-US" sz="1200" dirty="0" err="1"/>
              <a:t>personne</a:t>
            </a:r>
            <a:r>
              <a:rPr lang="en-US" sz="1200" dirty="0"/>
              <a:t> qui </a:t>
            </a:r>
            <a:r>
              <a:rPr lang="en-US" sz="1200" dirty="0" err="1"/>
              <a:t>n’est</a:t>
            </a:r>
            <a:r>
              <a:rPr lang="en-US" sz="1200" dirty="0"/>
              <a:t> pas encore </a:t>
            </a:r>
            <a:r>
              <a:rPr lang="en-US" sz="1200" dirty="0" err="1"/>
              <a:t>résidente</a:t>
            </a:r>
            <a:r>
              <a:rPr lang="en-US" sz="1200" dirty="0"/>
              <a:t> </a:t>
            </a:r>
            <a:r>
              <a:rPr lang="en-US" sz="1200" dirty="0" err="1"/>
              <a:t>permanente</a:t>
            </a:r>
            <a:r>
              <a:rPr lang="en-US" sz="1200" dirty="0"/>
              <a:t> </a:t>
            </a:r>
            <a:r>
              <a:rPr lang="en-US" sz="1200" dirty="0" err="1"/>
              <a:t>ou</a:t>
            </a:r>
            <a:r>
              <a:rPr lang="en-US" sz="1200" dirty="0"/>
              <a:t> </a:t>
            </a:r>
            <a:r>
              <a:rPr lang="en-US" sz="1200" dirty="0" err="1"/>
              <a:t>citoyenne</a:t>
            </a:r>
            <a:r>
              <a:rPr lang="en-US" sz="1200" dirty="0"/>
              <a:t> du Canada </a:t>
            </a:r>
            <a:r>
              <a:rPr lang="en-US" sz="1200" dirty="0" err="1"/>
              <a:t>doit</a:t>
            </a:r>
            <a:r>
              <a:rPr lang="en-US" sz="1200" dirty="0"/>
              <a:t> </a:t>
            </a:r>
            <a:r>
              <a:rPr lang="en-US" sz="1200" dirty="0" err="1"/>
              <a:t>obtenir</a:t>
            </a:r>
            <a:r>
              <a:rPr lang="en-US" sz="1200" dirty="0"/>
              <a:t> </a:t>
            </a:r>
            <a:r>
              <a:rPr lang="en-US" sz="1200" dirty="0" err="1"/>
              <a:t>l’autorisation</a:t>
            </a:r>
            <a:r>
              <a:rPr lang="en-US" sz="1200" dirty="0"/>
              <a:t>.  Il </a:t>
            </a:r>
            <a:r>
              <a:rPr lang="en-US" sz="1200" dirty="0" err="1"/>
              <a:t>doit</a:t>
            </a:r>
            <a:r>
              <a:rPr lang="en-US" sz="1200" dirty="0"/>
              <a:t> demander </a:t>
            </a:r>
            <a:r>
              <a:rPr lang="en-US" sz="1200" dirty="0" err="1"/>
              <a:t>une</a:t>
            </a:r>
            <a:r>
              <a:rPr lang="en-US" sz="1200" dirty="0"/>
              <a:t> Etude </a:t>
            </a:r>
            <a:r>
              <a:rPr lang="en-US" sz="1200" dirty="0" err="1"/>
              <a:t>d’impact</a:t>
            </a:r>
            <a:r>
              <a:rPr lang="en-US" sz="1200" dirty="0"/>
              <a:t> sur le </a:t>
            </a:r>
            <a:r>
              <a:rPr lang="en-US" sz="1200" dirty="0" err="1"/>
              <a:t>marché</a:t>
            </a:r>
            <a:r>
              <a:rPr lang="en-US" sz="1200" dirty="0"/>
              <a:t> du travail </a:t>
            </a:r>
            <a:r>
              <a:rPr lang="en-US" sz="1200" dirty="0" err="1"/>
              <a:t>ou</a:t>
            </a:r>
            <a:r>
              <a:rPr lang="en-US" sz="1200" dirty="0"/>
              <a:t> EIMT et </a:t>
            </a:r>
            <a:r>
              <a:rPr lang="en-US" sz="1200" dirty="0" err="1"/>
              <a:t>démontrer</a:t>
            </a:r>
            <a:r>
              <a:rPr lang="en-US" sz="1200" dirty="0"/>
              <a:t> </a:t>
            </a:r>
            <a:r>
              <a:rPr lang="en-US" sz="1200" dirty="0" err="1"/>
              <a:t>qu’il</a:t>
            </a:r>
            <a:r>
              <a:rPr lang="en-US" sz="1200" dirty="0"/>
              <a:t> </a:t>
            </a:r>
            <a:r>
              <a:rPr lang="en-US" sz="1200" dirty="0" err="1"/>
              <a:t>n’a</a:t>
            </a:r>
            <a:r>
              <a:rPr lang="en-US" sz="1200" dirty="0"/>
              <a:t> pas </a:t>
            </a:r>
            <a:r>
              <a:rPr lang="en-US" sz="1200" dirty="0" err="1"/>
              <a:t>pu</a:t>
            </a:r>
            <a:r>
              <a:rPr lang="en-US" sz="1200" dirty="0"/>
              <a:t> </a:t>
            </a:r>
            <a:r>
              <a:rPr lang="en-US" sz="1200" dirty="0" err="1"/>
              <a:t>embaucher</a:t>
            </a:r>
            <a:r>
              <a:rPr lang="en-US" sz="1200" dirty="0"/>
              <a:t> </a:t>
            </a:r>
            <a:r>
              <a:rPr lang="en-US" sz="1200" dirty="0" err="1"/>
              <a:t>quelqu’un</a:t>
            </a:r>
            <a:r>
              <a:rPr lang="en-US" sz="1200" dirty="0"/>
              <a:t> </a:t>
            </a:r>
            <a:r>
              <a:rPr lang="en-US" sz="1200" dirty="0" err="1"/>
              <a:t>localement</a:t>
            </a:r>
            <a:r>
              <a:rPr lang="en-US" sz="1200" dirty="0"/>
              <a:t>.</a:t>
            </a:r>
          </a:p>
          <a:p>
            <a:endParaRPr lang="en-US" sz="1200" dirty="0"/>
          </a:p>
          <a:p>
            <a:r>
              <a:rPr lang="en-US" sz="1200" dirty="0"/>
              <a:t>Les </a:t>
            </a:r>
            <a:r>
              <a:rPr lang="en-US" sz="1200" dirty="0" err="1"/>
              <a:t>demandes</a:t>
            </a:r>
            <a:r>
              <a:rPr lang="en-US" sz="1200" dirty="0"/>
              <a:t> </a:t>
            </a:r>
            <a:r>
              <a:rPr lang="en-US" sz="1200" dirty="0" err="1"/>
              <a:t>d’EIMT</a:t>
            </a:r>
            <a:r>
              <a:rPr lang="en-US" sz="1200" dirty="0"/>
              <a:t> </a:t>
            </a:r>
            <a:r>
              <a:rPr lang="en-US" sz="1200" dirty="0" err="1"/>
              <a:t>sont</a:t>
            </a:r>
            <a:r>
              <a:rPr lang="en-US" sz="1200" dirty="0"/>
              <a:t> </a:t>
            </a:r>
            <a:r>
              <a:rPr lang="en-US" sz="1200" dirty="0" err="1"/>
              <a:t>étudiées</a:t>
            </a:r>
            <a:r>
              <a:rPr lang="en-US" sz="1200" dirty="0"/>
              <a:t> par </a:t>
            </a:r>
            <a:r>
              <a:rPr lang="en-US" sz="1200" dirty="0" err="1"/>
              <a:t>Emploi</a:t>
            </a:r>
            <a:r>
              <a:rPr lang="en-US" sz="1200" dirty="0"/>
              <a:t> et </a:t>
            </a:r>
            <a:r>
              <a:rPr lang="en-US" sz="1200" dirty="0" err="1"/>
              <a:t>Développement</a:t>
            </a:r>
            <a:r>
              <a:rPr lang="en-US" sz="1200" dirty="0"/>
              <a:t> social Canada.  Si la </a:t>
            </a:r>
            <a:r>
              <a:rPr lang="en-US" sz="1200" dirty="0" err="1"/>
              <a:t>décision</a:t>
            </a:r>
            <a:r>
              <a:rPr lang="en-US" sz="1200" dirty="0"/>
              <a:t> </a:t>
            </a:r>
            <a:r>
              <a:rPr lang="en-US" sz="1200" dirty="0" err="1"/>
              <a:t>est</a:t>
            </a:r>
            <a:r>
              <a:rPr lang="en-US" sz="1200" dirty="0"/>
              <a:t> favorable, le </a:t>
            </a:r>
            <a:r>
              <a:rPr lang="en-US" sz="1200" dirty="0" err="1"/>
              <a:t>candidat</a:t>
            </a:r>
            <a:r>
              <a:rPr lang="en-US" sz="1200" dirty="0"/>
              <a:t> </a:t>
            </a:r>
            <a:r>
              <a:rPr lang="en-US" sz="1200" dirty="0" err="1"/>
              <a:t>sélectionné</a:t>
            </a:r>
            <a:r>
              <a:rPr lang="en-US" sz="1200" dirty="0"/>
              <a:t> </a:t>
            </a:r>
            <a:r>
              <a:rPr lang="en-US" sz="1200" dirty="0" err="1"/>
              <a:t>peut</a:t>
            </a:r>
            <a:r>
              <a:rPr lang="en-US" sz="1200" dirty="0"/>
              <a:t> </a:t>
            </a:r>
            <a:r>
              <a:rPr lang="en-US" sz="1200" dirty="0" err="1"/>
              <a:t>soumettre</a:t>
            </a:r>
            <a:r>
              <a:rPr lang="en-US" sz="1200" dirty="0"/>
              <a:t> </a:t>
            </a:r>
            <a:r>
              <a:rPr lang="en-US" sz="1200" dirty="0" err="1"/>
              <a:t>sa</a:t>
            </a:r>
            <a:r>
              <a:rPr lang="en-US" sz="1200" dirty="0"/>
              <a:t> </a:t>
            </a:r>
            <a:r>
              <a:rPr lang="en-US" sz="1200" dirty="0" err="1"/>
              <a:t>demande</a:t>
            </a:r>
            <a:r>
              <a:rPr lang="en-US" sz="1200" dirty="0"/>
              <a:t> de </a:t>
            </a:r>
            <a:r>
              <a:rPr lang="en-US" sz="1200" dirty="0" err="1"/>
              <a:t>permis</a:t>
            </a:r>
            <a:r>
              <a:rPr lang="en-US" sz="1200" dirty="0"/>
              <a:t> de travail.</a:t>
            </a:r>
          </a:p>
          <a:p>
            <a:endParaRPr lang="fr-CA" dirty="0"/>
          </a:p>
        </p:txBody>
      </p:sp>
    </p:spTree>
    <p:extLst>
      <p:ext uri="{BB962C8B-B14F-4D97-AF65-F5344CB8AC3E}">
        <p14:creationId xmlns:p14="http://schemas.microsoft.com/office/powerpoint/2010/main" val="259597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874F-55AD-4EA6-35D5-9D1EED789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4DB81-73CF-CF36-DDCB-219A92628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1AD59-CEAB-CFD0-61B3-CD9CBA5E8F0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092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90592-4FBB-5E81-3B40-92EB5DB41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292D3-F663-3B36-97CA-54144AE5D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0577F-1137-5B86-5640-1577B77EF15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3370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245F-549A-5D29-793B-469AAE9A1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C7EAD-6010-F528-8DA8-06D1F7261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B5351-CFC9-AB8A-0892-E878843C286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466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F845-A3F8-CFDC-D339-0AF2F7072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D2335-5C32-806A-3337-9E962D3B9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FB4C9-F78B-C8C4-277A-CF0555BF718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691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 </a:t>
            </a:r>
            <a:r>
              <a:rPr lang="en-US" sz="1200" dirty="0" err="1"/>
              <a:t>présentation</a:t>
            </a:r>
            <a:r>
              <a:rPr lang="en-US" sz="1200" dirty="0"/>
              <a:t> </a:t>
            </a:r>
            <a:r>
              <a:rPr lang="en-US" sz="1200" dirty="0" err="1"/>
              <a:t>aujourd’hui</a:t>
            </a:r>
            <a:r>
              <a:rPr lang="en-US" sz="1200" dirty="0"/>
              <a:t> </a:t>
            </a:r>
            <a:r>
              <a:rPr lang="en-US" sz="1200" dirty="0" err="1"/>
              <a:t>vous</a:t>
            </a:r>
            <a:r>
              <a:rPr lang="en-US" sz="1200" dirty="0"/>
              <a:t> </a:t>
            </a:r>
            <a:r>
              <a:rPr lang="en-US" sz="1200" dirty="0" err="1"/>
              <a:t>donnera</a:t>
            </a:r>
            <a:r>
              <a:rPr lang="en-US" sz="1200" dirty="0"/>
              <a:t> un </a:t>
            </a:r>
            <a:r>
              <a:rPr lang="en-US" sz="1200" dirty="0" err="1"/>
              <a:t>aperçu</a:t>
            </a:r>
            <a:r>
              <a:rPr lang="en-US" sz="1200" dirty="0"/>
              <a:t> des </a:t>
            </a:r>
            <a:r>
              <a:rPr lang="en-US" sz="1200" dirty="0" err="1"/>
              <a:t>différents</a:t>
            </a:r>
            <a:r>
              <a:rPr lang="en-US" sz="1200" dirty="0"/>
              <a:t> </a:t>
            </a:r>
            <a:r>
              <a:rPr lang="en-US" sz="1200" dirty="0" err="1"/>
              <a:t>programmes</a:t>
            </a:r>
            <a:r>
              <a:rPr lang="en-US" sz="1200" dirty="0"/>
              <a:t> </a:t>
            </a:r>
            <a:r>
              <a:rPr lang="en-US" sz="1200" dirty="0" err="1"/>
              <a:t>d’iRCC</a:t>
            </a:r>
            <a:r>
              <a:rPr lang="en-US" sz="1200" dirty="0"/>
              <a:t> pour </a:t>
            </a:r>
            <a:r>
              <a:rPr lang="en-US" sz="1200" dirty="0" err="1"/>
              <a:t>étudier</a:t>
            </a:r>
            <a:r>
              <a:rPr lang="en-US" sz="1200" dirty="0"/>
              <a:t>, </a:t>
            </a:r>
            <a:r>
              <a:rPr lang="en-US" sz="1200" dirty="0" err="1"/>
              <a:t>travailler</a:t>
            </a:r>
            <a:r>
              <a:rPr lang="en-US" sz="1200" dirty="0"/>
              <a:t>,</a:t>
            </a:r>
            <a:r>
              <a:rPr lang="en-US" sz="1200" baseline="0" dirty="0"/>
              <a:t> faire un stage </a:t>
            </a:r>
            <a:r>
              <a:rPr lang="en-US" sz="1200" baseline="0" dirty="0" err="1"/>
              <a:t>ou</a:t>
            </a:r>
            <a:r>
              <a:rPr lang="en-US" sz="1200" baseline="0" dirty="0"/>
              <a:t> de la recherché </a:t>
            </a:r>
            <a:r>
              <a:rPr lang="en-US" sz="1200" dirty="0"/>
              <a:t>au Canada.</a:t>
            </a:r>
          </a:p>
          <a:p>
            <a:endParaRPr lang="en-US" sz="1200" dirty="0"/>
          </a:p>
          <a:p>
            <a:r>
              <a:rPr lang="fr-FR" sz="1200" dirty="0"/>
              <a:t>Nous aurons du temps après la présentation pour une session de questions/réponses.  </a:t>
            </a:r>
          </a:p>
          <a:p>
            <a:endParaRPr lang="fr-FR" sz="1200" dirty="0"/>
          </a:p>
          <a:p>
            <a:r>
              <a:rPr lang="fr-FR" sz="1200" dirty="0"/>
              <a:t>La présentation sera en français, mais vous pourrez poser vos questions dans la langue de votre choix : en français ou en anglais.</a:t>
            </a:r>
          </a:p>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C175-DB5E-DD1F-73E1-29C58C429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8C0EE-7F14-0611-F670-746AB973B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37C73-AE52-2789-EF4C-F581FF48DB8E}"/>
              </a:ext>
            </a:extLst>
          </p:cNvPr>
          <p:cNvSpPr>
            <a:spLocks noGrp="1"/>
          </p:cNvSpPr>
          <p:nvPr>
            <p:ph type="body" idx="1"/>
          </p:nvPr>
        </p:nvSpPr>
        <p:spPr/>
        <p:txBody>
          <a:bodyPr/>
          <a:lstStyle/>
          <a:p>
            <a:r>
              <a:rPr lang="en-US" dirty="0"/>
              <a:t>Pour les </a:t>
            </a:r>
            <a:r>
              <a:rPr lang="en-US" dirty="0" err="1"/>
              <a:t>étudiants</a:t>
            </a:r>
            <a:r>
              <a:rPr lang="en-US" dirty="0"/>
              <a:t> qui </a:t>
            </a:r>
            <a:r>
              <a:rPr lang="en-US" dirty="0" err="1"/>
              <a:t>vont</a:t>
            </a:r>
            <a:r>
              <a:rPr lang="en-US" dirty="0"/>
              <a:t> au Canada faire un stage </a:t>
            </a:r>
            <a:r>
              <a:rPr lang="en-US" dirty="0" err="1"/>
              <a:t>requis</a:t>
            </a:r>
            <a:r>
              <a:rPr lang="en-US" dirty="0"/>
              <a:t> pour </a:t>
            </a:r>
            <a:r>
              <a:rPr lang="en-US" dirty="0" err="1"/>
              <a:t>leur</a:t>
            </a:r>
            <a:r>
              <a:rPr lang="en-US" dirty="0"/>
              <a:t> </a:t>
            </a:r>
            <a:r>
              <a:rPr lang="en-US" dirty="0" err="1"/>
              <a:t>programme</a:t>
            </a:r>
            <a:r>
              <a:rPr lang="en-US" dirty="0"/>
              <a:t> </a:t>
            </a:r>
            <a:r>
              <a:rPr lang="en-US" dirty="0" err="1"/>
              <a:t>en</a:t>
            </a:r>
            <a:r>
              <a:rPr lang="en-US" dirty="0"/>
              <a:t> France, sans </a:t>
            </a:r>
            <a:r>
              <a:rPr lang="en-US" dirty="0" err="1"/>
              <a:t>suivre</a:t>
            </a:r>
            <a:r>
              <a:rPr lang="en-US" dirty="0"/>
              <a:t> un </a:t>
            </a:r>
            <a:r>
              <a:rPr lang="en-US" dirty="0" err="1"/>
              <a:t>programme</a:t>
            </a:r>
            <a:r>
              <a:rPr lang="en-US" dirty="0"/>
              <a:t> </a:t>
            </a:r>
            <a:r>
              <a:rPr lang="en-US" dirty="0" err="1"/>
              <a:t>d’études</a:t>
            </a:r>
            <a:r>
              <a:rPr lang="en-US" dirty="0"/>
              <a:t> </a:t>
            </a:r>
            <a:r>
              <a:rPr lang="en-US" dirty="0" err="1"/>
              <a:t>canadien</a:t>
            </a:r>
            <a:r>
              <a:rPr lang="en-US" dirty="0"/>
              <a:t>, un </a:t>
            </a:r>
            <a:r>
              <a:rPr lang="en-US" dirty="0" err="1"/>
              <a:t>permis</a:t>
            </a:r>
            <a:r>
              <a:rPr lang="en-US" dirty="0"/>
              <a:t> de travail sera </a:t>
            </a:r>
            <a:r>
              <a:rPr lang="en-US" dirty="0" err="1"/>
              <a:t>requis</a:t>
            </a:r>
            <a:r>
              <a:rPr lang="en-US" dirty="0"/>
              <a:t>.</a:t>
            </a:r>
          </a:p>
        </p:txBody>
      </p:sp>
    </p:spTree>
    <p:extLst>
      <p:ext uri="{BB962C8B-B14F-4D97-AF65-F5344CB8AC3E}">
        <p14:creationId xmlns:p14="http://schemas.microsoft.com/office/powerpoint/2010/main" val="1839508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24885-9C7D-BAAD-BF37-D9746D1C1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F6DFB-CD75-BC98-A4B7-91CD75816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4BF76-CC0E-8976-057D-B182A216A53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680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234E3-E9AA-3256-2CFA-9C4BFBD8E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4FF9-44E3-6C3C-685A-4FFB377AB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11F67-4DE4-B9B8-CEBA-DC3E7A95F8D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74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17E7BD-B901-A14F-86F1-435D331B358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81107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AE5BA-EA00-133F-9A07-606FD3B46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C6E8E-A953-E68E-8421-61AFE7D2E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C2383-1EBB-2D71-589E-C69E4CF5B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C98F0D-D1A7-90C4-9DB3-70505A5AB123}"/>
              </a:ext>
            </a:extLst>
          </p:cNvPr>
          <p:cNvSpPr>
            <a:spLocks noGrp="1"/>
          </p:cNvSpPr>
          <p:nvPr>
            <p:ph type="sldNum" sz="quarter" idx="10"/>
          </p:nvPr>
        </p:nvSpPr>
        <p:spPr/>
        <p:txBody>
          <a:bodyPr/>
          <a:lstStyle/>
          <a:p>
            <a:fld id="{8317E7BD-B901-A14F-86F1-435D331B358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0851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164365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 </a:t>
            </a:r>
            <a:r>
              <a:rPr lang="en-US" sz="1200" dirty="0" err="1"/>
              <a:t>permis</a:t>
            </a:r>
            <a:r>
              <a:rPr lang="en-US" sz="1200" dirty="0"/>
              <a:t> </a:t>
            </a:r>
            <a:r>
              <a:rPr lang="en-US" sz="1200" dirty="0" err="1"/>
              <a:t>d’études</a:t>
            </a:r>
            <a:r>
              <a:rPr lang="en-US" sz="1200" dirty="0"/>
              <a:t> </a:t>
            </a:r>
            <a:r>
              <a:rPr lang="en-US" sz="1200" dirty="0" err="1"/>
              <a:t>est</a:t>
            </a:r>
            <a:r>
              <a:rPr lang="en-US" sz="1200" dirty="0"/>
              <a:t> </a:t>
            </a:r>
            <a:r>
              <a:rPr lang="en-US" sz="1200" dirty="0" err="1"/>
              <a:t>requis</a:t>
            </a:r>
            <a:r>
              <a:rPr lang="en-US" sz="1200" dirty="0"/>
              <a:t> pour tout </a:t>
            </a:r>
            <a:r>
              <a:rPr lang="en-US" sz="1200" dirty="0" err="1"/>
              <a:t>programme</a:t>
            </a:r>
            <a:r>
              <a:rPr lang="en-US" sz="1200" dirty="0"/>
              <a:t> </a:t>
            </a:r>
            <a:r>
              <a:rPr lang="en-US" sz="1200" dirty="0" err="1"/>
              <a:t>d’études</a:t>
            </a:r>
            <a:r>
              <a:rPr lang="en-US" sz="1200" dirty="0"/>
              <a:t> </a:t>
            </a:r>
            <a:r>
              <a:rPr lang="en-US" sz="1200" dirty="0" err="1"/>
              <a:t>ou</a:t>
            </a:r>
            <a:r>
              <a:rPr lang="en-US" sz="1200" dirty="0"/>
              <a:t> </a:t>
            </a:r>
            <a:r>
              <a:rPr lang="en-US" sz="1200" dirty="0" err="1"/>
              <a:t>d’échange</a:t>
            </a:r>
            <a:r>
              <a:rPr lang="en-US" sz="1200" dirty="0"/>
              <a:t> de 6 </a:t>
            </a:r>
            <a:r>
              <a:rPr lang="en-US" sz="1200" dirty="0" err="1"/>
              <a:t>mois</a:t>
            </a:r>
            <a:r>
              <a:rPr lang="en-US" sz="1200" dirty="0"/>
              <a:t> </a:t>
            </a:r>
            <a:r>
              <a:rPr lang="en-US" sz="1200" dirty="0" err="1"/>
              <a:t>ou</a:t>
            </a:r>
            <a:r>
              <a:rPr lang="en-US" sz="1200" dirty="0"/>
              <a:t> plus, </a:t>
            </a:r>
            <a:r>
              <a:rPr lang="en-US" sz="1200" dirty="0" err="1"/>
              <a:t>peu</a:t>
            </a:r>
            <a:r>
              <a:rPr lang="en-US" sz="1200" dirty="0"/>
              <a:t> </a:t>
            </a:r>
            <a:r>
              <a:rPr lang="en-US" sz="1200" dirty="0" err="1"/>
              <a:t>importe</a:t>
            </a:r>
            <a:r>
              <a:rPr lang="en-US" sz="1200" dirty="0"/>
              <a:t> le </a:t>
            </a:r>
            <a:r>
              <a:rPr lang="en-US" sz="1200" dirty="0" err="1"/>
              <a:t>niveau</a:t>
            </a:r>
            <a:r>
              <a:rPr lang="en-US" sz="1200" dirty="0"/>
              <a:t> </a:t>
            </a:r>
            <a:r>
              <a:rPr lang="en-US" sz="1200" dirty="0" err="1"/>
              <a:t>d’études</a:t>
            </a:r>
            <a:r>
              <a:rPr lang="en-US" sz="1200" dirty="0"/>
              <a:t>.</a:t>
            </a:r>
          </a:p>
          <a:p>
            <a:endParaRPr lang="en-US" sz="1200" dirty="0"/>
          </a:p>
          <a:p>
            <a:r>
              <a:rPr lang="en-US" sz="1200" dirty="0"/>
              <a:t>La première </a:t>
            </a:r>
            <a:r>
              <a:rPr lang="en-US" sz="1200" dirty="0" err="1"/>
              <a:t>étape</a:t>
            </a:r>
            <a:r>
              <a:rPr lang="en-US" sz="1200" dirty="0"/>
              <a:t> </a:t>
            </a:r>
            <a:r>
              <a:rPr lang="en-US" sz="1200" dirty="0" err="1"/>
              <a:t>est</a:t>
            </a:r>
            <a:r>
              <a:rPr lang="en-US" sz="1200" dirty="0"/>
              <a:t> d’être </a:t>
            </a:r>
            <a:r>
              <a:rPr lang="en-US" sz="1200" dirty="0" err="1"/>
              <a:t>admis</a:t>
            </a:r>
            <a:r>
              <a:rPr lang="en-US" sz="1200" dirty="0"/>
              <a:t> </a:t>
            </a:r>
            <a:r>
              <a:rPr lang="en-US" sz="1200" dirty="0" err="1"/>
              <a:t>dans</a:t>
            </a:r>
            <a:r>
              <a:rPr lang="en-US" sz="1200" dirty="0"/>
              <a:t> un </a:t>
            </a:r>
            <a:r>
              <a:rPr lang="en-US" sz="1200" dirty="0" err="1"/>
              <a:t>programme</a:t>
            </a:r>
            <a:r>
              <a:rPr lang="en-US" sz="1200" dirty="0"/>
              <a:t> </a:t>
            </a:r>
            <a:r>
              <a:rPr lang="en-US" sz="1200" dirty="0" err="1"/>
              <a:t>d’études</a:t>
            </a:r>
            <a:r>
              <a:rPr lang="en-US" sz="1200" dirty="0"/>
              <a:t>.  Le </a:t>
            </a:r>
            <a:r>
              <a:rPr lang="en-US" sz="1200" dirty="0" err="1"/>
              <a:t>portail</a:t>
            </a:r>
            <a:r>
              <a:rPr lang="en-US" sz="1200" dirty="0"/>
              <a:t> </a:t>
            </a:r>
            <a:r>
              <a:rPr lang="en-US" sz="1200" dirty="0" err="1"/>
              <a:t>EduCanada</a:t>
            </a:r>
            <a:r>
              <a:rPr lang="en-US" sz="1200" dirty="0"/>
              <a:t> </a:t>
            </a:r>
            <a:r>
              <a:rPr lang="en-US" sz="1200" dirty="0" err="1"/>
              <a:t>vous</a:t>
            </a:r>
            <a:r>
              <a:rPr lang="en-US" sz="1200" dirty="0"/>
              <a:t> </a:t>
            </a:r>
            <a:r>
              <a:rPr lang="en-US" sz="1200" dirty="0" err="1"/>
              <a:t>aidera</a:t>
            </a:r>
            <a:r>
              <a:rPr lang="en-US" sz="1200" dirty="0"/>
              <a:t> à </a:t>
            </a:r>
            <a:r>
              <a:rPr lang="en-US" sz="1200" dirty="0" err="1"/>
              <a:t>trouver</a:t>
            </a:r>
            <a:r>
              <a:rPr lang="en-US" sz="1200" dirty="0"/>
              <a:t> les </a:t>
            </a:r>
            <a:r>
              <a:rPr lang="en-US" sz="1200" dirty="0" err="1"/>
              <a:t>programmes</a:t>
            </a:r>
            <a:r>
              <a:rPr lang="en-US" sz="1200" dirty="0"/>
              <a:t> qui </a:t>
            </a:r>
            <a:r>
              <a:rPr lang="en-US" sz="1200" dirty="0" err="1"/>
              <a:t>pourraient</a:t>
            </a:r>
            <a:r>
              <a:rPr lang="en-US" sz="1200" dirty="0"/>
              <a:t> </a:t>
            </a:r>
            <a:r>
              <a:rPr lang="en-US" sz="1200" dirty="0" err="1"/>
              <a:t>vous</a:t>
            </a:r>
            <a:r>
              <a:rPr lang="en-US" sz="1200" dirty="0"/>
              <a:t> </a:t>
            </a:r>
            <a:r>
              <a:rPr lang="en-US" sz="1200" dirty="0" err="1"/>
              <a:t>intéresser</a:t>
            </a:r>
            <a:r>
              <a:rPr lang="en-US" sz="1200" dirty="0"/>
              <a:t>, </a:t>
            </a:r>
            <a:r>
              <a:rPr lang="en-US" sz="1200" dirty="0" err="1"/>
              <a:t>en</a:t>
            </a:r>
            <a:r>
              <a:rPr lang="en-US" sz="1200" dirty="0"/>
              <a:t> </a:t>
            </a:r>
            <a:r>
              <a:rPr lang="en-US" sz="1200" dirty="0" err="1"/>
              <a:t>français</a:t>
            </a:r>
            <a:r>
              <a:rPr lang="en-US" sz="1200" dirty="0"/>
              <a:t>, </a:t>
            </a:r>
            <a:r>
              <a:rPr lang="en-US" sz="1200" dirty="0" err="1"/>
              <a:t>en</a:t>
            </a:r>
            <a:r>
              <a:rPr lang="en-US" sz="1200" dirty="0"/>
              <a:t> </a:t>
            </a:r>
            <a:r>
              <a:rPr lang="en-US" sz="1200" dirty="0" err="1"/>
              <a:t>anglais</a:t>
            </a:r>
            <a:r>
              <a:rPr lang="en-US" sz="1200" dirty="0"/>
              <a:t> </a:t>
            </a:r>
            <a:r>
              <a:rPr lang="en-US" sz="1200" dirty="0" err="1"/>
              <a:t>ou</a:t>
            </a:r>
            <a:r>
              <a:rPr lang="en-US" sz="1200" dirty="0"/>
              <a:t> </a:t>
            </a:r>
            <a:r>
              <a:rPr lang="en-US" sz="1200" dirty="0" err="1"/>
              <a:t>bilingues</a:t>
            </a:r>
            <a:r>
              <a:rPr lang="en-US" sz="1200" dirty="0"/>
              <a:t>.  </a:t>
            </a:r>
          </a:p>
          <a:p>
            <a:endParaRPr lang="en-US" sz="1200" dirty="0"/>
          </a:p>
          <a:p>
            <a:r>
              <a:rPr lang="en-US" sz="1200" dirty="0" err="1"/>
              <a:t>Une</a:t>
            </a:r>
            <a:r>
              <a:rPr lang="en-US" sz="1200" dirty="0"/>
              <a:t> </a:t>
            </a:r>
            <a:r>
              <a:rPr lang="en-US" sz="1200" dirty="0" err="1"/>
              <a:t>fois</a:t>
            </a:r>
            <a:r>
              <a:rPr lang="en-US" sz="1200" dirty="0"/>
              <a:t> que </a:t>
            </a:r>
            <a:r>
              <a:rPr lang="en-US" sz="1200" dirty="0" err="1"/>
              <a:t>vous</a:t>
            </a:r>
            <a:r>
              <a:rPr lang="en-US" sz="1200" dirty="0"/>
              <a:t> </a:t>
            </a:r>
            <a:r>
              <a:rPr lang="en-US" sz="1200" dirty="0" err="1"/>
              <a:t>aurez</a:t>
            </a:r>
            <a:r>
              <a:rPr lang="en-US" sz="1200" dirty="0"/>
              <a:t> </a:t>
            </a:r>
            <a:r>
              <a:rPr lang="en-US" sz="1200" dirty="0" err="1"/>
              <a:t>reçu</a:t>
            </a:r>
            <a:r>
              <a:rPr lang="en-US" sz="1200" dirty="0"/>
              <a:t> la </a:t>
            </a:r>
            <a:r>
              <a:rPr lang="en-US" sz="1200" dirty="0" err="1"/>
              <a:t>lettre</a:t>
            </a:r>
            <a:r>
              <a:rPr lang="en-US" sz="1200" dirty="0"/>
              <a:t> </a:t>
            </a:r>
            <a:r>
              <a:rPr lang="en-US" sz="1200" dirty="0" err="1"/>
              <a:t>d’admission</a:t>
            </a:r>
            <a:r>
              <a:rPr lang="en-US" sz="1200" dirty="0"/>
              <a:t>, </a:t>
            </a:r>
            <a:r>
              <a:rPr lang="en-US" sz="1200" dirty="0" err="1"/>
              <a:t>si</a:t>
            </a:r>
            <a:r>
              <a:rPr lang="en-US" sz="1200" dirty="0"/>
              <a:t> les </a:t>
            </a:r>
            <a:r>
              <a:rPr lang="en-US" sz="1200" dirty="0" err="1"/>
              <a:t>études</a:t>
            </a:r>
            <a:r>
              <a:rPr lang="en-US" sz="1200" dirty="0"/>
              <a:t> </a:t>
            </a:r>
            <a:r>
              <a:rPr lang="en-US" sz="1200" dirty="0" err="1"/>
              <a:t>sont</a:t>
            </a:r>
            <a:r>
              <a:rPr lang="en-US" sz="1200" dirty="0"/>
              <a:t> </a:t>
            </a:r>
            <a:r>
              <a:rPr lang="en-US" sz="1200" dirty="0" err="1"/>
              <a:t>dans</a:t>
            </a:r>
            <a:r>
              <a:rPr lang="en-US" sz="1200" dirty="0"/>
              <a:t> la province du Québec, </a:t>
            </a:r>
            <a:r>
              <a:rPr lang="en-US" sz="1200" dirty="0" err="1"/>
              <a:t>vous</a:t>
            </a:r>
            <a:r>
              <a:rPr lang="en-US" sz="1200" dirty="0"/>
              <a:t> </a:t>
            </a:r>
            <a:r>
              <a:rPr lang="en-US" sz="1200" dirty="0" err="1"/>
              <a:t>devrez</a:t>
            </a:r>
            <a:r>
              <a:rPr lang="en-US" sz="1200" dirty="0"/>
              <a:t> demander un </a:t>
            </a:r>
            <a:r>
              <a:rPr lang="en-US" sz="1200" dirty="0" err="1"/>
              <a:t>Certificat</a:t>
            </a:r>
            <a:r>
              <a:rPr lang="en-US" sz="1200" dirty="0"/>
              <a:t> </a:t>
            </a:r>
            <a:r>
              <a:rPr lang="en-US" sz="1200" dirty="0" err="1"/>
              <a:t>d’acceptation</a:t>
            </a:r>
            <a:r>
              <a:rPr lang="en-US" sz="1200" dirty="0"/>
              <a:t> du Québec </a:t>
            </a:r>
            <a:r>
              <a:rPr lang="en-US" sz="1200" dirty="0" err="1"/>
              <a:t>ou</a:t>
            </a:r>
            <a:r>
              <a:rPr lang="en-US" sz="1200" dirty="0"/>
              <a:t> CAQ.  </a:t>
            </a:r>
            <a:r>
              <a:rPr lang="en-US" sz="1200" dirty="0" err="1"/>
              <a:t>Cette</a:t>
            </a:r>
            <a:r>
              <a:rPr lang="en-US" sz="1200" dirty="0"/>
              <a:t> </a:t>
            </a:r>
            <a:r>
              <a:rPr lang="en-US" sz="1200" dirty="0" err="1"/>
              <a:t>étape</a:t>
            </a:r>
            <a:r>
              <a:rPr lang="en-US" sz="1200" dirty="0"/>
              <a:t> </a:t>
            </a:r>
            <a:r>
              <a:rPr lang="en-US" sz="1200" dirty="0" err="1"/>
              <a:t>n’existe</a:t>
            </a:r>
            <a:r>
              <a:rPr lang="en-US" sz="1200" dirty="0"/>
              <a:t> pas </a:t>
            </a:r>
            <a:r>
              <a:rPr lang="en-US" sz="1200" dirty="0" err="1"/>
              <a:t>dans</a:t>
            </a:r>
            <a:r>
              <a:rPr lang="en-US" sz="1200" dirty="0"/>
              <a:t> les </a:t>
            </a:r>
            <a:r>
              <a:rPr lang="en-US" sz="1200" dirty="0" err="1"/>
              <a:t>autres</a:t>
            </a:r>
            <a:r>
              <a:rPr lang="en-US" sz="1200" dirty="0"/>
              <a:t> provinces.</a:t>
            </a:r>
          </a:p>
          <a:p>
            <a:endParaRPr lang="en-US" sz="1200" dirty="0"/>
          </a:p>
          <a:p>
            <a:r>
              <a:rPr lang="en-US" sz="1200" dirty="0" err="1"/>
              <a:t>Vous</a:t>
            </a:r>
            <a:r>
              <a:rPr lang="en-US" sz="1200" dirty="0"/>
              <a:t> </a:t>
            </a:r>
            <a:r>
              <a:rPr lang="en-US" sz="1200" dirty="0" err="1"/>
              <a:t>pourrez</a:t>
            </a:r>
            <a:r>
              <a:rPr lang="en-US" sz="1200" dirty="0"/>
              <a:t> </a:t>
            </a:r>
            <a:r>
              <a:rPr lang="en-US" sz="1200" dirty="0" err="1"/>
              <a:t>ensuite</a:t>
            </a:r>
            <a:r>
              <a:rPr lang="en-US" sz="1200" dirty="0"/>
              <a:t> </a:t>
            </a:r>
            <a:r>
              <a:rPr lang="en-US" sz="1200" dirty="0" err="1"/>
              <a:t>soumettre</a:t>
            </a:r>
            <a:r>
              <a:rPr lang="en-US" sz="1200" dirty="0"/>
              <a:t> </a:t>
            </a:r>
            <a:r>
              <a:rPr lang="en-US" sz="1200" dirty="0" err="1"/>
              <a:t>votre</a:t>
            </a:r>
            <a:r>
              <a:rPr lang="en-US" sz="1200" dirty="0"/>
              <a:t> </a:t>
            </a:r>
            <a:r>
              <a:rPr lang="en-US" sz="1200" dirty="0" err="1"/>
              <a:t>demande</a:t>
            </a:r>
            <a:r>
              <a:rPr lang="en-US" sz="1200" dirty="0"/>
              <a:t> de </a:t>
            </a:r>
            <a:r>
              <a:rPr lang="en-US" sz="1200" dirty="0" err="1"/>
              <a:t>permis</a:t>
            </a:r>
            <a:r>
              <a:rPr lang="en-US" sz="1200" dirty="0"/>
              <a:t> </a:t>
            </a:r>
            <a:r>
              <a:rPr lang="en-US" sz="1200" dirty="0" err="1"/>
              <a:t>d’études</a:t>
            </a:r>
            <a:r>
              <a:rPr lang="en-US" sz="1200" dirty="0"/>
              <a:t>.  Il y a 2 </a:t>
            </a:r>
            <a:r>
              <a:rPr lang="en-US" sz="1200" dirty="0" err="1"/>
              <a:t>façons</a:t>
            </a:r>
            <a:r>
              <a:rPr lang="en-US" sz="1200" dirty="0"/>
              <a:t> de </a:t>
            </a:r>
            <a:r>
              <a:rPr lang="en-US" sz="1200" dirty="0" err="1"/>
              <a:t>soumettre</a:t>
            </a:r>
            <a:r>
              <a:rPr lang="en-US" sz="1200" dirty="0"/>
              <a:t> la </a:t>
            </a:r>
            <a:r>
              <a:rPr lang="en-US" sz="1200" dirty="0" err="1"/>
              <a:t>demande</a:t>
            </a:r>
            <a:r>
              <a:rPr lang="en-US" sz="1200" dirty="0"/>
              <a:t> : </a:t>
            </a:r>
            <a:r>
              <a:rPr lang="en-US" sz="1200" dirty="0" err="1"/>
              <a:t>en</a:t>
            </a:r>
            <a:r>
              <a:rPr lang="en-US" sz="1200" dirty="0"/>
              <a:t> </a:t>
            </a:r>
            <a:r>
              <a:rPr lang="en-US" sz="1200" dirty="0" err="1"/>
              <a:t>ligne</a:t>
            </a:r>
            <a:r>
              <a:rPr lang="en-US" sz="1200" dirty="0"/>
              <a:t> </a:t>
            </a:r>
            <a:r>
              <a:rPr lang="en-US" sz="1200" dirty="0" err="1"/>
              <a:t>ou</a:t>
            </a:r>
            <a:r>
              <a:rPr lang="en-US" sz="1200" dirty="0"/>
              <a:t> via un Centre de </a:t>
            </a:r>
            <a:r>
              <a:rPr lang="en-US" sz="1200" dirty="0" err="1"/>
              <a:t>réception</a:t>
            </a:r>
            <a:r>
              <a:rPr lang="en-US" sz="1200" dirty="0"/>
              <a:t> des </a:t>
            </a:r>
            <a:r>
              <a:rPr lang="en-US" sz="1200" dirty="0" err="1"/>
              <a:t>demandes</a:t>
            </a:r>
            <a:r>
              <a:rPr lang="en-US" sz="1200" dirty="0"/>
              <a:t> de visas </a:t>
            </a:r>
            <a:r>
              <a:rPr lang="en-US" sz="1200" dirty="0" err="1"/>
              <a:t>ou</a:t>
            </a:r>
            <a:r>
              <a:rPr lang="en-US" sz="1200" dirty="0"/>
              <a:t> CRDV.</a:t>
            </a:r>
          </a:p>
          <a:p>
            <a:endParaRPr lang="en-US" sz="1200" dirty="0"/>
          </a:p>
          <a:p>
            <a:r>
              <a:rPr lang="en-US" sz="1200" dirty="0"/>
              <a:t>Si </a:t>
            </a:r>
            <a:r>
              <a:rPr lang="en-US" sz="1200" dirty="0" err="1"/>
              <a:t>votre</a:t>
            </a:r>
            <a:r>
              <a:rPr lang="en-US" sz="1200" dirty="0"/>
              <a:t> </a:t>
            </a:r>
            <a:r>
              <a:rPr lang="en-US" sz="1200" dirty="0" err="1"/>
              <a:t>demande</a:t>
            </a:r>
            <a:r>
              <a:rPr lang="en-US" sz="1200" dirty="0"/>
              <a:t> </a:t>
            </a:r>
            <a:r>
              <a:rPr lang="en-US" sz="1200" dirty="0" err="1"/>
              <a:t>est</a:t>
            </a:r>
            <a:r>
              <a:rPr lang="en-US" sz="1200" dirty="0"/>
              <a:t> </a:t>
            </a:r>
            <a:r>
              <a:rPr lang="en-US" sz="1200" dirty="0" err="1"/>
              <a:t>approuvée</a:t>
            </a:r>
            <a:r>
              <a:rPr lang="en-US" sz="1200" dirty="0"/>
              <a:t>, </a:t>
            </a:r>
            <a:r>
              <a:rPr lang="en-US" sz="1200" dirty="0" err="1"/>
              <a:t>vous</a:t>
            </a:r>
            <a:r>
              <a:rPr lang="en-US" sz="1200" dirty="0"/>
              <a:t> </a:t>
            </a:r>
            <a:r>
              <a:rPr lang="en-US" sz="1200" dirty="0" err="1"/>
              <a:t>recevrez</a:t>
            </a:r>
            <a:r>
              <a:rPr lang="en-US" sz="1200" dirty="0"/>
              <a:t> par </a:t>
            </a:r>
            <a:r>
              <a:rPr lang="en-US" sz="1200" dirty="0" err="1"/>
              <a:t>courrier</a:t>
            </a:r>
            <a:r>
              <a:rPr lang="en-US" sz="1200" dirty="0"/>
              <a:t> </a:t>
            </a:r>
            <a:r>
              <a:rPr lang="en-US" sz="1200" dirty="0" err="1"/>
              <a:t>électronique</a:t>
            </a:r>
            <a:r>
              <a:rPr lang="en-US" sz="1200" dirty="0"/>
              <a:t> </a:t>
            </a:r>
            <a:r>
              <a:rPr lang="en-US" sz="1200" dirty="0" err="1"/>
              <a:t>une</a:t>
            </a:r>
            <a:r>
              <a:rPr lang="en-US" sz="1200" dirty="0"/>
              <a:t> </a:t>
            </a:r>
            <a:r>
              <a:rPr lang="en-US" sz="1200" dirty="0" err="1"/>
              <a:t>Lettre</a:t>
            </a:r>
            <a:r>
              <a:rPr lang="en-US" sz="1200" dirty="0"/>
              <a:t> </a:t>
            </a:r>
            <a:r>
              <a:rPr lang="en-US" sz="1200" dirty="0" err="1"/>
              <a:t>d’introduction</a:t>
            </a:r>
            <a:r>
              <a:rPr lang="en-US" sz="1200" dirty="0"/>
              <a:t>.  (Si </a:t>
            </a:r>
            <a:r>
              <a:rPr lang="en-US" sz="1200" dirty="0" err="1"/>
              <a:t>vous</a:t>
            </a:r>
            <a:r>
              <a:rPr lang="en-US" sz="1200" dirty="0"/>
              <a:t> </a:t>
            </a:r>
            <a:r>
              <a:rPr lang="en-US" sz="1200" dirty="0" err="1"/>
              <a:t>avez</a:t>
            </a:r>
            <a:r>
              <a:rPr lang="en-US" sz="1200" dirty="0"/>
              <a:t> </a:t>
            </a:r>
            <a:r>
              <a:rPr lang="en-US" sz="1200" dirty="0" err="1"/>
              <a:t>besoin</a:t>
            </a:r>
            <a:r>
              <a:rPr lang="en-US" sz="1200" dirty="0"/>
              <a:t> d’un visa de </a:t>
            </a:r>
            <a:r>
              <a:rPr lang="en-US" sz="1200" dirty="0" err="1"/>
              <a:t>résident</a:t>
            </a:r>
            <a:r>
              <a:rPr lang="en-US" sz="1200" dirty="0"/>
              <a:t> </a:t>
            </a:r>
            <a:r>
              <a:rPr lang="en-US" sz="1200" dirty="0" err="1"/>
              <a:t>temporaire</a:t>
            </a:r>
            <a:r>
              <a:rPr lang="en-US" sz="1200" dirty="0"/>
              <a:t>, </a:t>
            </a:r>
            <a:r>
              <a:rPr lang="en-US" sz="1200" dirty="0" err="1"/>
              <a:t>vous</a:t>
            </a:r>
            <a:r>
              <a:rPr lang="en-US" sz="1200" dirty="0"/>
              <a:t> </a:t>
            </a:r>
            <a:r>
              <a:rPr lang="en-US" sz="1200" dirty="0" err="1"/>
              <a:t>recevrez</a:t>
            </a:r>
            <a:r>
              <a:rPr lang="en-US" sz="1200" dirty="0"/>
              <a:t> les instructions pour </a:t>
            </a:r>
            <a:r>
              <a:rPr lang="en-US" sz="1200" dirty="0" err="1"/>
              <a:t>l’envoi</a:t>
            </a:r>
            <a:r>
              <a:rPr lang="en-US" sz="1200" dirty="0"/>
              <a:t> de </a:t>
            </a:r>
            <a:r>
              <a:rPr lang="en-US" sz="1200" dirty="0" err="1"/>
              <a:t>votre</a:t>
            </a:r>
            <a:r>
              <a:rPr lang="en-US" sz="1200" dirty="0"/>
              <a:t> </a:t>
            </a:r>
            <a:r>
              <a:rPr lang="en-US" sz="1200" dirty="0" err="1"/>
              <a:t>passeport</a:t>
            </a:r>
            <a:r>
              <a:rPr lang="en-US" sz="1200" dirty="0"/>
              <a:t>.)  La </a:t>
            </a:r>
            <a:r>
              <a:rPr lang="en-US" sz="1200" dirty="0" err="1"/>
              <a:t>lettre</a:t>
            </a:r>
            <a:r>
              <a:rPr lang="en-US" sz="1200" dirty="0"/>
              <a:t> </a:t>
            </a:r>
            <a:r>
              <a:rPr lang="en-US" sz="1200" dirty="0" err="1"/>
              <a:t>d’introduction</a:t>
            </a:r>
            <a:r>
              <a:rPr lang="en-US" sz="1200" dirty="0"/>
              <a:t> </a:t>
            </a:r>
            <a:r>
              <a:rPr lang="en-US" sz="1200" dirty="0" err="1"/>
              <a:t>doit</a:t>
            </a:r>
            <a:r>
              <a:rPr lang="en-US" sz="1200" dirty="0"/>
              <a:t> </a:t>
            </a:r>
            <a:r>
              <a:rPr lang="en-US" sz="1200" dirty="0" err="1"/>
              <a:t>être</a:t>
            </a:r>
            <a:r>
              <a:rPr lang="en-US" sz="1200" dirty="0"/>
              <a:t> </a:t>
            </a:r>
            <a:r>
              <a:rPr lang="en-US" sz="1200" dirty="0" err="1"/>
              <a:t>imprimée</a:t>
            </a:r>
            <a:r>
              <a:rPr lang="en-US" sz="1200" dirty="0"/>
              <a:t> et </a:t>
            </a:r>
            <a:r>
              <a:rPr lang="en-US" sz="1200" dirty="0" err="1"/>
              <a:t>présentée</a:t>
            </a:r>
            <a:r>
              <a:rPr lang="en-US" sz="1200" dirty="0"/>
              <a:t> au point </a:t>
            </a:r>
            <a:r>
              <a:rPr lang="en-US" sz="1200" dirty="0" err="1"/>
              <a:t>d’entrée</a:t>
            </a:r>
            <a:r>
              <a:rPr lang="en-US" sz="1200" dirty="0"/>
              <a:t> au Canada pour </a:t>
            </a:r>
            <a:r>
              <a:rPr lang="en-US" sz="1200" dirty="0" err="1"/>
              <a:t>obtenir</a:t>
            </a:r>
            <a:r>
              <a:rPr lang="en-US" sz="1200" dirty="0"/>
              <a:t> le </a:t>
            </a:r>
            <a:r>
              <a:rPr lang="en-US" sz="1200" dirty="0" err="1"/>
              <a:t>permis</a:t>
            </a:r>
            <a:r>
              <a:rPr lang="en-US" sz="1200" dirty="0"/>
              <a:t> </a:t>
            </a:r>
            <a:r>
              <a:rPr lang="en-US" sz="1200" dirty="0" err="1"/>
              <a:t>d’études</a:t>
            </a:r>
            <a:r>
              <a:rPr lang="en-US" sz="1200" dirty="0"/>
              <a:t>, qui </a:t>
            </a:r>
            <a:r>
              <a:rPr lang="en-US" sz="1200" dirty="0" err="1"/>
              <a:t>tiendra</a:t>
            </a:r>
            <a:r>
              <a:rPr lang="en-US" sz="1200" dirty="0"/>
              <a:t> lieu </a:t>
            </a:r>
            <a:r>
              <a:rPr lang="en-US" sz="1200" dirty="0" err="1"/>
              <a:t>aussi</a:t>
            </a:r>
            <a:r>
              <a:rPr lang="en-US" sz="1200" dirty="0"/>
              <a:t> de carte de </a:t>
            </a:r>
            <a:r>
              <a:rPr lang="en-US" sz="1200" dirty="0" err="1"/>
              <a:t>séjour</a:t>
            </a:r>
            <a:r>
              <a:rPr lang="en-US" sz="1200" dirty="0"/>
              <a:t>.</a:t>
            </a:r>
          </a:p>
          <a:p>
            <a:r>
              <a:rPr lang="en-US" sz="1200" dirty="0"/>
              <a:t> </a:t>
            </a:r>
          </a:p>
          <a:p>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ACC63-C0C6-FEB4-1C73-9CA1DB54B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7AFD3-062C-4508-6969-9CFB21FE4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B8299-4AA3-F871-BF89-2B3D0C2FD0EC}"/>
              </a:ext>
            </a:extLst>
          </p:cNvPr>
          <p:cNvSpPr>
            <a:spLocks noGrp="1"/>
          </p:cNvSpPr>
          <p:nvPr>
            <p:ph type="body" idx="1"/>
          </p:nvPr>
        </p:nvSpPr>
        <p:spPr/>
        <p:txBody>
          <a:bodyPr/>
          <a:lstStyle/>
          <a:p>
            <a:r>
              <a:rPr lang="en-US" sz="1200" dirty="0"/>
              <a:t>Un </a:t>
            </a:r>
            <a:r>
              <a:rPr lang="en-US" sz="1200" dirty="0" err="1"/>
              <a:t>permis</a:t>
            </a:r>
            <a:r>
              <a:rPr lang="en-US" sz="1200" dirty="0"/>
              <a:t> </a:t>
            </a:r>
            <a:r>
              <a:rPr lang="en-US" sz="1200" dirty="0" err="1"/>
              <a:t>d’études</a:t>
            </a:r>
            <a:r>
              <a:rPr lang="en-US" sz="1200" dirty="0"/>
              <a:t> </a:t>
            </a:r>
            <a:r>
              <a:rPr lang="en-US" sz="1200" dirty="0" err="1"/>
              <a:t>est</a:t>
            </a:r>
            <a:r>
              <a:rPr lang="en-US" sz="1200" dirty="0"/>
              <a:t> </a:t>
            </a:r>
            <a:r>
              <a:rPr lang="en-US" sz="1200" dirty="0" err="1"/>
              <a:t>requis</a:t>
            </a:r>
            <a:r>
              <a:rPr lang="en-US" sz="1200" dirty="0"/>
              <a:t> pour tout </a:t>
            </a:r>
            <a:r>
              <a:rPr lang="en-US" sz="1200" dirty="0" err="1"/>
              <a:t>programme</a:t>
            </a:r>
            <a:r>
              <a:rPr lang="en-US" sz="1200" dirty="0"/>
              <a:t> </a:t>
            </a:r>
            <a:r>
              <a:rPr lang="en-US" sz="1200" dirty="0" err="1"/>
              <a:t>d’études</a:t>
            </a:r>
            <a:r>
              <a:rPr lang="en-US" sz="1200" dirty="0"/>
              <a:t> </a:t>
            </a:r>
            <a:r>
              <a:rPr lang="en-US" sz="1200" dirty="0" err="1"/>
              <a:t>ou</a:t>
            </a:r>
            <a:r>
              <a:rPr lang="en-US" sz="1200" dirty="0"/>
              <a:t> </a:t>
            </a:r>
            <a:r>
              <a:rPr lang="en-US" sz="1200" dirty="0" err="1"/>
              <a:t>d’échange</a:t>
            </a:r>
            <a:r>
              <a:rPr lang="en-US" sz="1200" dirty="0"/>
              <a:t> de 6 </a:t>
            </a:r>
            <a:r>
              <a:rPr lang="en-US" sz="1200" dirty="0" err="1"/>
              <a:t>mois</a:t>
            </a:r>
            <a:r>
              <a:rPr lang="en-US" sz="1200" dirty="0"/>
              <a:t> </a:t>
            </a:r>
            <a:r>
              <a:rPr lang="en-US" sz="1200" dirty="0" err="1"/>
              <a:t>ou</a:t>
            </a:r>
            <a:r>
              <a:rPr lang="en-US" sz="1200" dirty="0"/>
              <a:t> plus, </a:t>
            </a:r>
            <a:r>
              <a:rPr lang="en-US" sz="1200" dirty="0" err="1"/>
              <a:t>peu</a:t>
            </a:r>
            <a:r>
              <a:rPr lang="en-US" sz="1200" dirty="0"/>
              <a:t> </a:t>
            </a:r>
            <a:r>
              <a:rPr lang="en-US" sz="1200" dirty="0" err="1"/>
              <a:t>importe</a:t>
            </a:r>
            <a:r>
              <a:rPr lang="en-US" sz="1200" dirty="0"/>
              <a:t> le </a:t>
            </a:r>
            <a:r>
              <a:rPr lang="en-US" sz="1200" dirty="0" err="1"/>
              <a:t>niveau</a:t>
            </a:r>
            <a:r>
              <a:rPr lang="en-US" sz="1200" dirty="0"/>
              <a:t> </a:t>
            </a:r>
            <a:r>
              <a:rPr lang="en-US" sz="1200" dirty="0" err="1"/>
              <a:t>d’études</a:t>
            </a:r>
            <a:r>
              <a:rPr lang="en-US" sz="1200" dirty="0"/>
              <a:t>.</a:t>
            </a:r>
          </a:p>
          <a:p>
            <a:endParaRPr lang="en-US" sz="1200" dirty="0"/>
          </a:p>
          <a:p>
            <a:r>
              <a:rPr lang="en-US" sz="1200" dirty="0"/>
              <a:t>La première </a:t>
            </a:r>
            <a:r>
              <a:rPr lang="en-US" sz="1200" dirty="0" err="1"/>
              <a:t>étape</a:t>
            </a:r>
            <a:r>
              <a:rPr lang="en-US" sz="1200" dirty="0"/>
              <a:t> </a:t>
            </a:r>
            <a:r>
              <a:rPr lang="en-US" sz="1200" dirty="0" err="1"/>
              <a:t>est</a:t>
            </a:r>
            <a:r>
              <a:rPr lang="en-US" sz="1200" dirty="0"/>
              <a:t> d’être </a:t>
            </a:r>
            <a:r>
              <a:rPr lang="en-US" sz="1200" dirty="0" err="1"/>
              <a:t>admis</a:t>
            </a:r>
            <a:r>
              <a:rPr lang="en-US" sz="1200" dirty="0"/>
              <a:t> </a:t>
            </a:r>
            <a:r>
              <a:rPr lang="en-US" sz="1200" dirty="0" err="1"/>
              <a:t>dans</a:t>
            </a:r>
            <a:r>
              <a:rPr lang="en-US" sz="1200" dirty="0"/>
              <a:t> un </a:t>
            </a:r>
            <a:r>
              <a:rPr lang="en-US" sz="1200" dirty="0" err="1"/>
              <a:t>programme</a:t>
            </a:r>
            <a:r>
              <a:rPr lang="en-US" sz="1200" dirty="0"/>
              <a:t> </a:t>
            </a:r>
            <a:r>
              <a:rPr lang="en-US" sz="1200" dirty="0" err="1"/>
              <a:t>d’études</a:t>
            </a:r>
            <a:r>
              <a:rPr lang="en-US" sz="1200" dirty="0"/>
              <a:t>.  Le </a:t>
            </a:r>
            <a:r>
              <a:rPr lang="en-US" sz="1200" dirty="0" err="1"/>
              <a:t>portail</a:t>
            </a:r>
            <a:r>
              <a:rPr lang="en-US" sz="1200" dirty="0"/>
              <a:t> </a:t>
            </a:r>
            <a:r>
              <a:rPr lang="en-US" sz="1200" dirty="0" err="1"/>
              <a:t>EduCanada</a:t>
            </a:r>
            <a:r>
              <a:rPr lang="en-US" sz="1200" dirty="0"/>
              <a:t> </a:t>
            </a:r>
            <a:r>
              <a:rPr lang="en-US" sz="1200" dirty="0" err="1"/>
              <a:t>vous</a:t>
            </a:r>
            <a:r>
              <a:rPr lang="en-US" sz="1200" dirty="0"/>
              <a:t> </a:t>
            </a:r>
            <a:r>
              <a:rPr lang="en-US" sz="1200" dirty="0" err="1"/>
              <a:t>aidera</a:t>
            </a:r>
            <a:r>
              <a:rPr lang="en-US" sz="1200" dirty="0"/>
              <a:t> à </a:t>
            </a:r>
            <a:r>
              <a:rPr lang="en-US" sz="1200" dirty="0" err="1"/>
              <a:t>trouver</a:t>
            </a:r>
            <a:r>
              <a:rPr lang="en-US" sz="1200" dirty="0"/>
              <a:t> les </a:t>
            </a:r>
            <a:r>
              <a:rPr lang="en-US" sz="1200" dirty="0" err="1"/>
              <a:t>programmes</a:t>
            </a:r>
            <a:r>
              <a:rPr lang="en-US" sz="1200" dirty="0"/>
              <a:t> qui </a:t>
            </a:r>
            <a:r>
              <a:rPr lang="en-US" sz="1200" dirty="0" err="1"/>
              <a:t>pourraient</a:t>
            </a:r>
            <a:r>
              <a:rPr lang="en-US" sz="1200" dirty="0"/>
              <a:t> </a:t>
            </a:r>
            <a:r>
              <a:rPr lang="en-US" sz="1200" dirty="0" err="1"/>
              <a:t>vous</a:t>
            </a:r>
            <a:r>
              <a:rPr lang="en-US" sz="1200" dirty="0"/>
              <a:t> </a:t>
            </a:r>
            <a:r>
              <a:rPr lang="en-US" sz="1200" dirty="0" err="1"/>
              <a:t>intéresser</a:t>
            </a:r>
            <a:r>
              <a:rPr lang="en-US" sz="1200" dirty="0"/>
              <a:t>, </a:t>
            </a:r>
            <a:r>
              <a:rPr lang="en-US" sz="1200" dirty="0" err="1"/>
              <a:t>en</a:t>
            </a:r>
            <a:r>
              <a:rPr lang="en-US" sz="1200" dirty="0"/>
              <a:t> </a:t>
            </a:r>
            <a:r>
              <a:rPr lang="en-US" sz="1200" dirty="0" err="1"/>
              <a:t>français</a:t>
            </a:r>
            <a:r>
              <a:rPr lang="en-US" sz="1200" dirty="0"/>
              <a:t>, </a:t>
            </a:r>
            <a:r>
              <a:rPr lang="en-US" sz="1200" dirty="0" err="1"/>
              <a:t>en</a:t>
            </a:r>
            <a:r>
              <a:rPr lang="en-US" sz="1200" dirty="0"/>
              <a:t> </a:t>
            </a:r>
            <a:r>
              <a:rPr lang="en-US" sz="1200" dirty="0" err="1"/>
              <a:t>anglais</a:t>
            </a:r>
            <a:r>
              <a:rPr lang="en-US" sz="1200" dirty="0"/>
              <a:t> </a:t>
            </a:r>
            <a:r>
              <a:rPr lang="en-US" sz="1200" dirty="0" err="1"/>
              <a:t>ou</a:t>
            </a:r>
            <a:r>
              <a:rPr lang="en-US" sz="1200" dirty="0"/>
              <a:t> </a:t>
            </a:r>
            <a:r>
              <a:rPr lang="en-US" sz="1200" dirty="0" err="1"/>
              <a:t>bilingues</a:t>
            </a:r>
            <a:r>
              <a:rPr lang="en-US" sz="1200" dirty="0"/>
              <a:t>.  </a:t>
            </a:r>
          </a:p>
          <a:p>
            <a:endParaRPr lang="en-US" sz="1200" dirty="0"/>
          </a:p>
          <a:p>
            <a:r>
              <a:rPr lang="en-US" sz="1200" dirty="0" err="1"/>
              <a:t>Une</a:t>
            </a:r>
            <a:r>
              <a:rPr lang="en-US" sz="1200" dirty="0"/>
              <a:t> </a:t>
            </a:r>
            <a:r>
              <a:rPr lang="en-US" sz="1200" dirty="0" err="1"/>
              <a:t>fois</a:t>
            </a:r>
            <a:r>
              <a:rPr lang="en-US" sz="1200" dirty="0"/>
              <a:t> que </a:t>
            </a:r>
            <a:r>
              <a:rPr lang="en-US" sz="1200" dirty="0" err="1"/>
              <a:t>vous</a:t>
            </a:r>
            <a:r>
              <a:rPr lang="en-US" sz="1200" dirty="0"/>
              <a:t> </a:t>
            </a:r>
            <a:r>
              <a:rPr lang="en-US" sz="1200" dirty="0" err="1"/>
              <a:t>aurez</a:t>
            </a:r>
            <a:r>
              <a:rPr lang="en-US" sz="1200" dirty="0"/>
              <a:t> </a:t>
            </a:r>
            <a:r>
              <a:rPr lang="en-US" sz="1200" dirty="0" err="1"/>
              <a:t>reçu</a:t>
            </a:r>
            <a:r>
              <a:rPr lang="en-US" sz="1200" dirty="0"/>
              <a:t> la </a:t>
            </a:r>
            <a:r>
              <a:rPr lang="en-US" sz="1200" dirty="0" err="1"/>
              <a:t>lettre</a:t>
            </a:r>
            <a:r>
              <a:rPr lang="en-US" sz="1200" dirty="0"/>
              <a:t> </a:t>
            </a:r>
            <a:r>
              <a:rPr lang="en-US" sz="1200" dirty="0" err="1"/>
              <a:t>d’admission</a:t>
            </a:r>
            <a:r>
              <a:rPr lang="en-US" sz="1200" dirty="0"/>
              <a:t>, </a:t>
            </a:r>
            <a:r>
              <a:rPr lang="en-US" sz="1200" dirty="0" err="1"/>
              <a:t>si</a:t>
            </a:r>
            <a:r>
              <a:rPr lang="en-US" sz="1200" dirty="0"/>
              <a:t> les </a:t>
            </a:r>
            <a:r>
              <a:rPr lang="en-US" sz="1200" dirty="0" err="1"/>
              <a:t>études</a:t>
            </a:r>
            <a:r>
              <a:rPr lang="en-US" sz="1200" dirty="0"/>
              <a:t> </a:t>
            </a:r>
            <a:r>
              <a:rPr lang="en-US" sz="1200" dirty="0" err="1"/>
              <a:t>sont</a:t>
            </a:r>
            <a:r>
              <a:rPr lang="en-US" sz="1200" dirty="0"/>
              <a:t> </a:t>
            </a:r>
            <a:r>
              <a:rPr lang="en-US" sz="1200" dirty="0" err="1"/>
              <a:t>dans</a:t>
            </a:r>
            <a:r>
              <a:rPr lang="en-US" sz="1200" dirty="0"/>
              <a:t> la province du Québec, </a:t>
            </a:r>
            <a:r>
              <a:rPr lang="en-US" sz="1200" dirty="0" err="1"/>
              <a:t>vous</a:t>
            </a:r>
            <a:r>
              <a:rPr lang="en-US" sz="1200" dirty="0"/>
              <a:t> </a:t>
            </a:r>
            <a:r>
              <a:rPr lang="en-US" sz="1200" dirty="0" err="1"/>
              <a:t>devrez</a:t>
            </a:r>
            <a:r>
              <a:rPr lang="en-US" sz="1200" dirty="0"/>
              <a:t> demander un </a:t>
            </a:r>
            <a:r>
              <a:rPr lang="en-US" sz="1200" dirty="0" err="1"/>
              <a:t>Certificat</a:t>
            </a:r>
            <a:r>
              <a:rPr lang="en-US" sz="1200" dirty="0"/>
              <a:t> </a:t>
            </a:r>
            <a:r>
              <a:rPr lang="en-US" sz="1200" dirty="0" err="1"/>
              <a:t>d’acceptation</a:t>
            </a:r>
            <a:r>
              <a:rPr lang="en-US" sz="1200" dirty="0"/>
              <a:t> du Québec </a:t>
            </a:r>
            <a:r>
              <a:rPr lang="en-US" sz="1200" dirty="0" err="1"/>
              <a:t>ou</a:t>
            </a:r>
            <a:r>
              <a:rPr lang="en-US" sz="1200" dirty="0"/>
              <a:t> CAQ.  </a:t>
            </a:r>
            <a:r>
              <a:rPr lang="en-US" sz="1200" dirty="0" err="1"/>
              <a:t>Cette</a:t>
            </a:r>
            <a:r>
              <a:rPr lang="en-US" sz="1200" dirty="0"/>
              <a:t> </a:t>
            </a:r>
            <a:r>
              <a:rPr lang="en-US" sz="1200" dirty="0" err="1"/>
              <a:t>étape</a:t>
            </a:r>
            <a:r>
              <a:rPr lang="en-US" sz="1200" dirty="0"/>
              <a:t> </a:t>
            </a:r>
            <a:r>
              <a:rPr lang="en-US" sz="1200" dirty="0" err="1"/>
              <a:t>n’existe</a:t>
            </a:r>
            <a:r>
              <a:rPr lang="en-US" sz="1200" dirty="0"/>
              <a:t> pas </a:t>
            </a:r>
            <a:r>
              <a:rPr lang="en-US" sz="1200" dirty="0" err="1"/>
              <a:t>dans</a:t>
            </a:r>
            <a:r>
              <a:rPr lang="en-US" sz="1200" dirty="0"/>
              <a:t> les </a:t>
            </a:r>
            <a:r>
              <a:rPr lang="en-US" sz="1200" dirty="0" err="1"/>
              <a:t>autres</a:t>
            </a:r>
            <a:r>
              <a:rPr lang="en-US" sz="1200" dirty="0"/>
              <a:t> provinces.</a:t>
            </a:r>
          </a:p>
          <a:p>
            <a:endParaRPr lang="en-US" sz="1200" dirty="0"/>
          </a:p>
          <a:p>
            <a:r>
              <a:rPr lang="en-US" sz="1200" dirty="0" err="1"/>
              <a:t>Vous</a:t>
            </a:r>
            <a:r>
              <a:rPr lang="en-US" sz="1200" dirty="0"/>
              <a:t> </a:t>
            </a:r>
            <a:r>
              <a:rPr lang="en-US" sz="1200" dirty="0" err="1"/>
              <a:t>pourrez</a:t>
            </a:r>
            <a:r>
              <a:rPr lang="en-US" sz="1200" dirty="0"/>
              <a:t> </a:t>
            </a:r>
            <a:r>
              <a:rPr lang="en-US" sz="1200" dirty="0" err="1"/>
              <a:t>ensuite</a:t>
            </a:r>
            <a:r>
              <a:rPr lang="en-US" sz="1200" dirty="0"/>
              <a:t> </a:t>
            </a:r>
            <a:r>
              <a:rPr lang="en-US" sz="1200" dirty="0" err="1"/>
              <a:t>soumettre</a:t>
            </a:r>
            <a:r>
              <a:rPr lang="en-US" sz="1200" dirty="0"/>
              <a:t> </a:t>
            </a:r>
            <a:r>
              <a:rPr lang="en-US" sz="1200" dirty="0" err="1"/>
              <a:t>votre</a:t>
            </a:r>
            <a:r>
              <a:rPr lang="en-US" sz="1200" dirty="0"/>
              <a:t> </a:t>
            </a:r>
            <a:r>
              <a:rPr lang="en-US" sz="1200" dirty="0" err="1"/>
              <a:t>demande</a:t>
            </a:r>
            <a:r>
              <a:rPr lang="en-US" sz="1200" dirty="0"/>
              <a:t> de </a:t>
            </a:r>
            <a:r>
              <a:rPr lang="en-US" sz="1200" dirty="0" err="1"/>
              <a:t>permis</a:t>
            </a:r>
            <a:r>
              <a:rPr lang="en-US" sz="1200" dirty="0"/>
              <a:t> </a:t>
            </a:r>
            <a:r>
              <a:rPr lang="en-US" sz="1200" dirty="0" err="1"/>
              <a:t>d’études</a:t>
            </a:r>
            <a:r>
              <a:rPr lang="en-US" sz="1200" dirty="0"/>
              <a:t>.  Il y a 2 </a:t>
            </a:r>
            <a:r>
              <a:rPr lang="en-US" sz="1200" dirty="0" err="1"/>
              <a:t>façons</a:t>
            </a:r>
            <a:r>
              <a:rPr lang="en-US" sz="1200" dirty="0"/>
              <a:t> de </a:t>
            </a:r>
            <a:r>
              <a:rPr lang="en-US" sz="1200" dirty="0" err="1"/>
              <a:t>soumettre</a:t>
            </a:r>
            <a:r>
              <a:rPr lang="en-US" sz="1200" dirty="0"/>
              <a:t> la </a:t>
            </a:r>
            <a:r>
              <a:rPr lang="en-US" sz="1200" dirty="0" err="1"/>
              <a:t>demande</a:t>
            </a:r>
            <a:r>
              <a:rPr lang="en-US" sz="1200" dirty="0"/>
              <a:t> : </a:t>
            </a:r>
            <a:r>
              <a:rPr lang="en-US" sz="1200" dirty="0" err="1"/>
              <a:t>en</a:t>
            </a:r>
            <a:r>
              <a:rPr lang="en-US" sz="1200" dirty="0"/>
              <a:t> </a:t>
            </a:r>
            <a:r>
              <a:rPr lang="en-US" sz="1200" dirty="0" err="1"/>
              <a:t>ligne</a:t>
            </a:r>
            <a:r>
              <a:rPr lang="en-US" sz="1200" dirty="0"/>
              <a:t> </a:t>
            </a:r>
            <a:r>
              <a:rPr lang="en-US" sz="1200" dirty="0" err="1"/>
              <a:t>ou</a:t>
            </a:r>
            <a:r>
              <a:rPr lang="en-US" sz="1200" dirty="0"/>
              <a:t> via un Centre de </a:t>
            </a:r>
            <a:r>
              <a:rPr lang="en-US" sz="1200" dirty="0" err="1"/>
              <a:t>réception</a:t>
            </a:r>
            <a:r>
              <a:rPr lang="en-US" sz="1200" dirty="0"/>
              <a:t> des </a:t>
            </a:r>
            <a:r>
              <a:rPr lang="en-US" sz="1200" dirty="0" err="1"/>
              <a:t>demandes</a:t>
            </a:r>
            <a:r>
              <a:rPr lang="en-US" sz="1200" dirty="0"/>
              <a:t> de visas </a:t>
            </a:r>
            <a:r>
              <a:rPr lang="en-US" sz="1200" dirty="0" err="1"/>
              <a:t>ou</a:t>
            </a:r>
            <a:r>
              <a:rPr lang="en-US" sz="1200" dirty="0"/>
              <a:t> CRDV.</a:t>
            </a:r>
          </a:p>
          <a:p>
            <a:endParaRPr lang="en-US" sz="1200" dirty="0"/>
          </a:p>
          <a:p>
            <a:r>
              <a:rPr lang="en-US" sz="1200" dirty="0"/>
              <a:t>Si </a:t>
            </a:r>
            <a:r>
              <a:rPr lang="en-US" sz="1200" dirty="0" err="1"/>
              <a:t>votre</a:t>
            </a:r>
            <a:r>
              <a:rPr lang="en-US" sz="1200" dirty="0"/>
              <a:t> </a:t>
            </a:r>
            <a:r>
              <a:rPr lang="en-US" sz="1200" dirty="0" err="1"/>
              <a:t>demande</a:t>
            </a:r>
            <a:r>
              <a:rPr lang="en-US" sz="1200" dirty="0"/>
              <a:t> </a:t>
            </a:r>
            <a:r>
              <a:rPr lang="en-US" sz="1200" dirty="0" err="1"/>
              <a:t>est</a:t>
            </a:r>
            <a:r>
              <a:rPr lang="en-US" sz="1200" dirty="0"/>
              <a:t> </a:t>
            </a:r>
            <a:r>
              <a:rPr lang="en-US" sz="1200" dirty="0" err="1"/>
              <a:t>approuvée</a:t>
            </a:r>
            <a:r>
              <a:rPr lang="en-US" sz="1200" dirty="0"/>
              <a:t>, </a:t>
            </a:r>
            <a:r>
              <a:rPr lang="en-US" sz="1200" dirty="0" err="1"/>
              <a:t>vous</a:t>
            </a:r>
            <a:r>
              <a:rPr lang="en-US" sz="1200" dirty="0"/>
              <a:t> </a:t>
            </a:r>
            <a:r>
              <a:rPr lang="en-US" sz="1200" dirty="0" err="1"/>
              <a:t>recevrez</a:t>
            </a:r>
            <a:r>
              <a:rPr lang="en-US" sz="1200" dirty="0"/>
              <a:t> par </a:t>
            </a:r>
            <a:r>
              <a:rPr lang="en-US" sz="1200" dirty="0" err="1"/>
              <a:t>courrier</a:t>
            </a:r>
            <a:r>
              <a:rPr lang="en-US" sz="1200" dirty="0"/>
              <a:t> </a:t>
            </a:r>
            <a:r>
              <a:rPr lang="en-US" sz="1200" dirty="0" err="1"/>
              <a:t>électronique</a:t>
            </a:r>
            <a:r>
              <a:rPr lang="en-US" sz="1200" dirty="0"/>
              <a:t> </a:t>
            </a:r>
            <a:r>
              <a:rPr lang="en-US" sz="1200" dirty="0" err="1"/>
              <a:t>une</a:t>
            </a:r>
            <a:r>
              <a:rPr lang="en-US" sz="1200" dirty="0"/>
              <a:t> </a:t>
            </a:r>
            <a:r>
              <a:rPr lang="en-US" sz="1200" dirty="0" err="1"/>
              <a:t>Lettre</a:t>
            </a:r>
            <a:r>
              <a:rPr lang="en-US" sz="1200" dirty="0"/>
              <a:t> </a:t>
            </a:r>
            <a:r>
              <a:rPr lang="en-US" sz="1200" dirty="0" err="1"/>
              <a:t>d’introduction</a:t>
            </a:r>
            <a:r>
              <a:rPr lang="en-US" sz="1200" dirty="0"/>
              <a:t>.  (Si </a:t>
            </a:r>
            <a:r>
              <a:rPr lang="en-US" sz="1200" dirty="0" err="1"/>
              <a:t>vous</a:t>
            </a:r>
            <a:r>
              <a:rPr lang="en-US" sz="1200" dirty="0"/>
              <a:t> </a:t>
            </a:r>
            <a:r>
              <a:rPr lang="en-US" sz="1200" dirty="0" err="1"/>
              <a:t>avez</a:t>
            </a:r>
            <a:r>
              <a:rPr lang="en-US" sz="1200" dirty="0"/>
              <a:t> </a:t>
            </a:r>
            <a:r>
              <a:rPr lang="en-US" sz="1200" dirty="0" err="1"/>
              <a:t>besoin</a:t>
            </a:r>
            <a:r>
              <a:rPr lang="en-US" sz="1200" dirty="0"/>
              <a:t> d’un visa de </a:t>
            </a:r>
            <a:r>
              <a:rPr lang="en-US" sz="1200" dirty="0" err="1"/>
              <a:t>résident</a:t>
            </a:r>
            <a:r>
              <a:rPr lang="en-US" sz="1200" dirty="0"/>
              <a:t> </a:t>
            </a:r>
            <a:r>
              <a:rPr lang="en-US" sz="1200" dirty="0" err="1"/>
              <a:t>temporaire</a:t>
            </a:r>
            <a:r>
              <a:rPr lang="en-US" sz="1200" dirty="0"/>
              <a:t>, </a:t>
            </a:r>
            <a:r>
              <a:rPr lang="en-US" sz="1200" dirty="0" err="1"/>
              <a:t>vous</a:t>
            </a:r>
            <a:r>
              <a:rPr lang="en-US" sz="1200" dirty="0"/>
              <a:t> </a:t>
            </a:r>
            <a:r>
              <a:rPr lang="en-US" sz="1200" dirty="0" err="1"/>
              <a:t>recevrez</a:t>
            </a:r>
            <a:r>
              <a:rPr lang="en-US" sz="1200" dirty="0"/>
              <a:t> les instructions pour </a:t>
            </a:r>
            <a:r>
              <a:rPr lang="en-US" sz="1200" dirty="0" err="1"/>
              <a:t>l’envoi</a:t>
            </a:r>
            <a:r>
              <a:rPr lang="en-US" sz="1200" dirty="0"/>
              <a:t> de </a:t>
            </a:r>
            <a:r>
              <a:rPr lang="en-US" sz="1200" dirty="0" err="1"/>
              <a:t>votre</a:t>
            </a:r>
            <a:r>
              <a:rPr lang="en-US" sz="1200" dirty="0"/>
              <a:t> </a:t>
            </a:r>
            <a:r>
              <a:rPr lang="en-US" sz="1200" dirty="0" err="1"/>
              <a:t>passeport</a:t>
            </a:r>
            <a:r>
              <a:rPr lang="en-US" sz="1200" dirty="0"/>
              <a:t>.)  La </a:t>
            </a:r>
            <a:r>
              <a:rPr lang="en-US" sz="1200" dirty="0" err="1"/>
              <a:t>lettre</a:t>
            </a:r>
            <a:r>
              <a:rPr lang="en-US" sz="1200" dirty="0"/>
              <a:t> </a:t>
            </a:r>
            <a:r>
              <a:rPr lang="en-US" sz="1200" dirty="0" err="1"/>
              <a:t>d’introduction</a:t>
            </a:r>
            <a:r>
              <a:rPr lang="en-US" sz="1200" dirty="0"/>
              <a:t> </a:t>
            </a:r>
            <a:r>
              <a:rPr lang="en-US" sz="1200" dirty="0" err="1"/>
              <a:t>doit</a:t>
            </a:r>
            <a:r>
              <a:rPr lang="en-US" sz="1200" dirty="0"/>
              <a:t> </a:t>
            </a:r>
            <a:r>
              <a:rPr lang="en-US" sz="1200" dirty="0" err="1"/>
              <a:t>être</a:t>
            </a:r>
            <a:r>
              <a:rPr lang="en-US" sz="1200" dirty="0"/>
              <a:t> </a:t>
            </a:r>
            <a:r>
              <a:rPr lang="en-US" sz="1200" dirty="0" err="1"/>
              <a:t>imprimée</a:t>
            </a:r>
            <a:r>
              <a:rPr lang="en-US" sz="1200" dirty="0"/>
              <a:t> et </a:t>
            </a:r>
            <a:r>
              <a:rPr lang="en-US" sz="1200" dirty="0" err="1"/>
              <a:t>présentée</a:t>
            </a:r>
            <a:r>
              <a:rPr lang="en-US" sz="1200" dirty="0"/>
              <a:t> au point </a:t>
            </a:r>
            <a:r>
              <a:rPr lang="en-US" sz="1200" dirty="0" err="1"/>
              <a:t>d’entrée</a:t>
            </a:r>
            <a:r>
              <a:rPr lang="en-US" sz="1200" dirty="0"/>
              <a:t> au Canada pour </a:t>
            </a:r>
            <a:r>
              <a:rPr lang="en-US" sz="1200" dirty="0" err="1"/>
              <a:t>obtenir</a:t>
            </a:r>
            <a:r>
              <a:rPr lang="en-US" sz="1200" dirty="0"/>
              <a:t> le </a:t>
            </a:r>
            <a:r>
              <a:rPr lang="en-US" sz="1200" dirty="0" err="1"/>
              <a:t>permis</a:t>
            </a:r>
            <a:r>
              <a:rPr lang="en-US" sz="1200" dirty="0"/>
              <a:t> </a:t>
            </a:r>
            <a:r>
              <a:rPr lang="en-US" sz="1200" dirty="0" err="1"/>
              <a:t>d’études</a:t>
            </a:r>
            <a:r>
              <a:rPr lang="en-US" sz="1200" dirty="0"/>
              <a:t>, qui </a:t>
            </a:r>
            <a:r>
              <a:rPr lang="en-US" sz="1200" dirty="0" err="1"/>
              <a:t>tiendra</a:t>
            </a:r>
            <a:r>
              <a:rPr lang="en-US" sz="1200" dirty="0"/>
              <a:t> lieu </a:t>
            </a:r>
            <a:r>
              <a:rPr lang="en-US" sz="1200" dirty="0" err="1"/>
              <a:t>aussi</a:t>
            </a:r>
            <a:r>
              <a:rPr lang="en-US" sz="1200" dirty="0"/>
              <a:t> de carte de </a:t>
            </a:r>
            <a:r>
              <a:rPr lang="en-US" sz="1200" dirty="0" err="1"/>
              <a:t>séjour</a:t>
            </a:r>
            <a:r>
              <a:rPr lang="en-US" sz="1200" dirty="0"/>
              <a:t>.</a:t>
            </a:r>
          </a:p>
          <a:p>
            <a:r>
              <a:rPr lang="en-US" sz="1200" dirty="0"/>
              <a:t> </a:t>
            </a:r>
          </a:p>
          <a:p>
            <a:endParaRPr lang="en-US" dirty="0"/>
          </a:p>
        </p:txBody>
      </p:sp>
    </p:spTree>
    <p:extLst>
      <p:ext uri="{BB962C8B-B14F-4D97-AF65-F5344CB8AC3E}">
        <p14:creationId xmlns:p14="http://schemas.microsoft.com/office/powerpoint/2010/main" val="172244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Si </a:t>
            </a:r>
            <a:r>
              <a:rPr lang="en-US" sz="1200" dirty="0" err="1"/>
              <a:t>vous</a:t>
            </a:r>
            <a:r>
              <a:rPr lang="en-US" sz="1200" dirty="0"/>
              <a:t> </a:t>
            </a:r>
            <a:r>
              <a:rPr lang="en-US" sz="1200" dirty="0" err="1"/>
              <a:t>n’avez</a:t>
            </a:r>
            <a:r>
              <a:rPr lang="en-US" sz="1200" dirty="0"/>
              <a:t> pas </a:t>
            </a:r>
            <a:r>
              <a:rPr lang="en-US" sz="1200" dirty="0" err="1"/>
              <a:t>besoin</a:t>
            </a:r>
            <a:r>
              <a:rPr lang="en-US" sz="1200" dirty="0"/>
              <a:t> de </a:t>
            </a:r>
            <a:r>
              <a:rPr lang="en-US" sz="1200" dirty="0" err="1"/>
              <a:t>permis</a:t>
            </a:r>
            <a:r>
              <a:rPr lang="en-US" sz="1200" dirty="0"/>
              <a:t> </a:t>
            </a:r>
            <a:r>
              <a:rPr lang="en-US" sz="1200" dirty="0" err="1"/>
              <a:t>d’études</a:t>
            </a:r>
            <a:r>
              <a:rPr lang="en-US" sz="1200" dirty="0"/>
              <a:t> </a:t>
            </a:r>
            <a:r>
              <a:rPr lang="en-US" sz="1200" dirty="0" err="1"/>
              <a:t>ou</a:t>
            </a:r>
            <a:r>
              <a:rPr lang="en-US" sz="1200" dirty="0"/>
              <a:t> de </a:t>
            </a:r>
            <a:r>
              <a:rPr lang="en-US" sz="1200" dirty="0" err="1"/>
              <a:t>permis</a:t>
            </a:r>
            <a:r>
              <a:rPr lang="en-US" sz="1200" dirty="0"/>
              <a:t> de travail, et </a:t>
            </a:r>
            <a:r>
              <a:rPr lang="en-US" sz="1200" dirty="0" err="1"/>
              <a:t>si</a:t>
            </a:r>
            <a:r>
              <a:rPr lang="en-US" sz="1200" dirty="0"/>
              <a:t> </a:t>
            </a:r>
            <a:r>
              <a:rPr lang="en-US" sz="1200" dirty="0" err="1"/>
              <a:t>vous</a:t>
            </a:r>
            <a:r>
              <a:rPr lang="en-US" sz="1200" dirty="0"/>
              <a:t> </a:t>
            </a:r>
            <a:r>
              <a:rPr lang="en-US" sz="1200" dirty="0" err="1"/>
              <a:t>comptez</a:t>
            </a:r>
            <a:r>
              <a:rPr lang="en-US" sz="1200" dirty="0"/>
              <a:t> voyager</a:t>
            </a:r>
            <a:r>
              <a:rPr lang="en-US" sz="1200" baseline="0" dirty="0"/>
              <a:t> par </a:t>
            </a:r>
            <a:r>
              <a:rPr lang="en-US" sz="1200" baseline="0" dirty="0" err="1"/>
              <a:t>avion</a:t>
            </a:r>
            <a:r>
              <a:rPr lang="en-US" sz="1200" baseline="0" dirty="0"/>
              <a:t> au Canada, </a:t>
            </a:r>
            <a:r>
              <a:rPr lang="en-US" sz="1200" baseline="0" dirty="0" err="1"/>
              <a:t>vous</a:t>
            </a:r>
            <a:r>
              <a:rPr lang="en-US" sz="1200" baseline="0" dirty="0"/>
              <a:t> </a:t>
            </a:r>
            <a:r>
              <a:rPr lang="en-US" sz="1200" baseline="0" dirty="0" err="1"/>
              <a:t>devrez</a:t>
            </a:r>
            <a:r>
              <a:rPr lang="en-US" sz="1200" baseline="0" dirty="0"/>
              <a:t> </a:t>
            </a:r>
            <a:r>
              <a:rPr lang="en-US" sz="1200" baseline="0" dirty="0" err="1"/>
              <a:t>obtenir</a:t>
            </a:r>
            <a:r>
              <a:rPr lang="en-US" sz="1200" baseline="0" dirty="0"/>
              <a:t> </a:t>
            </a:r>
            <a:r>
              <a:rPr lang="en-US" sz="1200" baseline="0" dirty="0" err="1"/>
              <a:t>soit</a:t>
            </a:r>
            <a:r>
              <a:rPr lang="en-US" sz="1200" baseline="0" dirty="0"/>
              <a:t> un visa de </a:t>
            </a:r>
            <a:r>
              <a:rPr lang="en-US" sz="1200" baseline="0" dirty="0" err="1"/>
              <a:t>résident</a:t>
            </a:r>
            <a:r>
              <a:rPr lang="en-US" sz="1200" baseline="0" dirty="0"/>
              <a:t> </a:t>
            </a:r>
            <a:r>
              <a:rPr lang="en-US" sz="1200" baseline="0" dirty="0" err="1"/>
              <a:t>temporaire</a:t>
            </a:r>
            <a:r>
              <a:rPr lang="en-US" sz="1200" baseline="0" dirty="0"/>
              <a:t> (visa de </a:t>
            </a:r>
            <a:r>
              <a:rPr lang="en-US" sz="1200" baseline="0" dirty="0" err="1"/>
              <a:t>visiteur</a:t>
            </a:r>
            <a:r>
              <a:rPr lang="en-US" sz="1200" baseline="0" dirty="0"/>
              <a:t>) </a:t>
            </a:r>
            <a:r>
              <a:rPr lang="en-US" sz="1200" baseline="0" dirty="0" err="1"/>
              <a:t>ou</a:t>
            </a:r>
            <a:r>
              <a:rPr lang="en-US" sz="1200" baseline="0" dirty="0"/>
              <a:t> </a:t>
            </a:r>
            <a:r>
              <a:rPr lang="en-US" sz="1200" baseline="0" dirty="0" err="1"/>
              <a:t>bien</a:t>
            </a:r>
            <a:r>
              <a:rPr lang="en-US" sz="1200" baseline="0" dirty="0"/>
              <a:t>, </a:t>
            </a:r>
            <a:r>
              <a:rPr lang="en-US" sz="1200" baseline="0" dirty="0" err="1"/>
              <a:t>si</a:t>
            </a:r>
            <a:r>
              <a:rPr lang="en-US" sz="1200" baseline="0" dirty="0"/>
              <a:t> </a:t>
            </a:r>
            <a:r>
              <a:rPr lang="en-US" sz="1200" baseline="0" dirty="0" err="1"/>
              <a:t>vous</a:t>
            </a:r>
            <a:r>
              <a:rPr lang="en-US" sz="1200" baseline="0" dirty="0"/>
              <a:t> </a:t>
            </a:r>
            <a:r>
              <a:rPr lang="en-US" sz="1200" baseline="0" dirty="0" err="1"/>
              <a:t>êtes</a:t>
            </a:r>
            <a:r>
              <a:rPr lang="en-US" sz="1200" baseline="0" dirty="0"/>
              <a:t> </a:t>
            </a:r>
            <a:r>
              <a:rPr lang="en-US" sz="1200" baseline="0" dirty="0" err="1"/>
              <a:t>exempté</a:t>
            </a:r>
            <a:r>
              <a:rPr lang="en-US" sz="1200" baseline="0" dirty="0"/>
              <a:t> de visa, </a:t>
            </a:r>
            <a:r>
              <a:rPr lang="en-US" sz="1200" baseline="0" dirty="0" err="1"/>
              <a:t>une</a:t>
            </a:r>
            <a:r>
              <a:rPr lang="en-US" sz="1200" baseline="0" dirty="0"/>
              <a:t> </a:t>
            </a:r>
            <a:r>
              <a:rPr lang="en-US" sz="1200" baseline="0" dirty="0" err="1"/>
              <a:t>Autorisation</a:t>
            </a:r>
            <a:r>
              <a:rPr lang="en-US" sz="1200" baseline="0" dirty="0"/>
              <a:t> de voyage </a:t>
            </a:r>
            <a:r>
              <a:rPr lang="en-US" sz="1200" baseline="0" dirty="0" err="1"/>
              <a:t>électronique</a:t>
            </a:r>
            <a:r>
              <a:rPr lang="en-US" sz="1200" baseline="0" dirty="0"/>
              <a:t>.</a:t>
            </a:r>
          </a:p>
          <a:p>
            <a:endParaRPr lang="en-US" sz="1200" baseline="0" dirty="0"/>
          </a:p>
          <a:p>
            <a:r>
              <a:rPr lang="en-US" sz="1200" baseline="0" dirty="0"/>
              <a:t>Si </a:t>
            </a:r>
            <a:r>
              <a:rPr lang="en-US" sz="1200" baseline="0" dirty="0" err="1"/>
              <a:t>vous</a:t>
            </a:r>
            <a:r>
              <a:rPr lang="en-US" sz="1200" baseline="0" dirty="0"/>
              <a:t> </a:t>
            </a:r>
            <a:r>
              <a:rPr lang="en-US" sz="1200" baseline="0" dirty="0" err="1"/>
              <a:t>demandez</a:t>
            </a:r>
            <a:r>
              <a:rPr lang="en-US" sz="1200" baseline="0" dirty="0"/>
              <a:t> un </a:t>
            </a:r>
            <a:r>
              <a:rPr lang="en-US" sz="1200" baseline="0" dirty="0" err="1"/>
              <a:t>permis</a:t>
            </a:r>
            <a:r>
              <a:rPr lang="en-US" sz="1200" baseline="0" dirty="0"/>
              <a:t> </a:t>
            </a:r>
            <a:r>
              <a:rPr lang="en-US" sz="1200" baseline="0" dirty="0" err="1"/>
              <a:t>d’études</a:t>
            </a:r>
            <a:r>
              <a:rPr lang="en-US" sz="1200" baseline="0" dirty="0"/>
              <a:t> </a:t>
            </a:r>
            <a:r>
              <a:rPr lang="en-US" sz="1200" baseline="0" dirty="0" err="1"/>
              <a:t>ou</a:t>
            </a:r>
            <a:r>
              <a:rPr lang="en-US" sz="1200" baseline="0" dirty="0"/>
              <a:t> </a:t>
            </a:r>
            <a:r>
              <a:rPr lang="en-US" sz="1200" baseline="0" dirty="0" err="1"/>
              <a:t>permis</a:t>
            </a:r>
            <a:r>
              <a:rPr lang="en-US" sz="1200" baseline="0" dirty="0"/>
              <a:t> de travail, et </a:t>
            </a:r>
            <a:r>
              <a:rPr lang="en-US" sz="1200" baseline="0" dirty="0" err="1"/>
              <a:t>si</a:t>
            </a:r>
            <a:r>
              <a:rPr lang="en-US" sz="1200" baseline="0" dirty="0"/>
              <a:t> </a:t>
            </a:r>
            <a:r>
              <a:rPr lang="en-US" sz="1200" baseline="0" dirty="0" err="1"/>
              <a:t>vous</a:t>
            </a:r>
            <a:r>
              <a:rPr lang="en-US" sz="1200" baseline="0" dirty="0"/>
              <a:t> </a:t>
            </a:r>
            <a:r>
              <a:rPr lang="en-US" sz="1200" baseline="0" dirty="0" err="1"/>
              <a:t>êtes</a:t>
            </a:r>
            <a:r>
              <a:rPr lang="en-US" sz="1200" baseline="0" dirty="0"/>
              <a:t> </a:t>
            </a:r>
            <a:r>
              <a:rPr lang="en-US" sz="1200" baseline="0" dirty="0" err="1"/>
              <a:t>ressortissant</a:t>
            </a:r>
            <a:r>
              <a:rPr lang="en-US" sz="1200" baseline="0" dirty="0"/>
              <a:t> d’un pays </a:t>
            </a:r>
            <a:r>
              <a:rPr lang="en-US" sz="1200" baseline="0" dirty="0" err="1"/>
              <a:t>exempté</a:t>
            </a:r>
            <a:r>
              <a:rPr lang="en-US" sz="1200" baseline="0" dirty="0"/>
              <a:t> de visa, </a:t>
            </a:r>
            <a:r>
              <a:rPr lang="en-US" sz="1200" baseline="0" dirty="0" err="1"/>
              <a:t>l’AVE</a:t>
            </a:r>
            <a:r>
              <a:rPr lang="en-US" sz="1200" baseline="0" dirty="0"/>
              <a:t> sera </a:t>
            </a:r>
            <a:r>
              <a:rPr lang="en-US" sz="1200" baseline="0" dirty="0" err="1"/>
              <a:t>émis</a:t>
            </a:r>
            <a:r>
              <a:rPr lang="en-US" sz="1200" baseline="0" dirty="0"/>
              <a:t> </a:t>
            </a:r>
            <a:r>
              <a:rPr lang="en-US" sz="1200" baseline="0" dirty="0" err="1"/>
              <a:t>automatiquement</a:t>
            </a:r>
            <a:r>
              <a:rPr lang="en-US" sz="1200" baseline="0" dirty="0"/>
              <a:t> </a:t>
            </a:r>
            <a:r>
              <a:rPr lang="en-US" sz="1200" baseline="0" dirty="0" err="1"/>
              <a:t>lorsque</a:t>
            </a:r>
            <a:r>
              <a:rPr lang="en-US" sz="1200" baseline="0" dirty="0"/>
              <a:t> </a:t>
            </a:r>
            <a:r>
              <a:rPr lang="en-US" sz="1200" baseline="0" dirty="0" err="1"/>
              <a:t>votre</a:t>
            </a:r>
            <a:r>
              <a:rPr lang="en-US" sz="1200" baseline="0" dirty="0"/>
              <a:t> </a:t>
            </a:r>
            <a:r>
              <a:rPr lang="en-US" sz="1200" baseline="0" dirty="0" err="1"/>
              <a:t>demande</a:t>
            </a:r>
            <a:r>
              <a:rPr lang="en-US" sz="1200" baseline="0" dirty="0"/>
              <a:t> </a:t>
            </a:r>
            <a:r>
              <a:rPr lang="en-US" sz="1200" baseline="0" dirty="0" err="1"/>
              <a:t>est</a:t>
            </a:r>
            <a:r>
              <a:rPr lang="en-US" sz="1200" baseline="0" dirty="0"/>
              <a:t> </a:t>
            </a:r>
            <a:r>
              <a:rPr lang="en-US" sz="1200" baseline="0" dirty="0" err="1"/>
              <a:t>approuvée</a:t>
            </a:r>
            <a:r>
              <a:rPr lang="en-US" sz="1200" baseline="0" dirty="0"/>
              <a:t>.</a:t>
            </a:r>
          </a:p>
          <a:p>
            <a:endParaRPr lang="en-US" sz="1200" baseline="0" dirty="0"/>
          </a:p>
          <a:p>
            <a:r>
              <a:rPr lang="en-US" sz="1200" baseline="0" dirty="0"/>
              <a:t>Attention, </a:t>
            </a:r>
            <a:r>
              <a:rPr lang="en-US" sz="1200" baseline="0" dirty="0" err="1"/>
              <a:t>il</a:t>
            </a:r>
            <a:r>
              <a:rPr lang="en-US" sz="1200" baseline="0" dirty="0"/>
              <a:t> y a beaucoup de sites </a:t>
            </a:r>
            <a:r>
              <a:rPr lang="en-US" sz="1200" baseline="0" dirty="0" err="1"/>
              <a:t>frauduleux</a:t>
            </a:r>
            <a:r>
              <a:rPr lang="en-US" sz="1200" baseline="0" dirty="0"/>
              <a:t> qui </a:t>
            </a:r>
            <a:r>
              <a:rPr lang="en-US" sz="1200" baseline="0" dirty="0" err="1"/>
              <a:t>vous</a:t>
            </a:r>
            <a:r>
              <a:rPr lang="en-US" sz="1200" baseline="0" dirty="0"/>
              <a:t> </a:t>
            </a:r>
            <a:r>
              <a:rPr lang="en-US" sz="1200" baseline="0" dirty="0" err="1"/>
              <a:t>demandent</a:t>
            </a:r>
            <a:r>
              <a:rPr lang="en-US" sz="1200" baseline="0" dirty="0"/>
              <a:t> des </a:t>
            </a:r>
            <a:r>
              <a:rPr lang="en-US" sz="1200" baseline="0" dirty="0" err="1"/>
              <a:t>frais</a:t>
            </a:r>
            <a:r>
              <a:rPr lang="en-US" sz="1200" baseline="0" dirty="0"/>
              <a:t> </a:t>
            </a:r>
            <a:r>
              <a:rPr lang="en-US" sz="1200" baseline="0" dirty="0" err="1"/>
              <a:t>importants</a:t>
            </a:r>
            <a:r>
              <a:rPr lang="en-US" sz="1200" baseline="0" dirty="0"/>
              <a:t> pour </a:t>
            </a:r>
            <a:r>
              <a:rPr lang="en-US" sz="1200" baseline="0" dirty="0" err="1"/>
              <a:t>l’AVE</a:t>
            </a:r>
            <a:r>
              <a:rPr lang="en-US" sz="1200" baseline="0" dirty="0"/>
              <a:t>.  Il </a:t>
            </a:r>
            <a:r>
              <a:rPr lang="en-US" sz="1200" baseline="0" dirty="0" err="1"/>
              <a:t>existe</a:t>
            </a:r>
            <a:r>
              <a:rPr lang="en-US" sz="1200" baseline="0" dirty="0"/>
              <a:t> un </a:t>
            </a:r>
            <a:r>
              <a:rPr lang="en-US" sz="1200" baseline="0" dirty="0" err="1"/>
              <a:t>seul</a:t>
            </a:r>
            <a:r>
              <a:rPr lang="en-US" sz="1200" baseline="0" dirty="0"/>
              <a:t> site </a:t>
            </a:r>
            <a:r>
              <a:rPr lang="en-US" sz="1200" baseline="0" dirty="0" err="1"/>
              <a:t>officiel</a:t>
            </a:r>
            <a:r>
              <a:rPr lang="en-US" sz="1200" baseline="0" dirty="0"/>
              <a:t> : www.Canada.ca/AVE</a:t>
            </a:r>
          </a:p>
          <a:p>
            <a:endParaRPr lang="en-US" dirty="0"/>
          </a:p>
        </p:txBody>
      </p:sp>
    </p:spTree>
    <p:extLst>
      <p:ext uri="{BB962C8B-B14F-4D97-AF65-F5344CB8AC3E}">
        <p14:creationId xmlns:p14="http://schemas.microsoft.com/office/powerpoint/2010/main" val="223241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B3D97-C63D-197D-F493-6FDA7942D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7C2CF-407A-4496-BD85-60638822B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46B29-DAD2-CDA1-1854-3DB0429061A9}"/>
              </a:ext>
            </a:extLst>
          </p:cNvPr>
          <p:cNvSpPr>
            <a:spLocks noGrp="1"/>
          </p:cNvSpPr>
          <p:nvPr>
            <p:ph type="body" idx="1"/>
          </p:nvPr>
        </p:nvSpPr>
        <p:spPr/>
        <p:txBody>
          <a:bodyPr/>
          <a:lstStyle/>
          <a:p>
            <a:pPr marL="0" indent="0">
              <a:buFont typeface="Arial" panose="020B0604020202020204" pitchFamily="34" charset="0"/>
              <a:buNone/>
            </a:pPr>
            <a:r>
              <a:rPr lang="en-US" sz="1200" baseline="0" dirty="0"/>
              <a:t>Pour demander un </a:t>
            </a:r>
            <a:r>
              <a:rPr lang="en-US" sz="1200" baseline="0" dirty="0" err="1"/>
              <a:t>permis</a:t>
            </a:r>
            <a:r>
              <a:rPr lang="en-US" sz="1200" baseline="0" dirty="0"/>
              <a:t> </a:t>
            </a:r>
            <a:r>
              <a:rPr lang="en-US" sz="1200" baseline="0" dirty="0" err="1"/>
              <a:t>d’études</a:t>
            </a:r>
            <a:r>
              <a:rPr lang="en-US" sz="1200" baseline="0" dirty="0"/>
              <a:t>, la première </a:t>
            </a:r>
            <a:r>
              <a:rPr lang="en-US" sz="1200" baseline="0" dirty="0" err="1"/>
              <a:t>étape</a:t>
            </a:r>
            <a:r>
              <a:rPr lang="en-US" sz="1200" baseline="0" dirty="0"/>
              <a:t> </a:t>
            </a:r>
            <a:r>
              <a:rPr lang="en-US" sz="1200" baseline="0" dirty="0" err="1"/>
              <a:t>est</a:t>
            </a:r>
            <a:r>
              <a:rPr lang="en-US" sz="1200" baseline="0" dirty="0"/>
              <a:t> d’être </a:t>
            </a:r>
            <a:r>
              <a:rPr lang="en-US" sz="1200" baseline="0" dirty="0" err="1"/>
              <a:t>admis</a:t>
            </a:r>
            <a:r>
              <a:rPr lang="en-US" sz="1200" baseline="0" dirty="0"/>
              <a:t> </a:t>
            </a:r>
            <a:r>
              <a:rPr lang="en-US" sz="1200" baseline="0" dirty="0" err="1"/>
              <a:t>dans</a:t>
            </a:r>
            <a:r>
              <a:rPr lang="en-US" sz="1200" baseline="0" dirty="0"/>
              <a:t> un </a:t>
            </a:r>
            <a:r>
              <a:rPr lang="en-US" sz="1200" baseline="0" dirty="0" err="1"/>
              <a:t>programme</a:t>
            </a:r>
            <a:r>
              <a:rPr lang="en-US" sz="1200" baseline="0" dirty="0"/>
              <a:t> </a:t>
            </a:r>
            <a:r>
              <a:rPr lang="en-US" sz="1200" baseline="0" dirty="0" err="1"/>
              <a:t>d’études</a:t>
            </a:r>
            <a:r>
              <a:rPr lang="en-US" sz="1200" baseline="0" dirty="0"/>
              <a:t>.  Le </a:t>
            </a:r>
            <a:r>
              <a:rPr lang="en-US" sz="1200" baseline="0" dirty="0" err="1"/>
              <a:t>portail</a:t>
            </a:r>
            <a:r>
              <a:rPr lang="en-US" sz="1200" baseline="0" dirty="0"/>
              <a:t> </a:t>
            </a:r>
            <a:r>
              <a:rPr lang="en-US" sz="1200" baseline="0" dirty="0" err="1"/>
              <a:t>EduCanada</a:t>
            </a:r>
            <a:r>
              <a:rPr lang="en-US" sz="1200" baseline="0" dirty="0"/>
              <a:t> </a:t>
            </a:r>
            <a:r>
              <a:rPr lang="en-US" sz="1200" baseline="0" dirty="0" err="1"/>
              <a:t>vous</a:t>
            </a:r>
            <a:r>
              <a:rPr lang="en-US" sz="1200" baseline="0" dirty="0"/>
              <a:t> </a:t>
            </a:r>
            <a:r>
              <a:rPr lang="en-US" sz="1200" baseline="0" dirty="0" err="1"/>
              <a:t>aidera</a:t>
            </a:r>
            <a:r>
              <a:rPr lang="en-US" sz="1200" baseline="0" dirty="0"/>
              <a:t> à </a:t>
            </a:r>
            <a:r>
              <a:rPr lang="en-US" sz="1200" baseline="0" dirty="0" err="1"/>
              <a:t>trouver</a:t>
            </a:r>
            <a:r>
              <a:rPr lang="en-US" sz="1200" baseline="0" dirty="0"/>
              <a:t> les </a:t>
            </a:r>
            <a:r>
              <a:rPr lang="en-US" sz="1200" baseline="0" dirty="0" err="1"/>
              <a:t>programmes</a:t>
            </a:r>
            <a:r>
              <a:rPr lang="en-US" sz="1200" baseline="0" dirty="0"/>
              <a:t> qui </a:t>
            </a:r>
            <a:r>
              <a:rPr lang="en-US" sz="1200" baseline="0" dirty="0" err="1"/>
              <a:t>pourraient</a:t>
            </a:r>
            <a:r>
              <a:rPr lang="en-US" sz="1200" baseline="0" dirty="0"/>
              <a:t> </a:t>
            </a:r>
            <a:r>
              <a:rPr lang="en-US" sz="1200" baseline="0" dirty="0" err="1"/>
              <a:t>vous</a:t>
            </a:r>
            <a:r>
              <a:rPr lang="en-US" sz="1200" baseline="0" dirty="0"/>
              <a:t> </a:t>
            </a:r>
            <a:r>
              <a:rPr lang="en-US" sz="1200" baseline="0" dirty="0" err="1"/>
              <a:t>intéresser</a:t>
            </a:r>
            <a:r>
              <a:rPr lang="en-US" sz="1200" baseline="0" dirty="0"/>
              <a:t>, </a:t>
            </a:r>
            <a:r>
              <a:rPr lang="en-US" sz="1200" baseline="0" dirty="0" err="1"/>
              <a:t>en</a:t>
            </a:r>
            <a:r>
              <a:rPr lang="en-US" sz="1200" baseline="0" dirty="0"/>
              <a:t> </a:t>
            </a:r>
            <a:r>
              <a:rPr lang="en-US" sz="1200" baseline="0" dirty="0" err="1"/>
              <a:t>français</a:t>
            </a:r>
            <a:r>
              <a:rPr lang="en-US" sz="1200" baseline="0" dirty="0"/>
              <a:t>, </a:t>
            </a:r>
            <a:r>
              <a:rPr lang="en-US" sz="1200" baseline="0" dirty="0" err="1"/>
              <a:t>en</a:t>
            </a:r>
            <a:r>
              <a:rPr lang="en-US" sz="1200" baseline="0" dirty="0"/>
              <a:t> </a:t>
            </a:r>
            <a:r>
              <a:rPr lang="en-US" sz="1200" baseline="0" dirty="0" err="1"/>
              <a:t>anglais</a:t>
            </a:r>
            <a:r>
              <a:rPr lang="en-US" sz="1200" baseline="0" dirty="0"/>
              <a:t> </a:t>
            </a:r>
            <a:r>
              <a:rPr lang="en-US" sz="1200" baseline="0" dirty="0" err="1"/>
              <a:t>ou</a:t>
            </a:r>
            <a:r>
              <a:rPr lang="en-US" sz="1200" baseline="0" dirty="0"/>
              <a:t> </a:t>
            </a:r>
            <a:r>
              <a:rPr lang="en-US" sz="1200" baseline="0" dirty="0" err="1"/>
              <a:t>bilingues</a:t>
            </a:r>
            <a:r>
              <a:rPr lang="en-US" sz="1200" baseline="0" dirty="0"/>
              <a:t>.  </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err="1"/>
              <a:t>Une</a:t>
            </a:r>
            <a:r>
              <a:rPr lang="en-US" sz="1200" baseline="0" dirty="0"/>
              <a:t> </a:t>
            </a:r>
            <a:r>
              <a:rPr lang="en-US" sz="1200" baseline="0" dirty="0" err="1"/>
              <a:t>fois</a:t>
            </a:r>
            <a:r>
              <a:rPr lang="en-US" sz="1200" baseline="0" dirty="0"/>
              <a:t> que </a:t>
            </a:r>
            <a:r>
              <a:rPr lang="en-US" sz="1200" baseline="0" dirty="0" err="1"/>
              <a:t>vous</a:t>
            </a:r>
            <a:r>
              <a:rPr lang="en-US" sz="1200" baseline="0" dirty="0"/>
              <a:t> </a:t>
            </a:r>
            <a:r>
              <a:rPr lang="en-US" sz="1200" baseline="0" dirty="0" err="1"/>
              <a:t>aurez</a:t>
            </a:r>
            <a:r>
              <a:rPr lang="en-US" sz="1200" baseline="0" dirty="0"/>
              <a:t> </a:t>
            </a:r>
            <a:r>
              <a:rPr lang="en-US" sz="1200" baseline="0" dirty="0" err="1"/>
              <a:t>reçu</a:t>
            </a:r>
            <a:r>
              <a:rPr lang="en-US" sz="1200" baseline="0" dirty="0"/>
              <a:t> la </a:t>
            </a:r>
            <a:r>
              <a:rPr lang="en-US" sz="1200" baseline="0" dirty="0" err="1"/>
              <a:t>lettre</a:t>
            </a:r>
            <a:r>
              <a:rPr lang="en-US" sz="1200" baseline="0" dirty="0"/>
              <a:t> </a:t>
            </a:r>
            <a:r>
              <a:rPr lang="en-US" sz="1200" baseline="0" dirty="0" err="1"/>
              <a:t>d’admission</a:t>
            </a:r>
            <a:r>
              <a:rPr lang="en-US" sz="1200" baseline="0" dirty="0"/>
              <a:t>, </a:t>
            </a:r>
            <a:r>
              <a:rPr lang="en-US" sz="1200" baseline="0" dirty="0" err="1"/>
              <a:t>si</a:t>
            </a:r>
            <a:r>
              <a:rPr lang="en-US" sz="1200" baseline="0" dirty="0"/>
              <a:t> les </a:t>
            </a:r>
            <a:r>
              <a:rPr lang="en-US" sz="1200" baseline="0" dirty="0" err="1"/>
              <a:t>études</a:t>
            </a:r>
            <a:r>
              <a:rPr lang="en-US" sz="1200" baseline="0" dirty="0"/>
              <a:t> </a:t>
            </a:r>
            <a:r>
              <a:rPr lang="en-US" sz="1200" baseline="0" dirty="0" err="1"/>
              <a:t>sont</a:t>
            </a:r>
            <a:r>
              <a:rPr lang="en-US" sz="1200" baseline="0" dirty="0"/>
              <a:t> </a:t>
            </a:r>
            <a:r>
              <a:rPr lang="en-US" sz="1200" baseline="0" dirty="0" err="1"/>
              <a:t>dans</a:t>
            </a:r>
            <a:r>
              <a:rPr lang="en-US" sz="1200" baseline="0" dirty="0"/>
              <a:t> la province du Québec, </a:t>
            </a:r>
            <a:r>
              <a:rPr lang="en-US" sz="1200" baseline="0" dirty="0" err="1"/>
              <a:t>vous</a:t>
            </a:r>
            <a:r>
              <a:rPr lang="en-US" sz="1200" baseline="0" dirty="0"/>
              <a:t> </a:t>
            </a:r>
            <a:r>
              <a:rPr lang="en-US" sz="1200" baseline="0" dirty="0" err="1"/>
              <a:t>devrez</a:t>
            </a:r>
            <a:r>
              <a:rPr lang="en-US" sz="1200" baseline="0" dirty="0"/>
              <a:t> demander un </a:t>
            </a:r>
            <a:r>
              <a:rPr lang="en-US" sz="1200" baseline="0" dirty="0" err="1"/>
              <a:t>Certificat</a:t>
            </a:r>
            <a:r>
              <a:rPr lang="en-US" sz="1200" baseline="0" dirty="0"/>
              <a:t> </a:t>
            </a:r>
            <a:r>
              <a:rPr lang="en-US" sz="1200" baseline="0" dirty="0" err="1"/>
              <a:t>d’acceptation</a:t>
            </a:r>
            <a:r>
              <a:rPr lang="en-US" sz="1200" baseline="0" dirty="0"/>
              <a:t> du Québec </a:t>
            </a:r>
            <a:r>
              <a:rPr lang="en-US" sz="1200" baseline="0" dirty="0" err="1"/>
              <a:t>ou</a:t>
            </a:r>
            <a:r>
              <a:rPr lang="en-US" sz="1200" baseline="0" dirty="0"/>
              <a:t> CAQ.  </a:t>
            </a:r>
            <a:r>
              <a:rPr lang="en-US" sz="1200" baseline="0" dirty="0" err="1"/>
              <a:t>Cette</a:t>
            </a:r>
            <a:r>
              <a:rPr lang="en-US" sz="1200" baseline="0" dirty="0"/>
              <a:t> </a:t>
            </a:r>
            <a:r>
              <a:rPr lang="en-US" sz="1200" baseline="0" dirty="0" err="1"/>
              <a:t>étape</a:t>
            </a:r>
            <a:r>
              <a:rPr lang="en-US" sz="1200" baseline="0" dirty="0"/>
              <a:t> </a:t>
            </a:r>
            <a:r>
              <a:rPr lang="en-US" sz="1200" baseline="0" dirty="0" err="1"/>
              <a:t>n’existe</a:t>
            </a:r>
            <a:r>
              <a:rPr lang="en-US" sz="1200" baseline="0" dirty="0"/>
              <a:t> pas </a:t>
            </a:r>
            <a:r>
              <a:rPr lang="en-US" sz="1200" baseline="0" dirty="0" err="1"/>
              <a:t>dans</a:t>
            </a:r>
            <a:r>
              <a:rPr lang="en-US" sz="1200" baseline="0" dirty="0"/>
              <a:t> les </a:t>
            </a:r>
            <a:r>
              <a:rPr lang="en-US" sz="1200" baseline="0" dirty="0" err="1"/>
              <a:t>autres</a:t>
            </a:r>
            <a:r>
              <a:rPr lang="en-US" sz="1200" baseline="0" dirty="0"/>
              <a:t> provinces.</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A </a:t>
            </a:r>
            <a:r>
              <a:rPr lang="en-US" sz="1200" baseline="0" dirty="0" err="1"/>
              <a:t>noter</a:t>
            </a:r>
            <a:r>
              <a:rPr lang="en-US" sz="1200" baseline="0" dirty="0"/>
              <a:t> </a:t>
            </a:r>
            <a:r>
              <a:rPr lang="en-US" sz="1200" baseline="0" dirty="0" err="1"/>
              <a:t>aussi</a:t>
            </a:r>
            <a:r>
              <a:rPr lang="en-US" sz="1200" baseline="0" dirty="0"/>
              <a:t> </a:t>
            </a:r>
            <a:r>
              <a:rPr lang="en-US" sz="1200" baseline="0" dirty="0" err="1"/>
              <a:t>qu’il</a:t>
            </a:r>
            <a:r>
              <a:rPr lang="en-US" sz="1200" baseline="0" dirty="0"/>
              <a:t> </a:t>
            </a:r>
            <a:r>
              <a:rPr lang="en-US" sz="1200" baseline="0" dirty="0" err="1"/>
              <a:t>vous</a:t>
            </a:r>
            <a:r>
              <a:rPr lang="en-US" sz="1200" baseline="0" dirty="0"/>
              <a:t> </a:t>
            </a:r>
            <a:r>
              <a:rPr lang="en-US" sz="1200" baseline="0" dirty="0" err="1"/>
              <a:t>faudra</a:t>
            </a:r>
            <a:r>
              <a:rPr lang="en-US" sz="1200" baseline="0" dirty="0"/>
              <a:t> un </a:t>
            </a:r>
            <a:r>
              <a:rPr lang="en-US" sz="1200" baseline="0" dirty="0" err="1"/>
              <a:t>passeport</a:t>
            </a:r>
            <a:r>
              <a:rPr lang="en-US" sz="1200" baseline="0" dirty="0"/>
              <a:t> pour voyager au Canada.  Il </a:t>
            </a:r>
            <a:r>
              <a:rPr lang="en-US" sz="1200" baseline="0" dirty="0" err="1"/>
              <a:t>est</a:t>
            </a:r>
            <a:r>
              <a:rPr lang="en-US" sz="1200" baseline="0" dirty="0"/>
              <a:t> </a:t>
            </a:r>
            <a:r>
              <a:rPr lang="en-US" sz="1200" baseline="0" dirty="0" err="1"/>
              <a:t>préférable</a:t>
            </a:r>
            <a:r>
              <a:rPr lang="en-US" sz="1200" baseline="0" dirty="0"/>
              <a:t> que le </a:t>
            </a:r>
            <a:r>
              <a:rPr lang="en-US" sz="1200" baseline="0" dirty="0" err="1"/>
              <a:t>passeport</a:t>
            </a:r>
            <a:r>
              <a:rPr lang="en-US" sz="1200" baseline="0" dirty="0"/>
              <a:t> </a:t>
            </a:r>
            <a:r>
              <a:rPr lang="en-US" sz="1200" baseline="0" dirty="0" err="1"/>
              <a:t>soit</a:t>
            </a:r>
            <a:r>
              <a:rPr lang="en-US" sz="1200" baseline="0" dirty="0"/>
              <a:t> </a:t>
            </a:r>
            <a:r>
              <a:rPr lang="en-US" sz="1200" baseline="0" dirty="0" err="1"/>
              <a:t>valide</a:t>
            </a:r>
            <a:r>
              <a:rPr lang="en-US" sz="1200" baseline="0" dirty="0"/>
              <a:t> pendant </a:t>
            </a:r>
            <a:r>
              <a:rPr lang="en-US" sz="1200" baseline="0" dirty="0" err="1"/>
              <a:t>toute</a:t>
            </a:r>
            <a:r>
              <a:rPr lang="en-US" sz="1200" baseline="0" dirty="0"/>
              <a:t> la </a:t>
            </a:r>
            <a:r>
              <a:rPr lang="en-US" sz="1200" baseline="0" dirty="0" err="1"/>
              <a:t>durée</a:t>
            </a:r>
            <a:r>
              <a:rPr lang="en-US" sz="1200" baseline="0" dirty="0"/>
              <a:t> de </a:t>
            </a:r>
            <a:r>
              <a:rPr lang="en-US" sz="1200" baseline="0" dirty="0" err="1"/>
              <a:t>vos</a:t>
            </a:r>
            <a:r>
              <a:rPr lang="en-US" sz="1200" baseline="0" dirty="0"/>
              <a:t> </a:t>
            </a:r>
            <a:r>
              <a:rPr lang="en-US" sz="1200" baseline="0" dirty="0" err="1"/>
              <a:t>études</a:t>
            </a:r>
            <a:r>
              <a:rPr lang="en-US" sz="1200" baseline="0" dirty="0"/>
              <a:t> au Canada pour ne pas </a:t>
            </a:r>
            <a:r>
              <a:rPr lang="en-US" sz="1200" baseline="0" dirty="0" err="1"/>
              <a:t>avoir</a:t>
            </a:r>
            <a:r>
              <a:rPr lang="en-US" sz="1200" baseline="0" dirty="0"/>
              <a:t> à demander </a:t>
            </a:r>
            <a:r>
              <a:rPr lang="en-US" sz="1200" baseline="0" dirty="0" err="1"/>
              <a:t>une</a:t>
            </a:r>
            <a:r>
              <a:rPr lang="en-US" sz="1200" baseline="0" dirty="0"/>
              <a:t> prolongation </a:t>
            </a:r>
            <a:r>
              <a:rPr lang="en-US" sz="1200" baseline="0" dirty="0" err="1"/>
              <a:t>ou</a:t>
            </a:r>
            <a:r>
              <a:rPr lang="en-US" sz="1200" baseline="0" dirty="0"/>
              <a:t> un nouveau </a:t>
            </a:r>
            <a:r>
              <a:rPr lang="en-US" sz="1200" baseline="0" dirty="0" err="1"/>
              <a:t>permis</a:t>
            </a:r>
            <a:r>
              <a:rPr lang="en-US" sz="1200" baseline="0" dirty="0"/>
              <a:t>.</a:t>
            </a:r>
          </a:p>
          <a:p>
            <a:pPr marL="0" indent="0">
              <a:buFont typeface="Arial" panose="020B0604020202020204" pitchFamily="34" charset="0"/>
              <a:buNone/>
            </a:pPr>
            <a:endParaRPr lang="en-US" sz="1200" baseline="0" dirty="0"/>
          </a:p>
          <a:p>
            <a:pPr marL="0" indent="0">
              <a:buFont typeface="Arial" panose="020B0604020202020204" pitchFamily="34" charset="0"/>
              <a:buNone/>
            </a:pPr>
            <a:endParaRPr lang="en-US" sz="1200" baseline="0" dirty="0"/>
          </a:p>
          <a:p>
            <a:pPr marL="0" indent="0">
              <a:buFont typeface="Arial" panose="020B0604020202020204" pitchFamily="34" charset="0"/>
              <a:buNone/>
            </a:pPr>
            <a:endParaRPr lang="en-US" sz="1200" baseline="0" dirty="0"/>
          </a:p>
          <a:p>
            <a:endParaRPr lang="en-US" dirty="0"/>
          </a:p>
        </p:txBody>
      </p:sp>
    </p:spTree>
    <p:extLst>
      <p:ext uri="{BB962C8B-B14F-4D97-AF65-F5344CB8AC3E}">
        <p14:creationId xmlns:p14="http://schemas.microsoft.com/office/powerpoint/2010/main" val="356962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aseline="0" dirty="0"/>
          </a:p>
          <a:p>
            <a:pPr marL="0" indent="0">
              <a:buFont typeface="Arial" panose="020B0604020202020204" pitchFamily="34" charset="0"/>
              <a:buNone/>
            </a:pPr>
            <a:endParaRPr lang="en-US" sz="1200" baseline="0" dirty="0"/>
          </a:p>
          <a:p>
            <a:pPr marL="0" indent="0">
              <a:buFont typeface="Arial" panose="020B0604020202020204" pitchFamily="34" charset="0"/>
              <a:buNone/>
            </a:pPr>
            <a:endParaRPr lang="en-US" sz="1200" baseline="0" dirty="0"/>
          </a:p>
          <a:p>
            <a:endParaRPr lang="en-US" dirty="0"/>
          </a:p>
        </p:txBody>
      </p:sp>
    </p:spTree>
    <p:extLst>
      <p:ext uri="{BB962C8B-B14F-4D97-AF65-F5344CB8AC3E}">
        <p14:creationId xmlns:p14="http://schemas.microsoft.com/office/powerpoint/2010/main" val="401894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a:t>
            </a:r>
            <a:r>
              <a:rPr lang="en-US" dirty="0" err="1"/>
              <a:t>formulaires</a:t>
            </a:r>
            <a:r>
              <a:rPr lang="en-US" dirty="0"/>
              <a:t> de </a:t>
            </a:r>
            <a:r>
              <a:rPr lang="en-US" dirty="0" err="1"/>
              <a:t>demande</a:t>
            </a:r>
            <a:r>
              <a:rPr lang="en-US" dirty="0"/>
              <a:t> à </a:t>
            </a:r>
            <a:r>
              <a:rPr lang="en-US" dirty="0" err="1"/>
              <a:t>compléter</a:t>
            </a:r>
            <a:r>
              <a:rPr lang="en-US" dirty="0"/>
              <a:t> se </a:t>
            </a:r>
            <a:r>
              <a:rPr lang="en-US" dirty="0" err="1"/>
              <a:t>trouvent</a:t>
            </a:r>
            <a:r>
              <a:rPr lang="en-US" dirty="0"/>
              <a:t> </a:t>
            </a:r>
            <a:r>
              <a:rPr lang="en-US" dirty="0" err="1"/>
              <a:t>en</a:t>
            </a:r>
            <a:r>
              <a:rPr lang="en-US" baseline="0" dirty="0"/>
              <a:t> </a:t>
            </a:r>
            <a:r>
              <a:rPr lang="en-US" baseline="0" dirty="0" err="1"/>
              <a:t>ligne</a:t>
            </a:r>
            <a:r>
              <a:rPr lang="en-US" baseline="0" dirty="0"/>
              <a:t>.  </a:t>
            </a:r>
          </a:p>
          <a:p>
            <a:endParaRPr lang="en-US" baseline="0" dirty="0"/>
          </a:p>
          <a:p>
            <a:r>
              <a:rPr lang="en-US" baseline="0" dirty="0"/>
              <a:t>Pour les </a:t>
            </a:r>
            <a:r>
              <a:rPr lang="en-US" baseline="0" dirty="0" err="1"/>
              <a:t>obtenir</a:t>
            </a:r>
            <a:r>
              <a:rPr lang="en-US" baseline="0" dirty="0"/>
              <a:t>, </a:t>
            </a:r>
            <a:r>
              <a:rPr lang="en-US" baseline="0" dirty="0" err="1"/>
              <a:t>vous</a:t>
            </a:r>
            <a:r>
              <a:rPr lang="en-US" baseline="0" dirty="0"/>
              <a:t> </a:t>
            </a:r>
            <a:r>
              <a:rPr lang="en-US" baseline="0" dirty="0" err="1"/>
              <a:t>devez</a:t>
            </a:r>
            <a:r>
              <a:rPr lang="en-US" baseline="0" dirty="0"/>
              <a:t> </a:t>
            </a:r>
            <a:r>
              <a:rPr lang="en-US" baseline="0" dirty="0" err="1"/>
              <a:t>utiliser</a:t>
            </a:r>
            <a:r>
              <a:rPr lang="en-US" baseline="0" dirty="0"/>
              <a:t> </a:t>
            </a:r>
            <a:r>
              <a:rPr lang="en-US" baseline="0" dirty="0" err="1"/>
              <a:t>l’outil</a:t>
            </a:r>
            <a:r>
              <a:rPr lang="en-US" baseline="0" dirty="0"/>
              <a:t> “</a:t>
            </a:r>
            <a:r>
              <a:rPr lang="en-US" baseline="0" dirty="0" err="1"/>
              <a:t>Venir</a:t>
            </a:r>
            <a:r>
              <a:rPr lang="en-US" baseline="0" dirty="0"/>
              <a:t> au Canada” et </a:t>
            </a:r>
            <a:r>
              <a:rPr lang="en-US" baseline="0" dirty="0" err="1"/>
              <a:t>répondre</a:t>
            </a:r>
            <a:r>
              <a:rPr lang="en-US" baseline="0" dirty="0"/>
              <a:t> aux questions pour </a:t>
            </a:r>
            <a:r>
              <a:rPr lang="en-US" baseline="0" dirty="0" err="1"/>
              <a:t>obtenir</a:t>
            </a:r>
            <a:r>
              <a:rPr lang="en-US" baseline="0" dirty="0"/>
              <a:t> la </a:t>
            </a:r>
            <a:r>
              <a:rPr lang="en-US" baseline="0" dirty="0" err="1"/>
              <a:t>liste</a:t>
            </a:r>
            <a:r>
              <a:rPr lang="en-US" baseline="0" dirty="0"/>
              <a:t> de </a:t>
            </a:r>
            <a:r>
              <a:rPr lang="en-US" baseline="0" dirty="0" err="1"/>
              <a:t>contrôle</a:t>
            </a:r>
            <a:r>
              <a:rPr lang="en-US" baseline="0" dirty="0"/>
              <a:t> </a:t>
            </a:r>
            <a:r>
              <a:rPr lang="en-US" baseline="0" dirty="0" err="1"/>
              <a:t>complète</a:t>
            </a:r>
            <a:r>
              <a:rPr lang="en-US" baseline="0" dirty="0"/>
              <a:t> et pour </a:t>
            </a:r>
            <a:r>
              <a:rPr lang="en-US" baseline="0" dirty="0" err="1"/>
              <a:t>accéder</a:t>
            </a:r>
            <a:r>
              <a:rPr lang="en-US" baseline="0" dirty="0"/>
              <a:t> aux </a:t>
            </a:r>
            <a:r>
              <a:rPr lang="en-US" baseline="0" dirty="0" err="1"/>
              <a:t>formulaires</a:t>
            </a:r>
            <a:r>
              <a:rPr lang="en-US" baseline="0" dirty="0"/>
              <a:t> </a:t>
            </a:r>
            <a:r>
              <a:rPr lang="en-US" baseline="0" dirty="0" err="1"/>
              <a:t>pertinents</a:t>
            </a:r>
            <a:r>
              <a:rPr lang="en-US" baseline="0" dirty="0"/>
              <a:t>.</a:t>
            </a:r>
          </a:p>
          <a:p>
            <a:endParaRPr lang="en-US" baseline="0" dirty="0"/>
          </a:p>
          <a:p>
            <a:r>
              <a:rPr lang="en-US" baseline="0" dirty="0" err="1"/>
              <a:t>D’autres</a:t>
            </a:r>
            <a:r>
              <a:rPr lang="en-US" baseline="0" dirty="0"/>
              <a:t> documents qui </a:t>
            </a:r>
            <a:r>
              <a:rPr lang="en-US" baseline="0" dirty="0" err="1"/>
              <a:t>pourraient</a:t>
            </a:r>
            <a:r>
              <a:rPr lang="en-US" baseline="0" dirty="0"/>
              <a:t> </a:t>
            </a:r>
            <a:r>
              <a:rPr lang="en-US" baseline="0" dirty="0" err="1"/>
              <a:t>vous</a:t>
            </a:r>
            <a:r>
              <a:rPr lang="en-US" baseline="0" dirty="0"/>
              <a:t> </a:t>
            </a:r>
            <a:r>
              <a:rPr lang="en-US" baseline="0" dirty="0" err="1"/>
              <a:t>être</a:t>
            </a:r>
            <a:r>
              <a:rPr lang="en-US" baseline="0" dirty="0"/>
              <a:t> </a:t>
            </a:r>
            <a:r>
              <a:rPr lang="en-US" baseline="0" dirty="0" err="1"/>
              <a:t>demandés</a:t>
            </a:r>
            <a:r>
              <a:rPr lang="en-US" baseline="0" dirty="0"/>
              <a:t> </a:t>
            </a:r>
            <a:r>
              <a:rPr lang="en-US" baseline="0" dirty="0" err="1"/>
              <a:t>sont</a:t>
            </a:r>
            <a:r>
              <a:rPr lang="en-US" baseline="0" dirty="0"/>
              <a:t> </a:t>
            </a:r>
            <a:r>
              <a:rPr lang="en-US" i="1" baseline="0" dirty="0"/>
              <a:t>(</a:t>
            </a:r>
            <a:r>
              <a:rPr lang="en-US" i="1" baseline="0" dirty="0" err="1"/>
              <a:t>voir</a:t>
            </a:r>
            <a:r>
              <a:rPr lang="en-US" i="1" baseline="0" dirty="0"/>
              <a:t> </a:t>
            </a:r>
            <a:r>
              <a:rPr lang="en-US" i="1" baseline="0" dirty="0" err="1"/>
              <a:t>liste</a:t>
            </a:r>
            <a:r>
              <a:rPr lang="en-US" i="1" baseline="0" dirty="0"/>
              <a:t> sur la </a:t>
            </a:r>
            <a:r>
              <a:rPr lang="en-US" i="1" baseline="0" dirty="0" err="1"/>
              <a:t>diapo</a:t>
            </a:r>
            <a:r>
              <a:rPr lang="en-US" i="1" baseline="0" dirty="0"/>
              <a:t>). </a:t>
            </a:r>
            <a:endParaRPr lang="en-US" i="1" dirty="0"/>
          </a:p>
        </p:txBody>
      </p:sp>
    </p:spTree>
    <p:extLst>
      <p:ext uri="{BB962C8B-B14F-4D97-AF65-F5344CB8AC3E}">
        <p14:creationId xmlns:p14="http://schemas.microsoft.com/office/powerpoint/2010/main" val="2137411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207600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3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96787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059982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 Id="rId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1181D8-7B38-0C0E-763E-06D287971EE3}"/>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425283351"/>
      </p:ext>
    </p:extLst>
  </p:cSld>
  <p:clrMap bg1="lt1" tx1="dk1" bg2="lt2" tx2="dk2" accent1="accent1" accent2="accent2" accent3="accent3" accent4="accent4" accent5="accent5" accent6="accent6" hlink="hlink" folHlink="folHlink"/>
  <p:sldLayoutIdLst>
    <p:sldLayoutId id="214748409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6859" y="6222626"/>
            <a:ext cx="2008842" cy="365125"/>
          </a:xfrm>
          <a:prstGeom prst="rect">
            <a:avLst/>
          </a:prstGeom>
        </p:spPr>
        <p:txBody>
          <a:bodyPr vert="horz" lIns="91440" tIns="45720" rIns="0" bIns="45720" rtlCol="0" anchor="ctr"/>
          <a:lstStyle>
            <a:lvl1pPr algn="r">
              <a:defRPr sz="1600" b="0" i="0">
                <a:solidFill>
                  <a:schemeClr val="bg1"/>
                </a:solidFill>
                <a:latin typeface="Arial" charset="0"/>
                <a:ea typeface="Arial" charset="0"/>
                <a:cs typeface="Arial" charset="0"/>
              </a:defRPr>
            </a:lvl1pPr>
          </a:lstStyle>
          <a:p>
            <a:fld id="{05452884-3711-AE43-AE0B-92BBDFEFC8AA}" type="slidenum">
              <a:rPr lang="en-US" smtClean="0"/>
              <a:pPr/>
              <a:t>‹N°›</a:t>
            </a:fld>
            <a:endParaRPr lang="en-US" dirty="0"/>
          </a:p>
        </p:txBody>
      </p:sp>
      <p:sp>
        <p:nvSpPr>
          <p:cNvPr id="4" name="ZoneTexte 3">
            <a:extLst>
              <a:ext uri="{FF2B5EF4-FFF2-40B4-BE49-F238E27FC236}">
                <a16:creationId xmlns:a16="http://schemas.microsoft.com/office/drawing/2014/main" id="{F944B423-6A64-D608-A733-A51ED4F673E5}"/>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260973671"/>
      </p:ext>
    </p:extLst>
  </p:cSld>
  <p:clrMap bg1="lt1" tx1="dk1" bg2="lt2" tx2="dk2" accent1="accent1" accent2="accent2" accent3="accent3" accent4="accent4" accent5="accent5" accent6="accent6" hlink="hlink" folHlink="folHlink"/>
  <p:sldLayoutIdLst>
    <p:sldLayoutId id="214748409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a:defRPr>
                <a:solidFill>
                  <a:schemeClr val="bg1"/>
                </a:solidFill>
              </a:defRPr>
            </a:lvl1pPr>
          </a:lstStyle>
          <a:p>
            <a:fld id="{372C629E-2168-EF41-86D2-A992130E1BD7}" type="slidenum">
              <a:rPr lang="en-US" smtClean="0">
                <a:solidFill>
                  <a:prstClr val="white"/>
                </a:solidFill>
              </a:rPr>
              <a:pPr/>
              <a:t>‹N°›</a:t>
            </a:fld>
            <a:endParaRPr lang="en-US" dirty="0">
              <a:solidFill>
                <a:prstClr val="white"/>
              </a:solidFill>
            </a:endParaRPr>
          </a:p>
        </p:txBody>
      </p:sp>
      <p:sp>
        <p:nvSpPr>
          <p:cNvPr id="3" name="ZoneTexte 2">
            <a:extLst>
              <a:ext uri="{FF2B5EF4-FFF2-40B4-BE49-F238E27FC236}">
                <a16:creationId xmlns:a16="http://schemas.microsoft.com/office/drawing/2014/main" id="{9BC7EABC-5478-066D-ECA7-77948DAD0A64}"/>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024749060"/>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89063" t="86250"/>
          <a:stretch/>
        </p:blipFill>
        <p:spPr>
          <a:xfrm>
            <a:off x="8143874" y="5915024"/>
            <a:ext cx="1000125" cy="942975"/>
          </a:xfrm>
          <a:prstGeom prst="rect">
            <a:avLst/>
          </a:prstGeom>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a:defRPr>
                <a:solidFill>
                  <a:schemeClr val="bg1"/>
                </a:solidFill>
              </a:defRPr>
            </a:lvl1pPr>
          </a:lstStyle>
          <a:p>
            <a:fld id="{372C629E-2168-EF41-86D2-A992130E1BD7}" type="slidenum">
              <a:rPr lang="en-US" smtClean="0">
                <a:solidFill>
                  <a:prstClr val="white"/>
                </a:solidFill>
              </a:rPr>
              <a:pPr/>
              <a:t>‹N°›</a:t>
            </a:fld>
            <a:endParaRPr lang="en-US" dirty="0">
              <a:solidFill>
                <a:prstClr val="white"/>
              </a:solidFill>
            </a:endParaRPr>
          </a:p>
        </p:txBody>
      </p:sp>
      <p:sp>
        <p:nvSpPr>
          <p:cNvPr id="3" name="ZoneTexte 2">
            <a:extLst>
              <a:ext uri="{FF2B5EF4-FFF2-40B4-BE49-F238E27FC236}">
                <a16:creationId xmlns:a16="http://schemas.microsoft.com/office/drawing/2014/main" id="{2546C48B-4592-0899-06E3-3D6172EA4953}"/>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450098689"/>
      </p:ext>
    </p:extLst>
  </p:cSld>
  <p:clrMap bg1="lt1" tx1="dk1" bg2="lt2" tx2="dk2" accent1="accent1" accent2="accent2" accent3="accent3" accent4="accent4" accent5="accent5" accent6="accent6" hlink="hlink" folHlink="folHlink"/>
  <p:sldLayoutIdLst>
    <p:sldLayoutId id="214748409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2573BF-EFA2-2543-B1C9-CBF78CD5A7F4}" type="slidenum">
              <a:rPr lang="en-US" smtClean="0">
                <a:solidFill>
                  <a:prstClr val="black">
                    <a:tint val="75000"/>
                  </a:prstClr>
                </a:solidFill>
              </a:rPr>
              <a:pPr/>
              <a:t>‹N°›</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
        <p:nvSpPr>
          <p:cNvPr id="9" name="ZoneTexte 8">
            <a:extLst>
              <a:ext uri="{FF2B5EF4-FFF2-40B4-BE49-F238E27FC236}">
                <a16:creationId xmlns:a16="http://schemas.microsoft.com/office/drawing/2014/main" id="{87AC2C90-EA04-7942-D4AA-21FDB4E972FD}"/>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912651362"/>
      </p:ext>
    </p:extLst>
  </p:cSld>
  <p:clrMap bg1="lt1" tx1="dk1" bg2="lt2" tx2="dk2" accent1="accent1" accent2="accent2" accent3="accent3" accent4="accent4" accent5="accent5" accent6="accent6" hlink="hlink" folHlink="folHlink"/>
  <p:sldLayoutIdLst>
    <p:sldLayoutId id="2147484101"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
        <p:nvSpPr>
          <p:cNvPr id="4" name="ZoneTexte 3">
            <a:extLst>
              <a:ext uri="{FF2B5EF4-FFF2-40B4-BE49-F238E27FC236}">
                <a16:creationId xmlns:a16="http://schemas.microsoft.com/office/drawing/2014/main" id="{E7B9540F-0C74-48FB-D8D1-34CBBC9C8030}"/>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26314202"/>
      </p:ext>
    </p:extLst>
  </p:cSld>
  <p:clrMap bg1="lt1" tx1="dk1" bg2="lt2" tx2="dk2" accent1="accent1" accent2="accent2" accent3="accent3" accent4="accent4" accent5="accent5" accent6="accent6" hlink="hlink" folHlink="folHlink"/>
  <p:sldLayoutIdLst>
    <p:sldLayoutId id="214748410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6859" y="6222626"/>
            <a:ext cx="2008842" cy="365125"/>
          </a:xfrm>
          <a:prstGeom prst="rect">
            <a:avLst/>
          </a:prstGeom>
        </p:spPr>
        <p:txBody>
          <a:bodyPr vert="horz" lIns="91440" tIns="45720" rIns="0" bIns="45720" rtlCol="0" anchor="ctr"/>
          <a:lstStyle>
            <a:lvl1pPr algn="r">
              <a:defRPr sz="1600" b="0" i="0">
                <a:solidFill>
                  <a:schemeClr val="bg1"/>
                </a:solidFill>
                <a:latin typeface="Arial" charset="0"/>
                <a:ea typeface="Arial" charset="0"/>
                <a:cs typeface="Arial" charset="0"/>
              </a:defRPr>
            </a:lvl1pPr>
          </a:lstStyle>
          <a:p>
            <a:fld id="{05452884-3711-AE43-AE0B-92BBDFEFC8AA}" type="slidenum">
              <a:rPr lang="en-US" smtClean="0">
                <a:solidFill>
                  <a:prstClr val="white"/>
                </a:solidFill>
              </a:rPr>
              <a:pPr/>
              <a:t>‹N°›</a:t>
            </a:fld>
            <a:endParaRPr lang="en-US" dirty="0">
              <a:solidFill>
                <a:prstClr val="white"/>
              </a:solidFill>
            </a:endParaRPr>
          </a:p>
        </p:txBody>
      </p:sp>
      <p:sp>
        <p:nvSpPr>
          <p:cNvPr id="4" name="ZoneTexte 3">
            <a:extLst>
              <a:ext uri="{FF2B5EF4-FFF2-40B4-BE49-F238E27FC236}">
                <a16:creationId xmlns:a16="http://schemas.microsoft.com/office/drawing/2014/main" id="{66F51FC2-D6BB-053C-5B3A-4F1F35EF5A23}"/>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693710457"/>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6859" y="6222626"/>
            <a:ext cx="2008842" cy="365125"/>
          </a:xfrm>
          <a:prstGeom prst="rect">
            <a:avLst/>
          </a:prstGeom>
        </p:spPr>
        <p:txBody>
          <a:bodyPr vert="horz" lIns="91440" tIns="45720" rIns="0" bIns="45720" rtlCol="0" anchor="ctr"/>
          <a:lstStyle>
            <a:lvl1pPr algn="r">
              <a:defRPr sz="1600" b="0" i="0">
                <a:solidFill>
                  <a:schemeClr val="bg1"/>
                </a:solidFill>
                <a:latin typeface="Arial" charset="0"/>
                <a:ea typeface="Arial" charset="0"/>
                <a:cs typeface="Arial" charset="0"/>
              </a:defRPr>
            </a:lvl1pPr>
          </a:lstStyle>
          <a:p>
            <a:fld id="{05452884-3711-AE43-AE0B-92BBDFEFC8AA}" type="slidenum">
              <a:rPr lang="en-US" smtClean="0">
                <a:solidFill>
                  <a:prstClr val="white"/>
                </a:solidFill>
              </a:rPr>
              <a:pPr/>
              <a:t>‹N°›</a:t>
            </a:fld>
            <a:endParaRPr lang="en-US" dirty="0">
              <a:solidFill>
                <a:prstClr val="white"/>
              </a:solidFill>
            </a:endParaRPr>
          </a:p>
        </p:txBody>
      </p:sp>
      <p:sp>
        <p:nvSpPr>
          <p:cNvPr id="4" name="ZoneTexte 3">
            <a:extLst>
              <a:ext uri="{FF2B5EF4-FFF2-40B4-BE49-F238E27FC236}">
                <a16:creationId xmlns:a16="http://schemas.microsoft.com/office/drawing/2014/main" id="{9D392BAD-3DC9-C729-D019-46D4D6AAD7FA}"/>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3824422863"/>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
        <p:nvSpPr>
          <p:cNvPr id="4" name="ZoneTexte 3">
            <a:extLst>
              <a:ext uri="{FF2B5EF4-FFF2-40B4-BE49-F238E27FC236}">
                <a16:creationId xmlns:a16="http://schemas.microsoft.com/office/drawing/2014/main" id="{D46F1FDE-4F00-8FA3-8CE2-EC3E3D41353E}"/>
              </a:ext>
            </a:extLst>
          </p:cNvPr>
          <p:cNvSpPr txBox="1"/>
          <p:nvPr userDrawn="1">
            <p:extLst>
              <p:ext uri="{1162E1C5-73C7-4A58-AE30-91384D911F3F}">
                <p184:classification xmlns:p184="http://schemas.microsoft.com/office/powerpoint/2018/4/main" val="hdr"/>
              </p:ext>
            </p:extLst>
          </p:nvPr>
        </p:nvSpPr>
        <p:spPr>
          <a:xfrm>
            <a:off x="7451725" y="63500"/>
            <a:ext cx="1657350" cy="152400"/>
          </a:xfrm>
          <a:prstGeom prst="rect">
            <a:avLst/>
          </a:prstGeom>
        </p:spPr>
        <p:txBody>
          <a:bodyPr horzOverflow="overflow" lIns="0" tIns="0" rIns="0" bIns="0">
            <a:spAutoFit/>
          </a:bodyPr>
          <a:lstStyle/>
          <a:p>
            <a:pPr algn="l"/>
            <a:r>
              <a:rPr lang="fr-FR" sz="1000">
                <a:solidFill>
                  <a:srgbClr val="000000">
                    <a:alpha val="50000"/>
                  </a:srgbClr>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426619880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ic.gc.ca/francais/travaill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hyperlink" Target="http://www.canada.ca/immigration" TargetMode="External"/><Relationship Id="rId7" Type="http://schemas.openxmlformats.org/officeDocument/2006/relationships/hyperlink" Target="https://www.canada.ca/fr/immigration-refugies-citoyennete/organisation/contactez-ircc/formulaire-web" TargetMode="External"/><Relationship Id="rId12"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instagram.com/CitImmCanada" TargetMode="External"/><Relationship Id="rId11" Type="http://schemas.openxmlformats.org/officeDocument/2006/relationships/image" Target="../media/image13.png"/><Relationship Id="rId5" Type="http://schemas.openxmlformats.org/officeDocument/2006/relationships/hyperlink" Target="https://x.com/CitImmCanFR" TargetMode="External"/><Relationship Id="rId10" Type="http://schemas.openxmlformats.org/officeDocument/2006/relationships/image" Target="../media/image12.png"/><Relationship Id="rId4" Type="http://schemas.openxmlformats.org/officeDocument/2006/relationships/hyperlink" Target="https://www.facebook.com/CitImmCanFR" TargetMode="External"/><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anada.ca/visi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anada.ca/AVE"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anada.ca/fr/immigration-refugies-citoyennete/services/etudier-canada/permis-etudes/presenter-deman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233810" y="1132482"/>
            <a:ext cx="5716514" cy="1799667"/>
          </a:xfrm>
          <a:prstGeom prst="rect">
            <a:avLst/>
          </a:prstGeom>
          <a:noFill/>
          <a:ln>
            <a:noFill/>
          </a:ln>
        </p:spPr>
        <p:txBody>
          <a:bodyPr vert="horz" lIns="91440" tIns="45720" rIns="91440" bIns="45720" rtlCol="0"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6000" kern="1200">
                <a:solidFill>
                  <a:schemeClr val="tx1"/>
                </a:solidFill>
                <a:latin typeface="Arial Unicode MS" charset="0"/>
                <a:ea typeface="Arial Unicode MS" charset="0"/>
                <a:cs typeface="Arial Unicode MS" charset="0"/>
              </a:defRPr>
            </a:lvl1pPr>
          </a:lstStyle>
          <a:p>
            <a:pPr algn="l">
              <a:lnSpc>
                <a:spcPct val="100000"/>
              </a:lnSpc>
            </a:pPr>
            <a:r>
              <a:rPr lang="en-US" sz="2800" b="1" dirty="0" err="1">
                <a:solidFill>
                  <a:schemeClr val="bg1">
                    <a:lumMod val="50000"/>
                  </a:schemeClr>
                </a:solidFill>
                <a:latin typeface="Arial" charset="0"/>
                <a:ea typeface="Arial" charset="0"/>
                <a:cs typeface="Arial" charset="0"/>
              </a:rPr>
              <a:t>Etudier</a:t>
            </a:r>
            <a:r>
              <a:rPr lang="en-US" sz="2800" b="1" dirty="0">
                <a:solidFill>
                  <a:schemeClr val="bg1">
                    <a:lumMod val="50000"/>
                  </a:schemeClr>
                </a:solidFill>
                <a:latin typeface="Arial" charset="0"/>
                <a:ea typeface="Arial" charset="0"/>
                <a:cs typeface="Arial" charset="0"/>
              </a:rPr>
              <a:t> (et </a:t>
            </a:r>
            <a:r>
              <a:rPr lang="en-US" sz="2800" b="1" dirty="0" err="1">
                <a:solidFill>
                  <a:schemeClr val="bg1">
                    <a:lumMod val="50000"/>
                  </a:schemeClr>
                </a:solidFill>
                <a:latin typeface="Arial" charset="0"/>
                <a:ea typeface="Arial" charset="0"/>
                <a:cs typeface="Arial" charset="0"/>
              </a:rPr>
              <a:t>travailler</a:t>
            </a:r>
            <a:r>
              <a:rPr lang="en-US" sz="2800" b="1" dirty="0">
                <a:solidFill>
                  <a:schemeClr val="bg1">
                    <a:lumMod val="50000"/>
                  </a:schemeClr>
                </a:solidFill>
                <a:latin typeface="Arial" charset="0"/>
                <a:ea typeface="Arial" charset="0"/>
                <a:cs typeface="Arial" charset="0"/>
              </a:rPr>
              <a:t> au Canada pendant </a:t>
            </a:r>
            <a:r>
              <a:rPr lang="en-US" sz="2800" b="1" dirty="0" err="1">
                <a:solidFill>
                  <a:schemeClr val="bg1">
                    <a:lumMod val="50000"/>
                  </a:schemeClr>
                </a:solidFill>
                <a:latin typeface="Arial" charset="0"/>
                <a:ea typeface="Arial" charset="0"/>
                <a:cs typeface="Arial" charset="0"/>
              </a:rPr>
              <a:t>ses</a:t>
            </a:r>
            <a:r>
              <a:rPr lang="en-US" sz="2800" b="1" dirty="0">
                <a:solidFill>
                  <a:schemeClr val="bg1">
                    <a:lumMod val="50000"/>
                  </a:schemeClr>
                </a:solidFill>
                <a:latin typeface="Arial" charset="0"/>
                <a:ea typeface="Arial" charset="0"/>
                <a:cs typeface="Arial" charset="0"/>
              </a:rPr>
              <a:t> </a:t>
            </a:r>
            <a:r>
              <a:rPr lang="en-US" sz="2800" b="1" dirty="0" err="1">
                <a:solidFill>
                  <a:schemeClr val="bg1">
                    <a:lumMod val="50000"/>
                  </a:schemeClr>
                </a:solidFill>
                <a:latin typeface="Arial" charset="0"/>
                <a:ea typeface="Arial" charset="0"/>
                <a:cs typeface="Arial" charset="0"/>
              </a:rPr>
              <a:t>études</a:t>
            </a:r>
            <a:r>
              <a:rPr lang="en-US" sz="2800" b="1" dirty="0">
                <a:solidFill>
                  <a:schemeClr val="bg1">
                    <a:lumMod val="50000"/>
                  </a:schemeClr>
                </a:solidFill>
                <a:latin typeface="Arial" charset="0"/>
                <a:ea typeface="Arial" charset="0"/>
                <a:cs typeface="Arial" charset="0"/>
              </a:rPr>
              <a:t>)</a:t>
            </a:r>
            <a:endParaRPr lang="en-US" sz="2800" dirty="0">
              <a:solidFill>
                <a:schemeClr val="bg1">
                  <a:lumMod val="50000"/>
                </a:schemeClr>
              </a:solidFill>
              <a:latin typeface="Arial" charset="0"/>
              <a:ea typeface="Arial" charset="0"/>
              <a:cs typeface="Arial" charset="0"/>
            </a:endParaRPr>
          </a:p>
        </p:txBody>
      </p:sp>
      <p:pic>
        <p:nvPicPr>
          <p:cNvPr id="2" name="Image 1"/>
          <p:cNvPicPr>
            <a:picLocks noChangeAspect="1"/>
          </p:cNvPicPr>
          <p:nvPr/>
        </p:nvPicPr>
        <p:blipFill>
          <a:blip r:embed="rId3"/>
          <a:stretch>
            <a:fillRect/>
          </a:stretch>
        </p:blipFill>
        <p:spPr>
          <a:xfrm>
            <a:off x="-3445" y="-3346"/>
            <a:ext cx="9150889" cy="6864691"/>
          </a:xfrm>
          <a:prstGeom prst="rect">
            <a:avLst/>
          </a:prstGeom>
        </p:spPr>
      </p:pic>
    </p:spTree>
    <p:extLst>
      <p:ext uri="{BB962C8B-B14F-4D97-AF65-F5344CB8AC3E}">
        <p14:creationId xmlns:p14="http://schemas.microsoft.com/office/powerpoint/2010/main" val="129399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2800" dirty="0">
              <a:solidFill>
                <a:srgbClr val="C00000"/>
              </a:solidFill>
              <a:latin typeface="Arial" charset="0"/>
              <a:ea typeface="Arial" charset="0"/>
              <a:cs typeface="Arial" charset="0"/>
            </a:endParaRP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ltLang="en-US" sz="2400" b="1" dirty="0">
                <a:solidFill>
                  <a:srgbClr val="0070C0"/>
                </a:solidFill>
                <a:latin typeface="Arial" charset="0"/>
                <a:ea typeface="Arial" charset="0"/>
                <a:cs typeface="Arial" charset="0"/>
              </a:rPr>
              <a:t>Comment fournir les empreintes digitales et la photo (données biométriques)</a:t>
            </a:r>
            <a:r>
              <a:rPr lang="en-US" altLang="en-US" sz="2400" b="1" dirty="0">
                <a:solidFill>
                  <a:srgbClr val="0070C0"/>
                </a:solidFill>
                <a:latin typeface="Arial" charset="0"/>
                <a:ea typeface="Arial" charset="0"/>
                <a:cs typeface="Arial" charset="0"/>
              </a:rPr>
              <a:t> :</a:t>
            </a:r>
          </a:p>
          <a:p>
            <a:endParaRPr lang="en-US" altLang="en-US" sz="2000" b="1" dirty="0">
              <a:latin typeface="Arial" charset="0"/>
              <a:ea typeface="Arial" charset="0"/>
              <a:cs typeface="Arial" charset="0"/>
            </a:endParaRPr>
          </a:p>
          <a:p>
            <a:pPr lvl="1"/>
            <a:r>
              <a:rPr lang="fr-CA" altLang="en-US" sz="2000" b="1" dirty="0">
                <a:latin typeface="Arial" charset="0"/>
                <a:ea typeface="Arial" charset="0"/>
                <a:cs typeface="Arial" charset="0"/>
              </a:rPr>
              <a:t>Payer les frais de biométrie avec votre compte sécurisé d’IRCC</a:t>
            </a:r>
            <a:endParaRPr lang="en-US" altLang="en-US" sz="2000" b="1" dirty="0">
              <a:latin typeface="Arial" charset="0"/>
              <a:ea typeface="Arial" charset="0"/>
              <a:cs typeface="Arial" charset="0"/>
            </a:endParaRPr>
          </a:p>
          <a:p>
            <a:pPr lvl="1"/>
            <a:r>
              <a:rPr lang="fr-CA" altLang="en-US" sz="2000" b="1" dirty="0">
                <a:latin typeface="Arial" charset="0"/>
                <a:ea typeface="Arial" charset="0"/>
                <a:cs typeface="Arial" charset="0"/>
              </a:rPr>
              <a:t>Recevoir par courriel la lettre d’instructions relatives à la biométrie</a:t>
            </a:r>
            <a:endParaRPr lang="en-US" altLang="en-US" sz="2000" b="1" dirty="0">
              <a:latin typeface="Arial" charset="0"/>
              <a:ea typeface="Arial" charset="0"/>
              <a:cs typeface="Arial" charset="0"/>
            </a:endParaRPr>
          </a:p>
          <a:p>
            <a:pPr lvl="1"/>
            <a:r>
              <a:rPr lang="fr-CA" altLang="en-US" sz="2000" b="1" dirty="0">
                <a:latin typeface="Arial" charset="0"/>
                <a:ea typeface="Arial" charset="0"/>
                <a:cs typeface="Arial" charset="0"/>
              </a:rPr>
              <a:t>Prendre rdv à un Centre de réception des demandes de visas (CRDV) : en France - Paris et Lyon</a:t>
            </a:r>
            <a:endParaRPr lang="en-US" altLang="en-US" sz="2000" b="1" dirty="0">
              <a:latin typeface="Arial" charset="0"/>
              <a:ea typeface="Arial" charset="0"/>
              <a:cs typeface="Arial" charset="0"/>
            </a:endParaRPr>
          </a:p>
          <a:p>
            <a:pPr lvl="1"/>
            <a:endParaRPr lang="en-US" altLang="en-US" sz="2000" b="1" dirty="0">
              <a:latin typeface="Arial" charset="0"/>
              <a:ea typeface="Arial" charset="0"/>
              <a:cs typeface="Arial" charset="0"/>
            </a:endParaRPr>
          </a:p>
          <a:p>
            <a:pPr marL="457200" lvl="1" indent="0">
              <a:buNone/>
            </a:pPr>
            <a:endParaRPr lang="en-US" altLang="en-US" sz="22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215236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Travailler</a:t>
            </a:r>
            <a:r>
              <a:rPr lang="en-US" altLang="en-US" sz="2800" b="1" dirty="0">
                <a:solidFill>
                  <a:srgbClr val="C00000"/>
                </a:solidFill>
                <a:latin typeface="Arial" charset="0"/>
                <a:ea typeface="Arial" charset="0"/>
                <a:cs typeface="Arial" charset="0"/>
              </a:rPr>
              <a:t> pendant les études </a:t>
            </a: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solidFill>
                  <a:srgbClr val="0070C0"/>
                </a:solidFill>
                <a:latin typeface="Arial" charset="0"/>
                <a:ea typeface="Arial" charset="0"/>
                <a:cs typeface="Arial" charset="0"/>
              </a:rPr>
              <a:t>Si le </a:t>
            </a:r>
            <a:r>
              <a:rPr lang="en-US" altLang="en-US" sz="2000" b="1" dirty="0" err="1">
                <a:solidFill>
                  <a:srgbClr val="0070C0"/>
                </a:solidFill>
                <a:latin typeface="Arial" charset="0"/>
                <a:ea typeface="Arial" charset="0"/>
                <a:cs typeface="Arial" charset="0"/>
              </a:rPr>
              <a:t>programme</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d’études</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est</a:t>
            </a:r>
            <a:r>
              <a:rPr lang="en-US" altLang="en-US" sz="2000" b="1" dirty="0">
                <a:solidFill>
                  <a:srgbClr val="0070C0"/>
                </a:solidFill>
                <a:latin typeface="Arial" charset="0"/>
                <a:ea typeface="Arial" charset="0"/>
                <a:cs typeface="Arial" charset="0"/>
              </a:rPr>
              <a:t> de plus de 6 </a:t>
            </a:r>
            <a:r>
              <a:rPr lang="en-US" altLang="en-US" sz="2000" b="1" dirty="0" err="1">
                <a:solidFill>
                  <a:srgbClr val="0070C0"/>
                </a:solidFill>
                <a:latin typeface="Arial" charset="0"/>
                <a:ea typeface="Arial" charset="0"/>
                <a:cs typeface="Arial" charset="0"/>
              </a:rPr>
              <a:t>mois</a:t>
            </a:r>
            <a:r>
              <a:rPr lang="en-US" altLang="en-US" sz="2000" b="1" dirty="0">
                <a:solidFill>
                  <a:srgbClr val="0070C0"/>
                </a:solidFill>
                <a:latin typeface="Arial" charset="0"/>
                <a:ea typeface="Arial" charset="0"/>
                <a:cs typeface="Arial" charset="0"/>
              </a:rPr>
              <a:t> et conduit à un </a:t>
            </a:r>
            <a:r>
              <a:rPr lang="en-US" altLang="en-US" sz="2000" b="1" dirty="0" err="1">
                <a:solidFill>
                  <a:srgbClr val="0070C0"/>
                </a:solidFill>
                <a:latin typeface="Arial" charset="0"/>
                <a:ea typeface="Arial" charset="0"/>
                <a:cs typeface="Arial" charset="0"/>
              </a:rPr>
              <a:t>diplôme</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ou</a:t>
            </a:r>
            <a:r>
              <a:rPr lang="en-US" altLang="en-US" sz="2000" b="1" dirty="0">
                <a:solidFill>
                  <a:srgbClr val="0070C0"/>
                </a:solidFill>
                <a:latin typeface="Arial" charset="0"/>
                <a:ea typeface="Arial" charset="0"/>
                <a:cs typeface="Arial" charset="0"/>
              </a:rPr>
              <a:t> un </a:t>
            </a:r>
            <a:r>
              <a:rPr lang="en-US" altLang="en-US" sz="2000" b="1" dirty="0" err="1">
                <a:solidFill>
                  <a:srgbClr val="0070C0"/>
                </a:solidFill>
                <a:latin typeface="Arial" charset="0"/>
                <a:ea typeface="Arial" charset="0"/>
                <a:cs typeface="Arial" charset="0"/>
              </a:rPr>
              <a:t>certificat</a:t>
            </a:r>
            <a:r>
              <a:rPr lang="en-US" altLang="en-US" sz="2000" b="1" dirty="0">
                <a:solidFill>
                  <a:srgbClr val="0070C0"/>
                </a:solidFill>
                <a:latin typeface="Arial" charset="0"/>
                <a:ea typeface="Arial" charset="0"/>
                <a:cs typeface="Arial" charset="0"/>
              </a:rPr>
              <a:t> au Canada,</a:t>
            </a:r>
          </a:p>
          <a:p>
            <a:endParaRPr lang="en-US" altLang="en-US" sz="1600" b="1" dirty="0">
              <a:latin typeface="Arial" charset="0"/>
              <a:ea typeface="Arial" charset="0"/>
              <a:cs typeface="Arial" charset="0"/>
            </a:endParaRPr>
          </a:p>
          <a:p>
            <a:r>
              <a:rPr lang="en-US" altLang="en-US" sz="2000" b="1" dirty="0">
                <a:latin typeface="Arial" charset="0"/>
                <a:ea typeface="Arial" charset="0"/>
                <a:cs typeface="Arial" charset="0"/>
              </a:rPr>
              <a:t>Le </a:t>
            </a:r>
            <a:r>
              <a:rPr lang="en-US" altLang="en-US" sz="2000" b="1" dirty="0" err="1">
                <a:latin typeface="Arial" charset="0"/>
                <a:ea typeface="Arial" charset="0"/>
                <a:cs typeface="Arial" charset="0"/>
              </a:rPr>
              <a:t>permis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permet</a:t>
            </a:r>
            <a:r>
              <a:rPr lang="en-US" altLang="en-US" sz="2000" b="1" dirty="0">
                <a:latin typeface="Arial" charset="0"/>
                <a:ea typeface="Arial" charset="0"/>
                <a:cs typeface="Arial" charset="0"/>
              </a:rPr>
              <a:t> de :</a:t>
            </a:r>
          </a:p>
          <a:p>
            <a:endParaRPr lang="en-US" altLang="en-US" sz="2000" b="1" dirty="0">
              <a:latin typeface="Arial" charset="0"/>
              <a:ea typeface="Arial" charset="0"/>
              <a:cs typeface="Arial" charset="0"/>
            </a:endParaRPr>
          </a:p>
          <a:p>
            <a:pPr lvl="1"/>
            <a:r>
              <a:rPr lang="en-US" altLang="en-US" sz="1800" b="1" dirty="0" err="1">
                <a:latin typeface="Arial" charset="0"/>
                <a:ea typeface="Arial" charset="0"/>
                <a:cs typeface="Arial" charset="0"/>
              </a:rPr>
              <a:t>Travailler</a:t>
            </a:r>
            <a:r>
              <a:rPr lang="en-US" altLang="en-US" sz="1800" b="1" dirty="0">
                <a:latin typeface="Arial" charset="0"/>
                <a:ea typeface="Arial" charset="0"/>
                <a:cs typeface="Arial" charset="0"/>
              </a:rPr>
              <a:t> sur le campus</a:t>
            </a:r>
          </a:p>
          <a:p>
            <a:pPr lvl="1"/>
            <a:r>
              <a:rPr lang="en-US" altLang="en-US" sz="1800" b="1" dirty="0" err="1">
                <a:latin typeface="Arial" charset="0"/>
                <a:ea typeface="Arial" charset="0"/>
                <a:cs typeface="Arial" charset="0"/>
              </a:rPr>
              <a:t>Travailler</a:t>
            </a:r>
            <a:r>
              <a:rPr lang="en-US" altLang="en-US" sz="1800" b="1" dirty="0">
                <a:latin typeface="Arial" charset="0"/>
                <a:ea typeface="Arial" charset="0"/>
                <a:cs typeface="Arial" charset="0"/>
              </a:rPr>
              <a:t> hors campus </a:t>
            </a:r>
          </a:p>
          <a:p>
            <a:pPr lvl="2"/>
            <a:r>
              <a:rPr lang="en-US" altLang="en-US" sz="1800" b="1" dirty="0" err="1">
                <a:latin typeface="Arial" charset="0"/>
                <a:ea typeface="Arial" charset="0"/>
                <a:cs typeface="Arial" charset="0"/>
              </a:rPr>
              <a:t>jusqu’à</a:t>
            </a:r>
            <a:r>
              <a:rPr lang="en-US" altLang="en-US" sz="1800" b="1" dirty="0">
                <a:latin typeface="Arial" charset="0"/>
                <a:ea typeface="Arial" charset="0"/>
                <a:cs typeface="Arial" charset="0"/>
              </a:rPr>
              <a:t> 24 </a:t>
            </a:r>
            <a:r>
              <a:rPr lang="en-US" altLang="en-US" sz="1800" b="1" dirty="0" err="1">
                <a:latin typeface="Arial" charset="0"/>
                <a:ea typeface="Arial" charset="0"/>
                <a:cs typeface="Arial" charset="0"/>
              </a:rPr>
              <a:t>heures</a:t>
            </a:r>
            <a:r>
              <a:rPr lang="en-US" altLang="en-US" sz="1800" b="1" dirty="0">
                <a:latin typeface="Arial" charset="0"/>
                <a:ea typeface="Arial" charset="0"/>
                <a:cs typeface="Arial" charset="0"/>
              </a:rPr>
              <a:t>/</a:t>
            </a:r>
            <a:r>
              <a:rPr lang="en-US" altLang="en-US" sz="1800" b="1" dirty="0" err="1">
                <a:latin typeface="Arial" charset="0"/>
                <a:ea typeface="Arial" charset="0"/>
                <a:cs typeface="Arial" charset="0"/>
              </a:rPr>
              <a:t>semaine</a:t>
            </a:r>
            <a:r>
              <a:rPr lang="en-US" altLang="en-US" sz="1800" b="1" dirty="0">
                <a:latin typeface="Arial" charset="0"/>
                <a:ea typeface="Arial" charset="0"/>
                <a:cs typeface="Arial" charset="0"/>
              </a:rPr>
              <a:t> pendant les sessions </a:t>
            </a:r>
            <a:r>
              <a:rPr lang="en-US" altLang="en-US" sz="1800" b="1" dirty="0" err="1">
                <a:latin typeface="Arial" charset="0"/>
                <a:ea typeface="Arial" charset="0"/>
                <a:cs typeface="Arial" charset="0"/>
              </a:rPr>
              <a:t>d’études</a:t>
            </a:r>
            <a:endParaRPr lang="en-US" altLang="en-US" sz="1800" b="1" dirty="0">
              <a:latin typeface="Arial" charset="0"/>
              <a:ea typeface="Arial" charset="0"/>
              <a:cs typeface="Arial" charset="0"/>
            </a:endParaRPr>
          </a:p>
          <a:p>
            <a:pPr lvl="2"/>
            <a:r>
              <a:rPr lang="en-US" altLang="en-US" sz="1800" b="1" dirty="0">
                <a:latin typeface="Arial" charset="0"/>
                <a:ea typeface="Arial" charset="0"/>
                <a:cs typeface="Arial" charset="0"/>
              </a:rPr>
              <a:t>à temps plein pendant les congés</a:t>
            </a:r>
          </a:p>
          <a:p>
            <a:pPr lvl="1"/>
            <a:endParaRPr lang="en-US" altLang="en-US" sz="1800" b="1" dirty="0">
              <a:latin typeface="Arial" charset="0"/>
              <a:ea typeface="Arial" charset="0"/>
              <a:cs typeface="Arial" charset="0"/>
            </a:endParaRPr>
          </a:p>
          <a:p>
            <a:pPr lvl="1"/>
            <a:r>
              <a:rPr lang="en-US" altLang="en-US" sz="1600" b="1" dirty="0">
                <a:latin typeface="Arial" charset="0"/>
                <a:ea typeface="Arial" charset="0"/>
                <a:cs typeface="Arial" charset="0"/>
              </a:rPr>
              <a:t>Exclusions : </a:t>
            </a:r>
          </a:p>
          <a:p>
            <a:pPr lvl="2"/>
            <a:r>
              <a:rPr lang="en-US" altLang="en-US" sz="1600" b="1" dirty="0" err="1">
                <a:latin typeface="Arial" charset="0"/>
                <a:ea typeface="Arial" charset="0"/>
                <a:cs typeface="Arial" charset="0"/>
              </a:rPr>
              <a:t>programme</a:t>
            </a:r>
            <a:r>
              <a:rPr lang="en-US" altLang="en-US" sz="1600" b="1" dirty="0">
                <a:latin typeface="Arial" charset="0"/>
                <a:ea typeface="Arial" charset="0"/>
                <a:cs typeface="Arial" charset="0"/>
              </a:rPr>
              <a:t> de français </a:t>
            </a:r>
            <a:r>
              <a:rPr lang="en-US" altLang="en-US" sz="1600" b="1" dirty="0" err="1">
                <a:latin typeface="Arial" charset="0"/>
                <a:ea typeface="Arial" charset="0"/>
                <a:cs typeface="Arial" charset="0"/>
              </a:rPr>
              <a:t>ou</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d’anglaise</a:t>
            </a:r>
            <a:r>
              <a:rPr lang="en-US" altLang="en-US" sz="1600" b="1" dirty="0">
                <a:latin typeface="Arial" charset="0"/>
                <a:ea typeface="Arial" charset="0"/>
                <a:cs typeface="Arial" charset="0"/>
              </a:rPr>
              <a:t> langue </a:t>
            </a:r>
            <a:r>
              <a:rPr lang="en-US" altLang="en-US" sz="1600" b="1" dirty="0" err="1">
                <a:latin typeface="Arial" charset="0"/>
                <a:ea typeface="Arial" charset="0"/>
                <a:cs typeface="Arial" charset="0"/>
              </a:rPr>
              <a:t>seconde</a:t>
            </a:r>
            <a:endParaRPr lang="en-US" altLang="en-US" sz="1600" b="1" dirty="0">
              <a:latin typeface="Arial" charset="0"/>
              <a:ea typeface="Arial" charset="0"/>
              <a:cs typeface="Arial" charset="0"/>
            </a:endParaRPr>
          </a:p>
          <a:p>
            <a:pPr lvl="2"/>
            <a:r>
              <a:rPr lang="en-US" altLang="en-US" sz="1600" b="1" dirty="0" err="1">
                <a:latin typeface="Arial" charset="0"/>
                <a:ea typeface="Arial" charset="0"/>
                <a:cs typeface="Arial" charset="0"/>
              </a:rPr>
              <a:t>cours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d’intérêt</a:t>
            </a:r>
            <a:r>
              <a:rPr lang="en-US" altLang="en-US" sz="1600" b="1" dirty="0">
                <a:latin typeface="Arial" charset="0"/>
                <a:ea typeface="Arial" charset="0"/>
                <a:cs typeface="Arial" charset="0"/>
              </a:rPr>
              <a:t> general</a:t>
            </a:r>
          </a:p>
          <a:p>
            <a:pPr lvl="2"/>
            <a:r>
              <a:rPr lang="en-US" altLang="en-US" sz="1600" b="1" dirty="0" err="1">
                <a:latin typeface="Arial" charset="0"/>
                <a:ea typeface="Arial" charset="0"/>
                <a:cs typeface="Arial" charset="0"/>
              </a:rPr>
              <a:t>cours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requis</a:t>
            </a:r>
            <a:r>
              <a:rPr lang="en-US" altLang="en-US" sz="1600" b="1" dirty="0">
                <a:latin typeface="Arial" charset="0"/>
                <a:ea typeface="Arial" charset="0"/>
                <a:cs typeface="Arial" charset="0"/>
              </a:rPr>
              <a:t> pour </a:t>
            </a:r>
            <a:r>
              <a:rPr lang="en-US" altLang="en-US" sz="1600" b="1" dirty="0" err="1">
                <a:latin typeface="Arial" charset="0"/>
                <a:ea typeface="Arial" charset="0"/>
                <a:cs typeface="Arial" charset="0"/>
              </a:rPr>
              <a:t>être</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accepté</a:t>
            </a:r>
            <a:r>
              <a:rPr lang="en-US" altLang="en-US" sz="1600" b="1" dirty="0">
                <a:latin typeface="Arial" charset="0"/>
                <a:ea typeface="Arial" charset="0"/>
                <a:cs typeface="Arial" charset="0"/>
              </a:rPr>
              <a:t> à un </a:t>
            </a:r>
            <a:r>
              <a:rPr lang="en-US" altLang="en-US" sz="1600" b="1" dirty="0" err="1">
                <a:latin typeface="Arial" charset="0"/>
                <a:ea typeface="Arial" charset="0"/>
                <a:cs typeface="Arial" charset="0"/>
              </a:rPr>
              <a:t>programme</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d’études</a:t>
            </a:r>
            <a:r>
              <a:rPr lang="en-US" altLang="en-US" sz="1600" b="1" dirty="0">
                <a:latin typeface="Arial" charset="0"/>
                <a:ea typeface="Arial" charset="0"/>
                <a:cs typeface="Arial" charset="0"/>
              </a:rPr>
              <a:t> à plein temps</a:t>
            </a: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212269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Travailler</a:t>
            </a:r>
            <a:r>
              <a:rPr lang="en-US" altLang="en-US" sz="2800" b="1" dirty="0">
                <a:solidFill>
                  <a:srgbClr val="C00000"/>
                </a:solidFill>
                <a:latin typeface="Arial" charset="0"/>
                <a:ea typeface="Arial" charset="0"/>
                <a:cs typeface="Arial" charset="0"/>
              </a:rPr>
              <a:t> après les </a:t>
            </a:r>
            <a:r>
              <a:rPr lang="en-US" altLang="en-US" sz="2800" b="1" dirty="0" err="1">
                <a:solidFill>
                  <a:srgbClr val="C00000"/>
                </a:solidFill>
                <a:latin typeface="Arial" charset="0"/>
                <a:ea typeface="Arial" charset="0"/>
                <a:cs typeface="Arial" charset="0"/>
              </a:rPr>
              <a:t>études</a:t>
            </a:r>
            <a:endParaRPr lang="en-US" altLang="en-US" sz="2800" b="1" dirty="0">
              <a:solidFill>
                <a:srgbClr val="C00000"/>
              </a:solidFill>
              <a:latin typeface="Arial" charset="0"/>
              <a:ea typeface="Arial" charset="0"/>
              <a:cs typeface="Arial" charset="0"/>
            </a:endParaRP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de travail post-diplôme (PTPD):</a:t>
            </a:r>
          </a:p>
          <a:p>
            <a:pPr lvl="1"/>
            <a:r>
              <a:rPr lang="en-US" altLang="en-US" sz="2000" b="1" dirty="0" err="1">
                <a:latin typeface="Arial" charset="0"/>
                <a:ea typeface="Arial" charset="0"/>
                <a:cs typeface="Arial" charset="0"/>
              </a:rPr>
              <a:t>Peut</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être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demandé</a:t>
            </a:r>
            <a:r>
              <a:rPr lang="en-US" altLang="en-US" sz="2000" b="1" dirty="0">
                <a:latin typeface="Arial" charset="0"/>
                <a:ea typeface="Arial" charset="0"/>
                <a:cs typeface="Arial" charset="0"/>
              </a:rPr>
              <a:t> à la fin des études à temps plein (</a:t>
            </a:r>
            <a:r>
              <a:rPr lang="en-US" altLang="en-US" sz="2000" b="1" dirty="0" err="1">
                <a:latin typeface="Arial" charset="0"/>
                <a:ea typeface="Arial" charset="0"/>
                <a:cs typeface="Arial" charset="0"/>
              </a:rPr>
              <a:t>lettre</a:t>
            </a:r>
            <a:r>
              <a:rPr lang="en-US" altLang="en-US" sz="2000" b="1" dirty="0">
                <a:latin typeface="Arial" charset="0"/>
                <a:ea typeface="Arial" charset="0"/>
                <a:cs typeface="Arial" charset="0"/>
              </a:rPr>
              <a:t> de </a:t>
            </a:r>
            <a:r>
              <a:rPr lang="en-US" altLang="en-US" sz="2000" b="1" dirty="0" err="1">
                <a:latin typeface="Arial" charset="0"/>
                <a:ea typeface="Arial" charset="0"/>
                <a:cs typeface="Arial" charset="0"/>
              </a:rPr>
              <a:t>l’école</a:t>
            </a:r>
            <a:r>
              <a:rPr lang="en-US" altLang="en-US" sz="2000" b="1" dirty="0">
                <a:latin typeface="Arial" charset="0"/>
                <a:ea typeface="Arial" charset="0"/>
                <a:cs typeface="Arial" charset="0"/>
              </a:rPr>
              <a:t> attestant la fin des études </a:t>
            </a:r>
            <a:r>
              <a:rPr lang="en-US" altLang="en-US" sz="2000" b="1" dirty="0" err="1">
                <a:latin typeface="Arial" charset="0"/>
                <a:ea typeface="Arial" charset="0"/>
                <a:cs typeface="Arial" charset="0"/>
              </a:rPr>
              <a:t>même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si</a:t>
            </a:r>
            <a:r>
              <a:rPr lang="en-US" altLang="en-US" sz="2000" b="1" dirty="0">
                <a:latin typeface="Arial" charset="0"/>
                <a:ea typeface="Arial" charset="0"/>
                <a:cs typeface="Arial" charset="0"/>
              </a:rPr>
              <a:t> le </a:t>
            </a:r>
            <a:r>
              <a:rPr lang="en-US" altLang="en-US" sz="2000" b="1" dirty="0" err="1">
                <a:latin typeface="Arial" charset="0"/>
                <a:ea typeface="Arial" charset="0"/>
                <a:cs typeface="Arial" charset="0"/>
              </a:rPr>
              <a:t>diplome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est</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délivré</a:t>
            </a:r>
            <a:r>
              <a:rPr lang="en-US" altLang="en-US" sz="2000" b="1" dirty="0">
                <a:latin typeface="Arial" charset="0"/>
                <a:ea typeface="Arial" charset="0"/>
                <a:cs typeface="Arial" charset="0"/>
              </a:rPr>
              <a:t> plus tard). </a:t>
            </a:r>
            <a:r>
              <a:rPr lang="fr-CA" altLang="en-US" sz="2000" b="1" dirty="0">
                <a:latin typeface="Arial" charset="0"/>
                <a:ea typeface="Arial" charset="0"/>
                <a:cs typeface="Arial" charset="0"/>
              </a:rPr>
              <a:t>Vous devez déterminer si vous pouvez travailler après l’obtention de votre diplôme. Tous les EED ne vous rendent pas admissible au PTPD.</a:t>
            </a:r>
            <a:endParaRPr lang="en-US" altLang="en-US" sz="2000" b="1" dirty="0">
              <a:latin typeface="Arial" charset="0"/>
              <a:ea typeface="Arial" charset="0"/>
              <a:cs typeface="Arial" charset="0"/>
            </a:endParaRPr>
          </a:p>
          <a:p>
            <a:pPr lvl="1"/>
            <a:r>
              <a:rPr lang="en-US" altLang="en-US" sz="2000" b="1" dirty="0" err="1">
                <a:latin typeface="Arial" charset="0"/>
                <a:ea typeface="Arial" charset="0"/>
                <a:cs typeface="Arial" charset="0"/>
              </a:rPr>
              <a:t>Soumission</a:t>
            </a:r>
            <a:r>
              <a:rPr lang="en-US" altLang="en-US" sz="2000" b="1" dirty="0">
                <a:latin typeface="Arial" charset="0"/>
                <a:ea typeface="Arial" charset="0"/>
                <a:cs typeface="Arial" charset="0"/>
              </a:rPr>
              <a:t> de la </a:t>
            </a:r>
            <a:r>
              <a:rPr lang="en-US" altLang="en-US" sz="2000" b="1" dirty="0" err="1">
                <a:latin typeface="Arial" charset="0"/>
                <a:ea typeface="Arial" charset="0"/>
                <a:cs typeface="Arial" charset="0"/>
              </a:rPr>
              <a:t>demande</a:t>
            </a:r>
            <a:r>
              <a:rPr lang="en-US" altLang="en-US" sz="2000" b="1" dirty="0">
                <a:latin typeface="Arial" charset="0"/>
                <a:ea typeface="Arial" charset="0"/>
                <a:cs typeface="Arial" charset="0"/>
              </a:rPr>
              <a:t> :</a:t>
            </a:r>
          </a:p>
          <a:p>
            <a:pPr lvl="2"/>
            <a:r>
              <a:rPr lang="en-US" altLang="en-US" b="1" dirty="0" err="1">
                <a:latin typeface="Arial" charset="0"/>
                <a:ea typeface="Arial" charset="0"/>
                <a:cs typeface="Arial" charset="0"/>
              </a:rPr>
              <a:t>Dans</a:t>
            </a:r>
            <a:r>
              <a:rPr lang="en-US" altLang="en-US" b="1" dirty="0">
                <a:latin typeface="Arial" charset="0"/>
                <a:ea typeface="Arial" charset="0"/>
                <a:cs typeface="Arial" charset="0"/>
              </a:rPr>
              <a:t> les 180 </a:t>
            </a:r>
            <a:r>
              <a:rPr lang="en-US" altLang="en-US" b="1" dirty="0" err="1">
                <a:latin typeface="Arial" charset="0"/>
                <a:ea typeface="Arial" charset="0"/>
                <a:cs typeface="Arial" charset="0"/>
              </a:rPr>
              <a:t>jours</a:t>
            </a:r>
            <a:r>
              <a:rPr lang="en-US" altLang="en-US" b="1" dirty="0">
                <a:latin typeface="Arial" charset="0"/>
                <a:ea typeface="Arial" charset="0"/>
                <a:cs typeface="Arial" charset="0"/>
              </a:rPr>
              <a:t> qui </a:t>
            </a:r>
            <a:r>
              <a:rPr lang="en-US" altLang="en-US" b="1" dirty="0" err="1">
                <a:latin typeface="Arial" charset="0"/>
                <a:ea typeface="Arial" charset="0"/>
                <a:cs typeface="Arial" charset="0"/>
              </a:rPr>
              <a:t>suivent</a:t>
            </a:r>
            <a:r>
              <a:rPr lang="en-US" altLang="en-US" b="1" dirty="0">
                <a:latin typeface="Arial" charset="0"/>
                <a:ea typeface="Arial" charset="0"/>
                <a:cs typeface="Arial" charset="0"/>
              </a:rPr>
              <a:t> la confirmation de </a:t>
            </a:r>
            <a:r>
              <a:rPr lang="en-US" altLang="en-US" b="1" dirty="0" err="1">
                <a:latin typeface="Arial" charset="0"/>
                <a:ea typeface="Arial" charset="0"/>
                <a:cs typeface="Arial" charset="0"/>
              </a:rPr>
              <a:t>réussite</a:t>
            </a:r>
            <a:r>
              <a:rPr lang="en-US" altLang="en-US" b="1" dirty="0">
                <a:latin typeface="Arial" charset="0"/>
                <a:ea typeface="Arial" charset="0"/>
                <a:cs typeface="Arial" charset="0"/>
              </a:rPr>
              <a:t> du </a:t>
            </a:r>
            <a:r>
              <a:rPr lang="en-US" altLang="en-US" b="1" dirty="0" err="1">
                <a:latin typeface="Arial" charset="0"/>
                <a:ea typeface="Arial" charset="0"/>
                <a:cs typeface="Arial" charset="0"/>
              </a:rPr>
              <a:t>programme</a:t>
            </a:r>
            <a:endParaRPr lang="en-US" altLang="en-US" b="1" dirty="0">
              <a:latin typeface="Arial" charset="0"/>
              <a:ea typeface="Arial" charset="0"/>
              <a:cs typeface="Arial" charset="0"/>
            </a:endParaRPr>
          </a:p>
          <a:p>
            <a:pPr lvl="2"/>
            <a:r>
              <a:rPr lang="en-US" altLang="en-US" b="1" dirty="0" err="1">
                <a:latin typeface="Arial" charset="0"/>
                <a:ea typeface="Arial" charset="0"/>
                <a:cs typeface="Arial" charset="0"/>
              </a:rPr>
              <a:t>Avoir</a:t>
            </a:r>
            <a:r>
              <a:rPr lang="en-US" altLang="en-US" b="1" dirty="0">
                <a:latin typeface="Arial" charset="0"/>
                <a:ea typeface="Arial" charset="0"/>
                <a:cs typeface="Arial" charset="0"/>
              </a:rPr>
              <a:t> </a:t>
            </a:r>
            <a:r>
              <a:rPr lang="en-US" altLang="en-US" b="1" dirty="0" err="1">
                <a:latin typeface="Arial" charset="0"/>
                <a:ea typeface="Arial" charset="0"/>
                <a:cs typeface="Arial" charset="0"/>
              </a:rPr>
              <a:t>eu</a:t>
            </a:r>
            <a:r>
              <a:rPr lang="en-US" altLang="en-US" b="1" dirty="0">
                <a:latin typeface="Arial" charset="0"/>
                <a:ea typeface="Arial" charset="0"/>
                <a:cs typeface="Arial" charset="0"/>
              </a:rPr>
              <a:t> un </a:t>
            </a:r>
            <a:r>
              <a:rPr lang="en-US" altLang="en-US" b="1" dirty="0" err="1">
                <a:latin typeface="Arial" charset="0"/>
                <a:ea typeface="Arial" charset="0"/>
                <a:cs typeface="Arial" charset="0"/>
              </a:rPr>
              <a:t>permis</a:t>
            </a:r>
            <a:r>
              <a:rPr lang="en-US" altLang="en-US" b="1" dirty="0">
                <a:latin typeface="Arial" charset="0"/>
                <a:ea typeface="Arial" charset="0"/>
                <a:cs typeface="Arial" charset="0"/>
              </a:rPr>
              <a:t> </a:t>
            </a:r>
            <a:r>
              <a:rPr lang="en-US" altLang="en-US" b="1" dirty="0" err="1">
                <a:latin typeface="Arial" charset="0"/>
                <a:ea typeface="Arial" charset="0"/>
                <a:cs typeface="Arial" charset="0"/>
              </a:rPr>
              <a:t>d’études</a:t>
            </a:r>
            <a:r>
              <a:rPr lang="en-US" altLang="en-US" b="1" dirty="0">
                <a:latin typeface="Arial" charset="0"/>
                <a:ea typeface="Arial" charset="0"/>
                <a:cs typeface="Arial" charset="0"/>
              </a:rPr>
              <a:t> </a:t>
            </a:r>
            <a:r>
              <a:rPr lang="en-US" altLang="en-US" b="1" dirty="0" err="1">
                <a:latin typeface="Arial" charset="0"/>
                <a:ea typeface="Arial" charset="0"/>
                <a:cs typeface="Arial" charset="0"/>
              </a:rPr>
              <a:t>valide</a:t>
            </a:r>
            <a:r>
              <a:rPr lang="en-US" altLang="en-US" b="1" dirty="0">
                <a:latin typeface="Arial" charset="0"/>
                <a:ea typeface="Arial" charset="0"/>
                <a:cs typeface="Arial" charset="0"/>
              </a:rPr>
              <a:t> à un certain moment pendant </a:t>
            </a:r>
            <a:r>
              <a:rPr lang="en-US" altLang="en-US" b="1" dirty="0" err="1">
                <a:latin typeface="Arial" charset="0"/>
                <a:ea typeface="Arial" charset="0"/>
                <a:cs typeface="Arial" charset="0"/>
              </a:rPr>
              <a:t>ces</a:t>
            </a:r>
            <a:r>
              <a:rPr lang="en-US" altLang="en-US" b="1" dirty="0">
                <a:latin typeface="Arial" charset="0"/>
                <a:ea typeface="Arial" charset="0"/>
                <a:cs typeface="Arial" charset="0"/>
              </a:rPr>
              <a:t> 180 </a:t>
            </a:r>
            <a:r>
              <a:rPr lang="en-US" altLang="en-US" b="1" dirty="0" err="1">
                <a:latin typeface="Arial" charset="0"/>
                <a:ea typeface="Arial" charset="0"/>
                <a:cs typeface="Arial" charset="0"/>
              </a:rPr>
              <a:t>jours</a:t>
            </a:r>
            <a:r>
              <a:rPr lang="en-US" altLang="en-US" b="1" dirty="0">
                <a:latin typeface="Arial" charset="0"/>
                <a:ea typeface="Arial" charset="0"/>
                <a:cs typeface="Arial" charset="0"/>
              </a:rPr>
              <a:t> </a:t>
            </a:r>
          </a:p>
          <a:p>
            <a:pPr lvl="1"/>
            <a:r>
              <a:rPr lang="en-US" altLang="en-US" sz="2000" b="1" dirty="0" err="1">
                <a:latin typeface="Arial" charset="0"/>
                <a:ea typeface="Arial" charset="0"/>
                <a:cs typeface="Arial" charset="0"/>
              </a:rPr>
              <a:t>Permis</a:t>
            </a:r>
            <a:r>
              <a:rPr lang="en-US" altLang="en-US" sz="2000" b="1" dirty="0">
                <a:latin typeface="Arial" charset="0"/>
                <a:ea typeface="Arial" charset="0"/>
                <a:cs typeface="Arial" charset="0"/>
              </a:rPr>
              <a:t> de travail </a:t>
            </a:r>
            <a:r>
              <a:rPr lang="en-US" altLang="en-US" sz="2000" b="1" dirty="0" err="1">
                <a:latin typeface="Arial" charset="0"/>
                <a:ea typeface="Arial" charset="0"/>
                <a:cs typeface="Arial" charset="0"/>
              </a:rPr>
              <a:t>valide</a:t>
            </a:r>
            <a:r>
              <a:rPr lang="en-US" altLang="en-US" sz="2000" b="1" dirty="0">
                <a:latin typeface="Arial" charset="0"/>
                <a:ea typeface="Arial" charset="0"/>
                <a:cs typeface="Arial" charset="0"/>
              </a:rPr>
              <a:t> de 8 </a:t>
            </a:r>
            <a:r>
              <a:rPr lang="en-US" altLang="en-US" sz="2000" b="1" dirty="0" err="1">
                <a:latin typeface="Arial" charset="0"/>
                <a:ea typeface="Arial" charset="0"/>
                <a:cs typeface="Arial" charset="0"/>
              </a:rPr>
              <a:t>mois</a:t>
            </a:r>
            <a:r>
              <a:rPr lang="en-US" altLang="en-US" sz="2000" b="1" dirty="0">
                <a:latin typeface="Arial" charset="0"/>
                <a:ea typeface="Arial" charset="0"/>
                <a:cs typeface="Arial" charset="0"/>
              </a:rPr>
              <a:t> à 3 </a:t>
            </a:r>
            <a:r>
              <a:rPr lang="en-US" altLang="en-US" sz="2000" b="1" dirty="0" err="1">
                <a:latin typeface="Arial" charset="0"/>
                <a:ea typeface="Arial" charset="0"/>
                <a:cs typeface="Arial" charset="0"/>
              </a:rPr>
              <a:t>ans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selon</a:t>
            </a:r>
            <a:r>
              <a:rPr lang="en-US" altLang="en-US" sz="2000" b="1" dirty="0">
                <a:latin typeface="Arial" charset="0"/>
                <a:ea typeface="Arial" charset="0"/>
                <a:cs typeface="Arial" charset="0"/>
              </a:rPr>
              <a:t> la durée des études </a:t>
            </a:r>
            <a:r>
              <a:rPr lang="en-US" altLang="en-US" sz="2000" b="1" dirty="0" err="1">
                <a:latin typeface="Arial" charset="0"/>
                <a:ea typeface="Arial" charset="0"/>
                <a:cs typeface="Arial" charset="0"/>
              </a:rPr>
              <a:t>faites</a:t>
            </a:r>
            <a:r>
              <a:rPr lang="en-US" altLang="en-US" sz="2000" b="1" dirty="0">
                <a:latin typeface="Arial" charset="0"/>
                <a:ea typeface="Arial" charset="0"/>
                <a:cs typeface="Arial" charset="0"/>
              </a:rPr>
              <a:t> au </a:t>
            </a:r>
            <a:r>
              <a:rPr lang="en-US" altLang="en-US" sz="2000" b="1" dirty="0" err="1">
                <a:latin typeface="Arial" charset="0"/>
                <a:ea typeface="Arial" charset="0"/>
                <a:cs typeface="Arial" charset="0"/>
              </a:rPr>
              <a:t>canada</a:t>
            </a:r>
            <a:endParaRPr lang="en-US" altLang="en-US" sz="2000" b="1" dirty="0">
              <a:latin typeface="Arial" charset="0"/>
              <a:ea typeface="Arial" charset="0"/>
              <a:cs typeface="Arial" charset="0"/>
            </a:endParaRPr>
          </a:p>
          <a:p>
            <a:pPr lvl="1"/>
            <a:r>
              <a:rPr lang="en-US" altLang="en-US" sz="2000" b="1" dirty="0" err="1">
                <a:latin typeface="Arial" charset="0"/>
                <a:ea typeface="Arial" charset="0"/>
                <a:cs typeface="Arial" charset="0"/>
              </a:rPr>
              <a:t>Permis</a:t>
            </a:r>
            <a:r>
              <a:rPr lang="en-US" altLang="en-US" sz="2000" b="1" dirty="0">
                <a:latin typeface="Arial" charset="0"/>
                <a:ea typeface="Arial" charset="0"/>
                <a:cs typeface="Arial" charset="0"/>
              </a:rPr>
              <a:t> de travail </a:t>
            </a:r>
            <a:r>
              <a:rPr lang="en-US" altLang="en-US" sz="2000" b="1" dirty="0" err="1">
                <a:latin typeface="Arial" charset="0"/>
                <a:ea typeface="Arial" charset="0"/>
                <a:cs typeface="Arial" charset="0"/>
              </a:rPr>
              <a:t>ouvert</a:t>
            </a:r>
            <a:r>
              <a:rPr lang="en-US" altLang="en-US" sz="2000" b="1" dirty="0">
                <a:latin typeface="Arial" charset="0"/>
                <a:ea typeface="Arial" charset="0"/>
                <a:cs typeface="Arial" charset="0"/>
              </a:rPr>
              <a:t> (sans </a:t>
            </a:r>
            <a:r>
              <a:rPr lang="en-US" altLang="en-US" sz="2000" b="1" dirty="0" err="1">
                <a:latin typeface="Arial" charset="0"/>
                <a:ea typeface="Arial" charset="0"/>
                <a:cs typeface="Arial" charset="0"/>
              </a:rPr>
              <a:t>offre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d’emploi</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requise</a:t>
            </a:r>
            <a:r>
              <a:rPr lang="en-US" altLang="en-US" sz="2000" b="1" dirty="0">
                <a:latin typeface="Arial" charset="0"/>
                <a:ea typeface="Arial" charset="0"/>
                <a:cs typeface="Arial" charset="0"/>
              </a:rPr>
              <a:t>)</a:t>
            </a: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359283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Permis</a:t>
            </a:r>
            <a:r>
              <a:rPr lang="en-US" altLang="en-US" sz="2800" b="1" dirty="0">
                <a:solidFill>
                  <a:srgbClr val="C00000"/>
                </a:solidFill>
                <a:latin typeface="Arial" charset="0"/>
                <a:ea typeface="Arial" charset="0"/>
                <a:cs typeface="Arial" charset="0"/>
              </a:rPr>
              <a:t> de travail pour les </a:t>
            </a:r>
            <a:r>
              <a:rPr lang="en-US" altLang="en-US" sz="2800" b="1" dirty="0" err="1">
                <a:solidFill>
                  <a:srgbClr val="C00000"/>
                </a:solidFill>
                <a:latin typeface="Arial" charset="0"/>
                <a:ea typeface="Arial" charset="0"/>
                <a:cs typeface="Arial" charset="0"/>
              </a:rPr>
              <a:t>conjoints</a:t>
            </a:r>
            <a:endParaRPr lang="en-US" altLang="en-US" sz="2800" dirty="0">
              <a:solidFill>
                <a:srgbClr val="C00000"/>
              </a:solidFill>
              <a:latin typeface="Arial" charset="0"/>
              <a:ea typeface="Arial" charset="0"/>
              <a:cs typeface="Arial" charset="0"/>
            </a:endParaRPr>
          </a:p>
        </p:txBody>
      </p:sp>
      <p:sp>
        <p:nvSpPr>
          <p:cNvPr id="7" name="Rectangle 13"/>
          <p:cNvSpPr txBox="1">
            <a:spLocks noChangeArrowheads="1"/>
          </p:cNvSpPr>
          <p:nvPr/>
        </p:nvSpPr>
        <p:spPr>
          <a:xfrm>
            <a:off x="295275" y="1257300"/>
            <a:ext cx="8696325" cy="3254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de travail </a:t>
            </a:r>
            <a:r>
              <a:rPr lang="en-US" altLang="en-US" sz="2400" b="1" dirty="0" err="1">
                <a:solidFill>
                  <a:srgbClr val="0070C0"/>
                </a:solidFill>
                <a:latin typeface="Arial" charset="0"/>
                <a:ea typeface="Arial" charset="0"/>
                <a:cs typeface="Arial" charset="0"/>
              </a:rPr>
              <a:t>ouvert</a:t>
            </a:r>
            <a:r>
              <a:rPr lang="en-US" altLang="en-US" sz="2400" b="1" dirty="0">
                <a:solidFill>
                  <a:srgbClr val="0070C0"/>
                </a:solidFill>
                <a:latin typeface="Arial" charset="0"/>
                <a:ea typeface="Arial" charset="0"/>
                <a:cs typeface="Arial" charset="0"/>
              </a:rPr>
              <a:t> pour conjoint d’un </a:t>
            </a:r>
            <a:r>
              <a:rPr lang="en-US" altLang="en-US" sz="2400" b="1" dirty="0" err="1">
                <a:solidFill>
                  <a:srgbClr val="0070C0"/>
                </a:solidFill>
                <a:latin typeface="Arial" charset="0"/>
                <a:ea typeface="Arial" charset="0"/>
                <a:cs typeface="Arial" charset="0"/>
              </a:rPr>
              <a:t>étudiant</a:t>
            </a:r>
            <a:r>
              <a:rPr lang="en-US" altLang="en-US" sz="2400" b="1" dirty="0">
                <a:solidFill>
                  <a:srgbClr val="0070C0"/>
                </a:solidFill>
                <a:latin typeface="Arial" charset="0"/>
                <a:ea typeface="Arial" charset="0"/>
                <a:cs typeface="Arial" charset="0"/>
              </a:rPr>
              <a:t> international</a:t>
            </a:r>
          </a:p>
          <a:p>
            <a:pPr lvl="1"/>
            <a:r>
              <a:rPr lang="en-US" altLang="en-US" sz="1800" b="1" dirty="0" err="1">
                <a:latin typeface="Arial" charset="0"/>
                <a:ea typeface="Arial" charset="0"/>
                <a:cs typeface="Arial" charset="0"/>
              </a:rPr>
              <a:t>Époux</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ou</a:t>
            </a:r>
            <a:r>
              <a:rPr lang="en-US" altLang="en-US" sz="1800" b="1" dirty="0">
                <a:latin typeface="Arial" charset="0"/>
                <a:ea typeface="Arial" charset="0"/>
                <a:cs typeface="Arial" charset="0"/>
              </a:rPr>
              <a:t> conjoint de fait d’un </a:t>
            </a:r>
            <a:r>
              <a:rPr lang="en-US" altLang="en-US" sz="1800" b="1" dirty="0" err="1">
                <a:latin typeface="Arial" charset="0"/>
                <a:ea typeface="Arial" charset="0"/>
                <a:cs typeface="Arial" charset="0"/>
              </a:rPr>
              <a:t>étudiant</a:t>
            </a:r>
            <a:r>
              <a:rPr lang="en-US" altLang="en-US" sz="1800" b="1" dirty="0">
                <a:latin typeface="Arial" charset="0"/>
                <a:ea typeface="Arial" charset="0"/>
                <a:cs typeface="Arial" charset="0"/>
              </a:rPr>
              <a:t> au Canada à temps plein </a:t>
            </a:r>
          </a:p>
          <a:p>
            <a:pPr lvl="2"/>
            <a:r>
              <a:rPr lang="en-US" altLang="en-US" sz="1600" b="1" dirty="0" err="1">
                <a:latin typeface="Arial" charset="0"/>
                <a:ea typeface="Arial" charset="0"/>
                <a:cs typeface="Arial" charset="0"/>
              </a:rPr>
              <a:t>Maîtrise</a:t>
            </a:r>
            <a:r>
              <a:rPr lang="en-US" altLang="en-US" sz="1600" b="1" dirty="0">
                <a:latin typeface="Arial" charset="0"/>
                <a:ea typeface="Arial" charset="0"/>
                <a:cs typeface="Arial" charset="0"/>
              </a:rPr>
              <a:t> de 16 </a:t>
            </a:r>
            <a:r>
              <a:rPr lang="en-US" altLang="en-US" sz="1600" b="1" dirty="0" err="1">
                <a:latin typeface="Arial" charset="0"/>
                <a:ea typeface="Arial" charset="0"/>
                <a:cs typeface="Arial" charset="0"/>
              </a:rPr>
              <a:t>mois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ou</a:t>
            </a:r>
            <a:r>
              <a:rPr lang="en-US" altLang="en-US" sz="1600" b="1" dirty="0">
                <a:latin typeface="Arial" charset="0"/>
                <a:ea typeface="Arial" charset="0"/>
                <a:cs typeface="Arial" charset="0"/>
              </a:rPr>
              <a:t> plus</a:t>
            </a:r>
          </a:p>
          <a:p>
            <a:pPr lvl="2"/>
            <a:r>
              <a:rPr lang="en-US" altLang="en-US" sz="1600" b="1" dirty="0" err="1">
                <a:latin typeface="Arial" charset="0"/>
                <a:ea typeface="Arial" charset="0"/>
                <a:cs typeface="Arial" charset="0"/>
              </a:rPr>
              <a:t>Doctorat</a:t>
            </a:r>
            <a:endParaRPr lang="en-US" altLang="en-US" sz="1600" b="1" dirty="0">
              <a:latin typeface="Arial" charset="0"/>
              <a:ea typeface="Arial" charset="0"/>
              <a:cs typeface="Arial" charset="0"/>
            </a:endParaRPr>
          </a:p>
          <a:p>
            <a:pPr lvl="2"/>
            <a:r>
              <a:rPr lang="en-US" altLang="en-US" sz="1600" b="1" dirty="0" err="1">
                <a:latin typeface="Arial" charset="0"/>
                <a:ea typeface="Arial" charset="0"/>
                <a:cs typeface="Arial" charset="0"/>
              </a:rPr>
              <a:t>Certains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programmes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professionnels</a:t>
            </a:r>
            <a:r>
              <a:rPr lang="en-US" altLang="en-US" sz="1600" b="1" dirty="0">
                <a:latin typeface="Arial" charset="0"/>
                <a:ea typeface="Arial" charset="0"/>
                <a:cs typeface="Arial" charset="0"/>
              </a:rPr>
              <a:t> (ex </a:t>
            </a:r>
            <a:r>
              <a:rPr lang="en-US" altLang="en-US" sz="1600" b="1" dirty="0" err="1">
                <a:latin typeface="Arial" charset="0"/>
                <a:ea typeface="Arial" charset="0"/>
                <a:cs typeface="Arial" charset="0"/>
              </a:rPr>
              <a:t>pharmacie</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ingénierie</a:t>
            </a:r>
            <a:r>
              <a:rPr lang="en-US" altLang="en-US" sz="1600" b="1" dirty="0">
                <a:latin typeface="Arial" charset="0"/>
                <a:ea typeface="Arial" charset="0"/>
                <a:cs typeface="Arial" charset="0"/>
              </a:rPr>
              <a:t>, sciences </a:t>
            </a:r>
            <a:r>
              <a:rPr lang="en-US" altLang="en-US" sz="1600" b="1" dirty="0" err="1">
                <a:latin typeface="Arial" charset="0"/>
                <a:ea typeface="Arial" charset="0"/>
                <a:cs typeface="Arial" charset="0"/>
              </a:rPr>
              <a:t>infirmières</a:t>
            </a:r>
            <a:r>
              <a:rPr lang="en-US" altLang="en-US" sz="1600" b="1" dirty="0">
                <a:latin typeface="Arial" charset="0"/>
                <a:ea typeface="Arial" charset="0"/>
                <a:cs typeface="Arial" charset="0"/>
              </a:rPr>
              <a:t>, droit)</a:t>
            </a:r>
          </a:p>
          <a:p>
            <a:pPr lvl="2"/>
            <a:r>
              <a:rPr lang="en-US" altLang="en-US" sz="1600" b="1" dirty="0" err="1">
                <a:latin typeface="Arial" charset="0"/>
                <a:ea typeface="Arial" charset="0"/>
                <a:cs typeface="Arial" charset="0"/>
              </a:rPr>
              <a:t>Autres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programmes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admissibles</a:t>
            </a:r>
            <a:r>
              <a:rPr lang="en-US" altLang="en-US" sz="1600" b="1" dirty="0">
                <a:latin typeface="Arial" charset="0"/>
                <a:ea typeface="Arial" charset="0"/>
                <a:cs typeface="Arial" charset="0"/>
              </a:rPr>
              <a:t> (ex </a:t>
            </a:r>
            <a:r>
              <a:rPr lang="en-US" altLang="en-US" sz="1600" b="1" dirty="0" err="1">
                <a:latin typeface="Arial" charset="0"/>
                <a:ea typeface="Arial" charset="0"/>
                <a:cs typeface="Arial" charset="0"/>
              </a:rPr>
              <a:t>Programme</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pilote</a:t>
            </a:r>
            <a:r>
              <a:rPr lang="en-US" altLang="en-US" sz="1600" b="1" dirty="0">
                <a:latin typeface="Arial" charset="0"/>
                <a:ea typeface="Arial" charset="0"/>
                <a:cs typeface="Arial" charset="0"/>
              </a:rPr>
              <a:t> pour </a:t>
            </a:r>
            <a:r>
              <a:rPr lang="en-US" altLang="en-US" sz="1600" b="1" dirty="0" err="1">
                <a:latin typeface="Arial" charset="0"/>
                <a:ea typeface="Arial" charset="0"/>
                <a:cs typeface="Arial" charset="0"/>
              </a:rPr>
              <a:t>étudiants</a:t>
            </a:r>
            <a:r>
              <a:rPr lang="en-US" altLang="en-US" sz="1600" b="1" dirty="0">
                <a:latin typeface="Arial" charset="0"/>
                <a:ea typeface="Arial" charset="0"/>
                <a:cs typeface="Arial" charset="0"/>
              </a:rPr>
              <a:t> dans les </a:t>
            </a:r>
            <a:r>
              <a:rPr lang="en-US" altLang="en-US" sz="1600" b="1" dirty="0" err="1">
                <a:latin typeface="Arial" charset="0"/>
                <a:ea typeface="Arial" charset="0"/>
                <a:cs typeface="Arial" charset="0"/>
              </a:rPr>
              <a:t>communautés</a:t>
            </a:r>
            <a:r>
              <a:rPr lang="en-US" altLang="en-US" sz="1600" b="1" dirty="0">
                <a:latin typeface="Arial" charset="0"/>
                <a:ea typeface="Arial" charset="0"/>
                <a:cs typeface="Arial" charset="0"/>
              </a:rPr>
              <a:t> francophones </a:t>
            </a:r>
            <a:r>
              <a:rPr lang="en-US" altLang="en-US" sz="1600" b="1" dirty="0" err="1">
                <a:latin typeface="Arial" charset="0"/>
                <a:ea typeface="Arial" charset="0"/>
                <a:cs typeface="Arial" charset="0"/>
              </a:rPr>
              <a:t>en</a:t>
            </a:r>
            <a:r>
              <a:rPr lang="en-US" altLang="en-US" sz="1600" b="1" dirty="0">
                <a:latin typeface="Arial" charset="0"/>
                <a:ea typeface="Arial" charset="0"/>
                <a:cs typeface="Arial" charset="0"/>
              </a:rPr>
              <a:t> situation </a:t>
            </a:r>
            <a:r>
              <a:rPr lang="en-US" altLang="en-US" sz="1600" b="1" dirty="0" err="1">
                <a:latin typeface="Arial" charset="0"/>
                <a:ea typeface="Arial" charset="0"/>
                <a:cs typeface="Arial" charset="0"/>
              </a:rPr>
              <a:t>minoritaire</a:t>
            </a:r>
            <a:r>
              <a:rPr lang="en-US" altLang="en-US" sz="1600" b="1" dirty="0">
                <a:latin typeface="Arial" charset="0"/>
                <a:ea typeface="Arial" charset="0"/>
                <a:cs typeface="Arial" charset="0"/>
              </a:rPr>
              <a:t>) </a:t>
            </a:r>
          </a:p>
          <a:p>
            <a:pPr lvl="1"/>
            <a:r>
              <a:rPr lang="en-US" altLang="en-US" sz="1800" b="1" dirty="0" err="1">
                <a:latin typeface="Arial" charset="0"/>
                <a:ea typeface="Arial" charset="0"/>
                <a:cs typeface="Arial" charset="0"/>
              </a:rPr>
              <a:t>Même</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validité</a:t>
            </a:r>
            <a:r>
              <a:rPr lang="en-US" altLang="en-US" sz="1800" b="1" dirty="0">
                <a:latin typeface="Arial" charset="0"/>
                <a:ea typeface="Arial" charset="0"/>
                <a:cs typeface="Arial" charset="0"/>
              </a:rPr>
              <a:t> que le </a:t>
            </a:r>
            <a:r>
              <a:rPr lang="en-US" altLang="en-US" sz="1800" b="1" dirty="0" err="1">
                <a:latin typeface="Arial" charset="0"/>
                <a:ea typeface="Arial" charset="0"/>
                <a:cs typeface="Arial" charset="0"/>
              </a:rPr>
              <a:t>permis</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d’études</a:t>
            </a:r>
            <a:r>
              <a:rPr lang="en-US" altLang="en-US" sz="1800" b="1" dirty="0">
                <a:latin typeface="Arial" charset="0"/>
                <a:ea typeface="Arial" charset="0"/>
                <a:cs typeface="Arial" charset="0"/>
              </a:rPr>
              <a:t> du conjoint</a:t>
            </a:r>
          </a:p>
          <a:p>
            <a:pPr lvl="1"/>
            <a:r>
              <a:rPr lang="en-US" altLang="en-US" sz="1800" b="1" dirty="0">
                <a:latin typeface="Arial" charset="0"/>
                <a:ea typeface="Arial" charset="0"/>
                <a:cs typeface="Arial" charset="0"/>
              </a:rPr>
              <a:t>Les </a:t>
            </a:r>
            <a:r>
              <a:rPr lang="en-US" altLang="en-US" sz="1800" b="1" dirty="0" err="1">
                <a:latin typeface="Arial" charset="0"/>
                <a:ea typeface="Arial" charset="0"/>
                <a:cs typeface="Arial" charset="0"/>
              </a:rPr>
              <a:t>conjoints</a:t>
            </a:r>
            <a:r>
              <a:rPr lang="en-US" altLang="en-US" sz="1800" b="1" dirty="0">
                <a:latin typeface="Arial" charset="0"/>
                <a:ea typeface="Arial" charset="0"/>
                <a:cs typeface="Arial" charset="0"/>
              </a:rPr>
              <a:t> de fait (non </a:t>
            </a:r>
            <a:r>
              <a:rPr lang="en-US" altLang="en-US" sz="1800" b="1" dirty="0" err="1">
                <a:latin typeface="Arial" charset="0"/>
                <a:ea typeface="Arial" charset="0"/>
                <a:cs typeface="Arial" charset="0"/>
              </a:rPr>
              <a:t>mariés</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doivent</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démontrer</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avoir</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cohabité</a:t>
            </a:r>
            <a:r>
              <a:rPr lang="en-US" altLang="en-US" sz="1800" b="1" dirty="0">
                <a:latin typeface="Arial" charset="0"/>
                <a:ea typeface="Arial" charset="0"/>
                <a:cs typeface="Arial" charset="0"/>
              </a:rPr>
              <a:t> pendant au </a:t>
            </a:r>
            <a:r>
              <a:rPr lang="en-US" altLang="en-US" sz="1800" b="1" dirty="0" err="1">
                <a:latin typeface="Arial" charset="0"/>
                <a:ea typeface="Arial" charset="0"/>
                <a:cs typeface="Arial" charset="0"/>
              </a:rPr>
              <a:t>moins</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une</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année</a:t>
            </a:r>
            <a:r>
              <a:rPr lang="en-US" altLang="en-US" sz="1800" b="1" dirty="0">
                <a:latin typeface="Arial" charset="0"/>
                <a:ea typeface="Arial" charset="0"/>
                <a:cs typeface="Arial" charset="0"/>
              </a:rPr>
              <a:t>.</a:t>
            </a:r>
          </a:p>
          <a:p>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de travail </a:t>
            </a:r>
            <a:r>
              <a:rPr lang="en-US" altLang="en-US" sz="2400" b="1" dirty="0" err="1">
                <a:solidFill>
                  <a:srgbClr val="0070C0"/>
                </a:solidFill>
                <a:latin typeface="Arial" charset="0"/>
                <a:ea typeface="Arial" charset="0"/>
                <a:cs typeface="Arial" charset="0"/>
              </a:rPr>
              <a:t>ouvert</a:t>
            </a:r>
            <a:r>
              <a:rPr lang="en-US" altLang="en-US" sz="2400" b="1" dirty="0">
                <a:solidFill>
                  <a:srgbClr val="0070C0"/>
                </a:solidFill>
                <a:latin typeface="Arial" charset="0"/>
                <a:ea typeface="Arial" charset="0"/>
                <a:cs typeface="Arial" charset="0"/>
              </a:rPr>
              <a:t> pour conjoint d’un </a:t>
            </a:r>
            <a:r>
              <a:rPr lang="en-US" altLang="en-US" sz="2400" b="1" dirty="0" err="1">
                <a:solidFill>
                  <a:srgbClr val="0070C0"/>
                </a:solidFill>
                <a:latin typeface="Arial" charset="0"/>
                <a:ea typeface="Arial" charset="0"/>
                <a:cs typeface="Arial" charset="0"/>
              </a:rPr>
              <a:t>détenteur</a:t>
            </a:r>
            <a:r>
              <a:rPr lang="en-US" altLang="en-US" sz="2400" b="1" dirty="0">
                <a:solidFill>
                  <a:srgbClr val="0070C0"/>
                </a:solidFill>
                <a:latin typeface="Arial" charset="0"/>
                <a:ea typeface="Arial" charset="0"/>
                <a:cs typeface="Arial" charset="0"/>
              </a:rPr>
              <a:t> de </a:t>
            </a:r>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de travail post-diplôme</a:t>
            </a:r>
          </a:p>
          <a:p>
            <a:pPr lvl="1"/>
            <a:r>
              <a:rPr lang="en-US" altLang="en-US" sz="1800" b="1" dirty="0" err="1">
                <a:latin typeface="Arial" charset="0"/>
                <a:ea typeface="Arial" charset="0"/>
                <a:cs typeface="Arial" charset="0"/>
              </a:rPr>
              <a:t>Époux</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ou</a:t>
            </a:r>
            <a:r>
              <a:rPr lang="en-US" altLang="en-US" sz="1800" b="1" dirty="0">
                <a:latin typeface="Arial" charset="0"/>
                <a:ea typeface="Arial" charset="0"/>
                <a:cs typeface="Arial" charset="0"/>
              </a:rPr>
              <a:t> conjoint de fait d’un </a:t>
            </a:r>
            <a:r>
              <a:rPr lang="en-US" altLang="en-US" sz="1800" b="1" dirty="0" err="1">
                <a:latin typeface="Arial" charset="0"/>
                <a:ea typeface="Arial" charset="0"/>
                <a:cs typeface="Arial" charset="0"/>
              </a:rPr>
              <a:t>détenteur</a:t>
            </a:r>
            <a:r>
              <a:rPr lang="en-US" altLang="en-US" sz="1800" b="1" dirty="0">
                <a:latin typeface="Arial" charset="0"/>
                <a:ea typeface="Arial" charset="0"/>
                <a:cs typeface="Arial" charset="0"/>
              </a:rPr>
              <a:t> de </a:t>
            </a:r>
            <a:r>
              <a:rPr lang="en-US" altLang="en-US" sz="1800" b="1" dirty="0" err="1">
                <a:latin typeface="Arial" charset="0"/>
                <a:ea typeface="Arial" charset="0"/>
                <a:cs typeface="Arial" charset="0"/>
              </a:rPr>
              <a:t>permis</a:t>
            </a:r>
            <a:r>
              <a:rPr lang="en-US" altLang="en-US" sz="1800" b="1" dirty="0">
                <a:latin typeface="Arial" charset="0"/>
                <a:ea typeface="Arial" charset="0"/>
                <a:cs typeface="Arial" charset="0"/>
              </a:rPr>
              <a:t> de travail post-diplôme qui a un </a:t>
            </a:r>
            <a:r>
              <a:rPr lang="en-US" altLang="en-US" sz="1800" b="1" dirty="0" err="1">
                <a:latin typeface="Arial" charset="0"/>
                <a:ea typeface="Arial" charset="0"/>
                <a:cs typeface="Arial" charset="0"/>
              </a:rPr>
              <a:t>contrat</a:t>
            </a:r>
            <a:r>
              <a:rPr lang="en-US" altLang="en-US" sz="1800" b="1" dirty="0">
                <a:latin typeface="Arial" charset="0"/>
                <a:ea typeface="Arial" charset="0"/>
                <a:cs typeface="Arial" charset="0"/>
              </a:rPr>
              <a:t> de travail de 6 </a:t>
            </a:r>
            <a:r>
              <a:rPr lang="en-US" altLang="en-US" sz="1800" b="1" dirty="0" err="1">
                <a:latin typeface="Arial" charset="0"/>
                <a:ea typeface="Arial" charset="0"/>
                <a:cs typeface="Arial" charset="0"/>
              </a:rPr>
              <a:t>mois</a:t>
            </a:r>
            <a:r>
              <a:rPr lang="en-US" altLang="en-US" sz="1800" b="1" dirty="0">
                <a:latin typeface="Arial" charset="0"/>
                <a:ea typeface="Arial" charset="0"/>
                <a:cs typeface="Arial" charset="0"/>
              </a:rPr>
              <a:t> </a:t>
            </a:r>
            <a:r>
              <a:rPr lang="en-US" altLang="en-US" sz="1800" b="1" dirty="0" err="1">
                <a:latin typeface="Arial" charset="0"/>
                <a:ea typeface="Arial" charset="0"/>
                <a:cs typeface="Arial" charset="0"/>
              </a:rPr>
              <a:t>ou</a:t>
            </a:r>
            <a:r>
              <a:rPr lang="en-US" altLang="en-US" sz="1800" b="1" dirty="0">
                <a:latin typeface="Arial" charset="0"/>
                <a:ea typeface="Arial" charset="0"/>
                <a:cs typeface="Arial" charset="0"/>
              </a:rPr>
              <a:t> plus pour un poste </a:t>
            </a:r>
            <a:r>
              <a:rPr lang="en-US" altLang="en-US" sz="1800" b="1" dirty="0" err="1">
                <a:latin typeface="Arial" charset="0"/>
                <a:ea typeface="Arial" charset="0"/>
                <a:cs typeface="Arial" charset="0"/>
              </a:rPr>
              <a:t>qualifié</a:t>
            </a:r>
            <a:r>
              <a:rPr lang="en-US" altLang="en-US" sz="1800" b="1" dirty="0">
                <a:latin typeface="Arial" charset="0"/>
                <a:ea typeface="Arial" charset="0"/>
                <a:cs typeface="Arial" charset="0"/>
              </a:rPr>
              <a:t> et qui a </a:t>
            </a:r>
            <a:r>
              <a:rPr lang="en-US" altLang="en-US" sz="1800" b="1" dirty="0" err="1">
                <a:latin typeface="Arial" charset="0"/>
                <a:ea typeface="Arial" charset="0"/>
                <a:cs typeface="Arial" charset="0"/>
              </a:rPr>
              <a:t>commencé</a:t>
            </a:r>
            <a:r>
              <a:rPr lang="en-US" altLang="en-US" sz="1800" b="1" dirty="0">
                <a:latin typeface="Arial" charset="0"/>
                <a:ea typeface="Arial" charset="0"/>
                <a:cs typeface="Arial" charset="0"/>
              </a:rPr>
              <a:t> à </a:t>
            </a:r>
            <a:r>
              <a:rPr lang="en-US" altLang="en-US" sz="1800" b="1" dirty="0" err="1">
                <a:latin typeface="Arial" charset="0"/>
                <a:ea typeface="Arial" charset="0"/>
                <a:cs typeface="Arial" charset="0"/>
              </a:rPr>
              <a:t>travailler</a:t>
            </a:r>
            <a:r>
              <a:rPr lang="en-US" altLang="en-US" sz="1800" b="1" dirty="0">
                <a:latin typeface="Arial" charset="0"/>
                <a:ea typeface="Arial" charset="0"/>
                <a:cs typeface="Arial" charset="0"/>
              </a:rPr>
              <a:t> </a:t>
            </a:r>
          </a:p>
          <a:p>
            <a:pPr marL="457200" lvl="1" indent="0">
              <a:buNone/>
            </a:pPr>
            <a:endParaRPr lang="en-US" altLang="en-US" sz="2000" b="1" dirty="0">
              <a:latin typeface="Arial" charset="0"/>
              <a:ea typeface="Arial" charset="0"/>
              <a:cs typeface="Arial" charset="0"/>
            </a:endParaRPr>
          </a:p>
          <a:p>
            <a:endParaRPr lang="en-US" altLang="en-US" sz="20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343885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462116" y="1700981"/>
            <a:ext cx="8580284" cy="8525411"/>
          </a:xfrm>
          <a:prstGeom prst="rect">
            <a:avLst/>
          </a:prstGeom>
          <a:noFill/>
        </p:spPr>
        <p:txBody>
          <a:bodyPr wrap="square" rtlCol="0">
            <a:spAutoFit/>
          </a:bodyPr>
          <a:lstStyle/>
          <a:p>
            <a:r>
              <a:rPr lang="en-US" altLang="en-US" sz="2400" b="1" dirty="0">
                <a:latin typeface="Arial" charset="0"/>
                <a:ea typeface="Arial" charset="0"/>
                <a:cs typeface="Arial" charset="0"/>
              </a:rPr>
              <a:t>Le lien </a:t>
            </a:r>
            <a:r>
              <a:rPr lang="en-US" altLang="en-US" sz="2400" b="1" dirty="0" err="1">
                <a:latin typeface="Arial" charset="0"/>
                <a:ea typeface="Arial" charset="0"/>
                <a:cs typeface="Arial" charset="0"/>
              </a:rPr>
              <a:t>officiel</a:t>
            </a:r>
            <a:r>
              <a:rPr lang="en-US" altLang="en-US" sz="2400" b="1" dirty="0">
                <a:latin typeface="Arial" charset="0"/>
                <a:ea typeface="Arial" charset="0"/>
                <a:cs typeface="Arial" charset="0"/>
              </a:rPr>
              <a:t> “</a:t>
            </a:r>
            <a:r>
              <a:rPr lang="en-US" altLang="en-US" sz="2400" b="1" dirty="0" err="1">
                <a:latin typeface="Arial" charset="0"/>
                <a:ea typeface="Arial" charset="0"/>
                <a:cs typeface="Arial" charset="0"/>
              </a:rPr>
              <a:t>Venir</a:t>
            </a:r>
            <a:r>
              <a:rPr lang="en-US" altLang="en-US" sz="2400" b="1" dirty="0">
                <a:latin typeface="Arial" charset="0"/>
                <a:ea typeface="Arial" charset="0"/>
                <a:cs typeface="Arial" charset="0"/>
              </a:rPr>
              <a:t> au Canada” </a:t>
            </a:r>
            <a:r>
              <a:rPr lang="fr-CA" altLang="en-US" sz="2400" b="1" dirty="0">
                <a:latin typeface="Arial" charset="0"/>
                <a:ea typeface="Arial" charset="0"/>
                <a:cs typeface="Arial" charset="0"/>
              </a:rPr>
              <a:t>aidera à examiner les différentes options : ircc.canada.ca</a:t>
            </a:r>
          </a:p>
          <a:p>
            <a:pPr lvl="0"/>
            <a:endParaRPr lang="en-US" altLang="en-US" sz="2400" b="1" dirty="0">
              <a:solidFill>
                <a:srgbClr val="0070C0"/>
              </a:solidFill>
              <a:latin typeface="Arial" charset="0"/>
              <a:ea typeface="Arial" charset="0"/>
              <a:cs typeface="Arial" charset="0"/>
            </a:endParaRPr>
          </a:p>
          <a:p>
            <a:pPr>
              <a:lnSpc>
                <a:spcPct val="90000"/>
              </a:lnSpc>
              <a:buClr>
                <a:schemeClr val="tx1"/>
              </a:buClr>
              <a:defRPr/>
            </a:pPr>
            <a:r>
              <a:rPr lang="fr-FR" sz="2000" b="1" dirty="0">
                <a:latin typeface="Arial" panose="020B0604020202020204" pitchFamily="34" charset="0"/>
                <a:ea typeface="Verdana" pitchFamily="34" charset="0"/>
                <a:cs typeface="Arial" panose="020B0604020202020204" pitchFamily="34" charset="0"/>
              </a:rPr>
              <a:t>Deux termes importants à retenir :</a:t>
            </a:r>
          </a:p>
          <a:p>
            <a:pPr>
              <a:lnSpc>
                <a:spcPct val="90000"/>
              </a:lnSpc>
              <a:buClr>
                <a:schemeClr val="tx1"/>
              </a:buClr>
              <a:defRPr/>
            </a:pPr>
            <a:r>
              <a:rPr lang="fr-CA" sz="2000" dirty="0">
                <a:latin typeface="Arial" panose="020B0604020202020204" pitchFamily="34" charset="0"/>
                <a:ea typeface="Verdana" pitchFamily="34" charset="0"/>
                <a:cs typeface="Arial" panose="020B0604020202020204" pitchFamily="34" charset="0"/>
              </a:rPr>
              <a:t>Niveaux de compétence linguistique canadiens (NCLC)</a:t>
            </a:r>
          </a:p>
          <a:p>
            <a:pPr>
              <a:lnSpc>
                <a:spcPct val="90000"/>
              </a:lnSpc>
              <a:buClr>
                <a:schemeClr val="tx1"/>
              </a:buClr>
              <a:defRPr/>
            </a:pPr>
            <a:r>
              <a:rPr lang="fr-CA" sz="2000" dirty="0">
                <a:latin typeface="Arial" panose="020B0604020202020204" pitchFamily="34" charset="0"/>
                <a:ea typeface="Verdana" pitchFamily="34" charset="0"/>
                <a:cs typeface="Arial" panose="020B0604020202020204" pitchFamily="34" charset="0"/>
              </a:rPr>
              <a:t>Les niveaux de compétence linguistique canadiens (NCLC) constituent la norme canadienne utilisée pour décrire, mesurer et reconnaître la maîtrise du français des immigrants adultes et des immigrants potentiels qui souhaitent vivre et travailler au Canada ou présenter une demande de citoyenneté. Un test de langue en français ou anglais sera requis.</a:t>
            </a:r>
          </a:p>
          <a:p>
            <a:pPr>
              <a:lnSpc>
                <a:spcPct val="90000"/>
              </a:lnSpc>
              <a:buClr>
                <a:schemeClr val="tx1"/>
              </a:buClr>
              <a:defRPr/>
            </a:pPr>
            <a:endParaRPr lang="fr-CA" sz="2000" dirty="0">
              <a:latin typeface="Arial" panose="020B0604020202020204" pitchFamily="34" charset="0"/>
              <a:ea typeface="Verdana" pitchFamily="34" charset="0"/>
              <a:cs typeface="Arial" panose="020B0604020202020204" pitchFamily="34" charset="0"/>
            </a:endParaRPr>
          </a:p>
          <a:p>
            <a:pPr>
              <a:lnSpc>
                <a:spcPct val="90000"/>
              </a:lnSpc>
              <a:buClr>
                <a:schemeClr val="tx1"/>
              </a:buClr>
              <a:defRPr/>
            </a:pPr>
            <a:r>
              <a:rPr lang="fr-CA" sz="2000" dirty="0">
                <a:latin typeface="Arial" panose="020B0604020202020204" pitchFamily="34" charset="0"/>
                <a:ea typeface="Verdana" pitchFamily="34" charset="0"/>
                <a:cs typeface="Arial" panose="020B0604020202020204" pitchFamily="34" charset="0"/>
              </a:rPr>
              <a:t>La Classification nationale des professions est la liste de toutes les professions du marché du travail au Canada. Chaque profession est décrite en fonction de catégories de formation, d’études, d’expérience et de responsabilités (FÉER). Cette classification détermine les besoins du marché du travail et les professions éligibles.</a:t>
            </a:r>
            <a:endParaRPr lang="fr-FR" sz="2000" dirty="0">
              <a:latin typeface="Arial" panose="020B0604020202020204" pitchFamily="34" charset="0"/>
              <a:ea typeface="Verdana" pitchFamily="34" charset="0"/>
              <a:cs typeface="Arial" panose="020B0604020202020204" pitchFamily="34" charset="0"/>
            </a:endParaRPr>
          </a:p>
          <a:p>
            <a:pPr lvl="0"/>
            <a:endParaRPr lang="en-US" altLang="en-US" sz="2000" b="1" dirty="0">
              <a:solidFill>
                <a:srgbClr val="0070C0"/>
              </a:solidFill>
              <a:latin typeface="Arial" charset="0"/>
              <a:ea typeface="Arial" charset="0"/>
              <a:cs typeface="Arial" charset="0"/>
            </a:endParaRPr>
          </a:p>
          <a:p>
            <a:pPr lvl="0"/>
            <a:endParaRPr lang="en-US" altLang="en-US" sz="2000" b="1" dirty="0">
              <a:solidFill>
                <a:srgbClr val="0070C0"/>
              </a:solidFill>
              <a:latin typeface="Arial" charset="0"/>
              <a:ea typeface="Arial" charset="0"/>
              <a:cs typeface="Arial" charset="0"/>
            </a:endParaRPr>
          </a:p>
          <a:p>
            <a:pPr lvl="0"/>
            <a:endParaRPr lang="en-US" altLang="en-US" sz="2000" b="1" dirty="0">
              <a:solidFill>
                <a:srgbClr val="0070C0"/>
              </a:solidFill>
              <a:latin typeface="Arial" charset="0"/>
              <a:ea typeface="Arial" charset="0"/>
              <a:cs typeface="Arial" charset="0"/>
            </a:endParaRPr>
          </a:p>
          <a:p>
            <a:pPr lvl="0"/>
            <a:endParaRPr lang="en-US" altLang="en-US" sz="2000" b="1" dirty="0">
              <a:solidFill>
                <a:srgbClr val="0070C0"/>
              </a:solidFill>
              <a:latin typeface="Arial" charset="0"/>
              <a:ea typeface="Arial" charset="0"/>
              <a:cs typeface="Arial" charset="0"/>
            </a:endParaRPr>
          </a:p>
          <a:p>
            <a:pPr lvl="0"/>
            <a:endParaRPr lang="en-US" altLang="en-US" sz="2000" b="1" dirty="0">
              <a:solidFill>
                <a:srgbClr val="0070C0"/>
              </a:solidFill>
              <a:latin typeface="Arial" charset="0"/>
              <a:ea typeface="Arial" charset="0"/>
              <a:cs typeface="Arial" charset="0"/>
            </a:endParaRPr>
          </a:p>
          <a:p>
            <a:pPr lvl="0"/>
            <a:r>
              <a:rPr lang="en-US" altLang="en-US" sz="2400" b="1" dirty="0" err="1">
                <a:solidFill>
                  <a:srgbClr val="0070C0"/>
                </a:solidFill>
                <a:latin typeface="Arial" charset="0"/>
                <a:ea typeface="Arial" charset="0"/>
                <a:cs typeface="Arial" charset="0"/>
              </a:rPr>
              <a:t>Programme</a:t>
            </a:r>
            <a:r>
              <a:rPr lang="en-US" altLang="en-US" sz="2400" b="1" dirty="0">
                <a:solidFill>
                  <a:srgbClr val="0070C0"/>
                </a:solidFill>
                <a:latin typeface="Arial" charset="0"/>
                <a:ea typeface="Arial" charset="0"/>
                <a:cs typeface="Arial" charset="0"/>
              </a:rPr>
              <a:t> de la </a:t>
            </a:r>
            <a:r>
              <a:rPr lang="en-US" altLang="en-US" sz="2400" b="1" dirty="0" err="1">
                <a:solidFill>
                  <a:srgbClr val="0070C0"/>
                </a:solidFill>
                <a:latin typeface="Arial" charset="0"/>
                <a:ea typeface="Arial" charset="0"/>
                <a:cs typeface="Arial" charset="0"/>
              </a:rPr>
              <a:t>Mobilité</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internationale</a:t>
            </a:r>
            <a:r>
              <a:rPr lang="en-US" altLang="en-US" sz="2400" b="1" dirty="0">
                <a:solidFill>
                  <a:srgbClr val="0070C0"/>
                </a:solidFill>
                <a:latin typeface="Arial" charset="0"/>
                <a:ea typeface="Arial" charset="0"/>
                <a:cs typeface="Arial" charset="0"/>
              </a:rPr>
              <a:t> :</a:t>
            </a:r>
          </a:p>
          <a:p>
            <a:pPr>
              <a:lnSpc>
                <a:spcPct val="90000"/>
              </a:lnSpc>
              <a:buClr>
                <a:schemeClr val="tx1"/>
              </a:buClr>
              <a:defRPr/>
            </a:pPr>
            <a:r>
              <a:rPr lang="fr-FR" sz="2000" b="1" dirty="0">
                <a:latin typeface="Arial" panose="020B0604020202020204" pitchFamily="34" charset="0"/>
                <a:ea typeface="Verdana" pitchFamily="34" charset="0"/>
                <a:cs typeface="Arial" panose="020B0604020202020204" pitchFamily="34" charset="0"/>
              </a:rPr>
              <a:t>Dispense d'Étude d’impact sur le marché du travail (EIMT) </a:t>
            </a:r>
          </a:p>
          <a:p>
            <a:pPr marL="285750"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avantages réciproques </a:t>
            </a:r>
          </a:p>
          <a:p>
            <a:pPr marL="285750"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avantages compétitifs pour les Canadiens</a:t>
            </a:r>
          </a:p>
          <a:p>
            <a:pPr marL="285750" indent="-285750">
              <a:buFont typeface="Arial" panose="020B0604020202020204" pitchFamily="34" charset="0"/>
              <a:buChar char="•"/>
            </a:pPr>
            <a:endParaRPr lang="fr-CA" sz="2000" dirty="0">
              <a:latin typeface="Arial" panose="020B0604020202020204" pitchFamily="34" charset="0"/>
              <a:cs typeface="Arial" panose="020B0604020202020204" pitchFamily="34" charset="0"/>
            </a:endParaRPr>
          </a:p>
          <a:p>
            <a:pPr algn="ctr"/>
            <a:r>
              <a:rPr lang="fr-FR" sz="2000" b="1" dirty="0">
                <a:solidFill>
                  <a:prstClr val="black"/>
                </a:solidFill>
                <a:latin typeface="Arial" panose="020B0604020202020204" pitchFamily="34" charset="0"/>
                <a:ea typeface="Verdana" panose="020B0604030504040204" pitchFamily="34" charset="0"/>
                <a:cs typeface="Arial" panose="020B0604020202020204" pitchFamily="34" charset="0"/>
                <a:hlinkClick r:id="rId3"/>
              </a:rPr>
              <a:t>www.cic.gc.ca/francais/travailler</a:t>
            </a:r>
            <a:endParaRPr lang="fr-FR" sz="2000" b="1"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lvl="0"/>
            <a:endParaRPr lang="en-US" altLang="en-US" sz="2000" b="1" dirty="0">
              <a:solidFill>
                <a:srgbClr val="0070C0"/>
              </a:solidFill>
              <a:latin typeface="Arial" charset="0"/>
              <a:ea typeface="Arial" charset="0"/>
              <a:cs typeface="Arial" charset="0"/>
            </a:endParaRPr>
          </a:p>
        </p:txBody>
      </p:sp>
      <p:sp>
        <p:nvSpPr>
          <p:cNvPr id="3" name="Rectangle 12"/>
          <p:cNvSpPr txBox="1">
            <a:spLocks noChangeArrowheads="1"/>
          </p:cNvSpPr>
          <p:nvPr/>
        </p:nvSpPr>
        <p:spPr>
          <a:xfrm>
            <a:off x="304800" y="533400"/>
            <a:ext cx="88392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Travailler</a:t>
            </a:r>
            <a:r>
              <a:rPr lang="en-US" altLang="en-US" sz="2800" b="1" dirty="0">
                <a:solidFill>
                  <a:srgbClr val="C00000"/>
                </a:solidFill>
                <a:latin typeface="Arial" charset="0"/>
                <a:ea typeface="Arial" charset="0"/>
                <a:cs typeface="Arial" charset="0"/>
              </a:rPr>
              <a:t> après </a:t>
            </a:r>
            <a:r>
              <a:rPr lang="en-US" altLang="en-US" sz="2800" b="1" dirty="0" err="1">
                <a:solidFill>
                  <a:srgbClr val="C00000"/>
                </a:solidFill>
                <a:latin typeface="Arial" charset="0"/>
                <a:ea typeface="Arial" charset="0"/>
                <a:cs typeface="Arial" charset="0"/>
              </a:rPr>
              <a:t>ses</a:t>
            </a:r>
            <a:r>
              <a:rPr lang="en-US" altLang="en-US" sz="2800" b="1" dirty="0">
                <a:solidFill>
                  <a:srgbClr val="C00000"/>
                </a:solidFill>
                <a:latin typeface="Arial" charset="0"/>
                <a:ea typeface="Arial" charset="0"/>
                <a:cs typeface="Arial" charset="0"/>
              </a:rPr>
              <a:t> études au </a:t>
            </a:r>
            <a:r>
              <a:rPr lang="en-US" altLang="en-US" sz="2800" b="1" dirty="0" err="1">
                <a:solidFill>
                  <a:srgbClr val="C00000"/>
                </a:solidFill>
                <a:latin typeface="Arial" charset="0"/>
                <a:ea typeface="Arial" charset="0"/>
                <a:cs typeface="Arial" charset="0"/>
              </a:rPr>
              <a:t>canada</a:t>
            </a:r>
            <a:r>
              <a:rPr lang="en-US" altLang="en-US" sz="2800" b="1" dirty="0">
                <a:solidFill>
                  <a:srgbClr val="C00000"/>
                </a:solidFill>
                <a:latin typeface="Arial" charset="0"/>
                <a:ea typeface="Arial" charset="0"/>
                <a:cs typeface="Arial" charset="0"/>
              </a:rPr>
              <a:t> : la </a:t>
            </a:r>
            <a:r>
              <a:rPr lang="en-US" altLang="en-US" sz="2800" b="1" dirty="0" err="1">
                <a:solidFill>
                  <a:srgbClr val="C00000"/>
                </a:solidFill>
                <a:latin typeface="Arial" charset="0"/>
                <a:ea typeface="Arial" charset="0"/>
                <a:cs typeface="Arial" charset="0"/>
              </a:rPr>
              <a:t>voie</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vers</a:t>
            </a:r>
            <a:r>
              <a:rPr lang="en-US" altLang="en-US" sz="2800" b="1" dirty="0">
                <a:solidFill>
                  <a:srgbClr val="C00000"/>
                </a:solidFill>
                <a:latin typeface="Arial" charset="0"/>
                <a:ea typeface="Arial" charset="0"/>
                <a:cs typeface="Arial" charset="0"/>
              </a:rPr>
              <a:t> la </a:t>
            </a:r>
            <a:r>
              <a:rPr lang="en-US" altLang="en-US" sz="2800" b="1" dirty="0" err="1">
                <a:solidFill>
                  <a:srgbClr val="C00000"/>
                </a:solidFill>
                <a:latin typeface="Arial" charset="0"/>
                <a:ea typeface="Arial" charset="0"/>
                <a:cs typeface="Arial" charset="0"/>
              </a:rPr>
              <a:t>résidence</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permanente</a:t>
            </a:r>
            <a:r>
              <a:rPr lang="en-US" altLang="en-US" sz="2800" b="1" dirty="0">
                <a:solidFill>
                  <a:srgbClr val="C00000"/>
                </a:solidFill>
                <a:latin typeface="Arial" charset="0"/>
                <a:ea typeface="Arial" charset="0"/>
                <a:cs typeface="Arial" charset="0"/>
              </a:rPr>
              <a:t> </a:t>
            </a:r>
          </a:p>
        </p:txBody>
      </p:sp>
    </p:spTree>
    <p:extLst>
      <p:ext uri="{BB962C8B-B14F-4D97-AF65-F5344CB8AC3E}">
        <p14:creationId xmlns:p14="http://schemas.microsoft.com/office/powerpoint/2010/main" val="255807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Lettre</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d’introduction</a:t>
            </a:r>
            <a:r>
              <a:rPr lang="en-US" altLang="en-US" sz="2800" b="1" dirty="0">
                <a:solidFill>
                  <a:srgbClr val="C00000"/>
                </a:solidFill>
                <a:latin typeface="Arial" charset="0"/>
                <a:ea typeface="Arial" charset="0"/>
                <a:cs typeface="Arial" charset="0"/>
              </a:rPr>
              <a:t> (LOI), Visa, </a:t>
            </a:r>
            <a:br>
              <a:rPr lang="en-US" altLang="en-US" sz="2800" b="1" dirty="0">
                <a:solidFill>
                  <a:srgbClr val="C00000"/>
                </a:solidFill>
                <a:latin typeface="Arial" charset="0"/>
                <a:ea typeface="Arial" charset="0"/>
                <a:cs typeface="Arial" charset="0"/>
              </a:rPr>
            </a:br>
            <a:r>
              <a:rPr lang="en-US" altLang="en-US" sz="2800" b="1" dirty="0" err="1">
                <a:solidFill>
                  <a:srgbClr val="C00000"/>
                </a:solidFill>
                <a:latin typeface="Arial" charset="0"/>
                <a:ea typeface="Arial" charset="0"/>
                <a:cs typeface="Arial" charset="0"/>
              </a:rPr>
              <a:t>Autorisation</a:t>
            </a:r>
            <a:r>
              <a:rPr lang="en-US" altLang="en-US" sz="2800" b="1" dirty="0">
                <a:solidFill>
                  <a:srgbClr val="C00000"/>
                </a:solidFill>
                <a:latin typeface="Arial" charset="0"/>
                <a:ea typeface="Arial" charset="0"/>
                <a:cs typeface="Arial" charset="0"/>
              </a:rPr>
              <a:t> de voyage </a:t>
            </a:r>
            <a:r>
              <a:rPr lang="en-US" altLang="en-US" sz="2800" b="1" dirty="0" err="1">
                <a:solidFill>
                  <a:srgbClr val="C00000"/>
                </a:solidFill>
                <a:latin typeface="Arial" charset="0"/>
                <a:ea typeface="Arial" charset="0"/>
                <a:cs typeface="Arial" charset="0"/>
              </a:rPr>
              <a:t>électronique</a:t>
            </a:r>
            <a:r>
              <a:rPr lang="en-US" altLang="en-US" sz="2800" b="1" dirty="0">
                <a:solidFill>
                  <a:srgbClr val="C00000"/>
                </a:solidFill>
                <a:latin typeface="Arial" charset="0"/>
                <a:ea typeface="Arial" charset="0"/>
                <a:cs typeface="Arial" charset="0"/>
              </a:rPr>
              <a:t> (AVE)</a:t>
            </a: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err="1">
                <a:solidFill>
                  <a:srgbClr val="0070C0"/>
                </a:solidFill>
                <a:latin typeface="Arial" charset="0"/>
                <a:ea typeface="Arial" charset="0"/>
                <a:cs typeface="Arial" charset="0"/>
              </a:rPr>
              <a:t>Lorsqu’une</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demande</a:t>
            </a:r>
            <a:r>
              <a:rPr lang="en-US" altLang="en-US" sz="2400" b="1" dirty="0">
                <a:solidFill>
                  <a:srgbClr val="0070C0"/>
                </a:solidFill>
                <a:latin typeface="Arial" charset="0"/>
                <a:ea typeface="Arial" charset="0"/>
                <a:cs typeface="Arial" charset="0"/>
              </a:rPr>
              <a:t> de </a:t>
            </a:r>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d’études</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est</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approuvée</a:t>
            </a:r>
            <a:endParaRPr lang="en-US" altLang="en-US" sz="2400" b="1" dirty="0">
              <a:solidFill>
                <a:srgbClr val="0070C0"/>
              </a:solidFill>
              <a:latin typeface="Arial" charset="0"/>
              <a:ea typeface="Arial" charset="0"/>
              <a:cs typeface="Arial" charset="0"/>
            </a:endParaRPr>
          </a:p>
          <a:p>
            <a:endParaRPr lang="en-US" altLang="en-US" sz="2000" b="1" dirty="0">
              <a:latin typeface="Arial" charset="0"/>
              <a:ea typeface="Arial" charset="0"/>
              <a:cs typeface="Arial" charset="0"/>
            </a:endParaRPr>
          </a:p>
          <a:p>
            <a:pPr lvl="1"/>
            <a:r>
              <a:rPr lang="en-US" altLang="en-US" sz="2000" b="1" dirty="0" err="1">
                <a:latin typeface="Arial" charset="0"/>
                <a:ea typeface="Arial" charset="0"/>
                <a:cs typeface="Arial" charset="0"/>
              </a:rPr>
              <a:t>Lettre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d’introduction</a:t>
            </a:r>
            <a:r>
              <a:rPr lang="en-US" altLang="en-US" sz="2000" b="1" dirty="0">
                <a:latin typeface="Arial" charset="0"/>
                <a:ea typeface="Arial" charset="0"/>
                <a:cs typeface="Arial" charset="0"/>
              </a:rPr>
              <a:t> (LOI) </a:t>
            </a:r>
            <a:r>
              <a:rPr lang="en-US" altLang="en-US" sz="2000" b="1" dirty="0" err="1">
                <a:latin typeface="Arial" charset="0"/>
                <a:ea typeface="Arial" charset="0"/>
                <a:cs typeface="Arial" charset="0"/>
              </a:rPr>
              <a:t>envoyée</a:t>
            </a:r>
            <a:r>
              <a:rPr lang="en-US" altLang="en-US" sz="2000" b="1" dirty="0">
                <a:latin typeface="Arial" charset="0"/>
                <a:ea typeface="Arial" charset="0"/>
                <a:cs typeface="Arial" charset="0"/>
              </a:rPr>
              <a:t> par </a:t>
            </a:r>
            <a:r>
              <a:rPr lang="en-US" altLang="en-US" sz="2000" b="1" dirty="0" err="1">
                <a:latin typeface="Arial" charset="0"/>
                <a:ea typeface="Arial" charset="0"/>
                <a:cs typeface="Arial" charset="0"/>
              </a:rPr>
              <a:t>courrier</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électronique</a:t>
            </a:r>
            <a:r>
              <a:rPr lang="en-US" altLang="en-US" sz="2000" b="1" dirty="0">
                <a:latin typeface="Arial" charset="0"/>
                <a:ea typeface="Arial" charset="0"/>
                <a:cs typeface="Arial" charset="0"/>
              </a:rPr>
              <a:t> </a:t>
            </a:r>
          </a:p>
          <a:p>
            <a:pPr lvl="1"/>
            <a:r>
              <a:rPr lang="en-US" altLang="en-US" sz="2000" b="1" dirty="0">
                <a:latin typeface="Arial" charset="0"/>
                <a:ea typeface="Arial" charset="0"/>
                <a:cs typeface="Arial" charset="0"/>
              </a:rPr>
              <a:t>Si visa </a:t>
            </a:r>
            <a:r>
              <a:rPr lang="en-US" altLang="en-US" sz="2000" b="1" dirty="0" err="1">
                <a:latin typeface="Arial" charset="0"/>
                <a:ea typeface="Arial" charset="0"/>
                <a:cs typeface="Arial" charset="0"/>
              </a:rPr>
              <a:t>requis</a:t>
            </a:r>
            <a:r>
              <a:rPr lang="en-US" altLang="en-US" sz="2000" b="1" dirty="0">
                <a:latin typeface="Arial" charset="0"/>
                <a:ea typeface="Arial" charset="0"/>
                <a:cs typeface="Arial" charset="0"/>
              </a:rPr>
              <a:t>, instructions pour la </a:t>
            </a:r>
            <a:r>
              <a:rPr lang="en-US" altLang="en-US" sz="2000" b="1" dirty="0" err="1">
                <a:latin typeface="Arial" charset="0"/>
                <a:ea typeface="Arial" charset="0"/>
                <a:cs typeface="Arial" charset="0"/>
              </a:rPr>
              <a:t>présentation</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ou</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l’envoi</a:t>
            </a:r>
            <a:r>
              <a:rPr lang="en-US" altLang="en-US" sz="2000" b="1" dirty="0">
                <a:latin typeface="Arial" charset="0"/>
                <a:ea typeface="Arial" charset="0"/>
                <a:cs typeface="Arial" charset="0"/>
              </a:rPr>
              <a:t> du </a:t>
            </a:r>
            <a:r>
              <a:rPr lang="en-US" altLang="en-US" sz="2000" b="1" dirty="0" err="1">
                <a:latin typeface="Arial" charset="0"/>
                <a:ea typeface="Arial" charset="0"/>
                <a:cs typeface="Arial" charset="0"/>
              </a:rPr>
              <a:t>passeport</a:t>
            </a:r>
            <a:endParaRPr lang="en-US" altLang="en-US" sz="2000" b="1" dirty="0">
              <a:latin typeface="Arial" charset="0"/>
              <a:ea typeface="Arial" charset="0"/>
              <a:cs typeface="Arial" charset="0"/>
            </a:endParaRPr>
          </a:p>
          <a:p>
            <a:pPr lvl="1"/>
            <a:r>
              <a:rPr lang="en-US" altLang="en-US" sz="2000" b="1" dirty="0">
                <a:latin typeface="Arial" charset="0"/>
                <a:ea typeface="Arial" charset="0"/>
                <a:cs typeface="Arial" charset="0"/>
              </a:rPr>
              <a:t>Si </a:t>
            </a:r>
            <a:r>
              <a:rPr lang="en-US" altLang="en-US" sz="2000" b="1" dirty="0" err="1">
                <a:latin typeface="Arial" charset="0"/>
                <a:ea typeface="Arial" charset="0"/>
                <a:cs typeface="Arial" charset="0"/>
              </a:rPr>
              <a:t>exempté</a:t>
            </a:r>
            <a:r>
              <a:rPr lang="en-US" altLang="en-US" sz="2000" b="1" dirty="0">
                <a:latin typeface="Arial" charset="0"/>
                <a:ea typeface="Arial" charset="0"/>
                <a:cs typeface="Arial" charset="0"/>
              </a:rPr>
              <a:t> de visa, AVE </a:t>
            </a:r>
            <a:r>
              <a:rPr lang="en-US" altLang="en-US" sz="2000" b="1" dirty="0" err="1">
                <a:latin typeface="Arial" charset="0"/>
                <a:ea typeface="Arial" charset="0"/>
                <a:cs typeface="Arial" charset="0"/>
              </a:rPr>
              <a:t>émise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automatiquement</a:t>
            </a:r>
            <a:r>
              <a:rPr lang="en-US" altLang="en-US" sz="2000" b="1" dirty="0">
                <a:latin typeface="Arial" charset="0"/>
                <a:ea typeface="Arial" charset="0"/>
                <a:cs typeface="Arial" charset="0"/>
              </a:rPr>
              <a:t> </a:t>
            </a:r>
          </a:p>
          <a:p>
            <a:pPr lvl="2"/>
            <a:r>
              <a:rPr lang="en-US" altLang="en-US" b="1" dirty="0" err="1">
                <a:latin typeface="Arial" charset="0"/>
                <a:ea typeface="Arial" charset="0"/>
                <a:cs typeface="Arial" charset="0"/>
              </a:rPr>
              <a:t>Validité</a:t>
            </a:r>
            <a:r>
              <a:rPr lang="en-US" altLang="en-US" b="1" dirty="0">
                <a:latin typeface="Arial" charset="0"/>
                <a:ea typeface="Arial" charset="0"/>
                <a:cs typeface="Arial" charset="0"/>
              </a:rPr>
              <a:t> 5 </a:t>
            </a:r>
            <a:r>
              <a:rPr lang="en-US" altLang="en-US" b="1" dirty="0" err="1">
                <a:latin typeface="Arial" charset="0"/>
                <a:ea typeface="Arial" charset="0"/>
                <a:cs typeface="Arial" charset="0"/>
              </a:rPr>
              <a:t>ans</a:t>
            </a:r>
            <a:r>
              <a:rPr lang="en-US" altLang="en-US" b="1" dirty="0">
                <a:latin typeface="Arial" charset="0"/>
                <a:ea typeface="Arial" charset="0"/>
                <a:cs typeface="Arial" charset="0"/>
              </a:rPr>
              <a:t> </a:t>
            </a:r>
            <a:r>
              <a:rPr lang="en-US" altLang="en-US" b="1" dirty="0" err="1">
                <a:latin typeface="Arial" charset="0"/>
                <a:ea typeface="Arial" charset="0"/>
                <a:cs typeface="Arial" charset="0"/>
              </a:rPr>
              <a:t>ou</a:t>
            </a:r>
            <a:r>
              <a:rPr lang="en-US" altLang="en-US" b="1" dirty="0">
                <a:latin typeface="Arial" charset="0"/>
                <a:ea typeface="Arial" charset="0"/>
                <a:cs typeface="Arial" charset="0"/>
              </a:rPr>
              <a:t> </a:t>
            </a:r>
            <a:r>
              <a:rPr lang="en-US" altLang="en-US" b="1" dirty="0" err="1">
                <a:latin typeface="Arial" charset="0"/>
                <a:ea typeface="Arial" charset="0"/>
                <a:cs typeface="Arial" charset="0"/>
              </a:rPr>
              <a:t>celle</a:t>
            </a:r>
            <a:r>
              <a:rPr lang="en-US" altLang="en-US" b="1" dirty="0">
                <a:latin typeface="Arial" charset="0"/>
                <a:ea typeface="Arial" charset="0"/>
                <a:cs typeface="Arial" charset="0"/>
              </a:rPr>
              <a:t> du </a:t>
            </a:r>
            <a:r>
              <a:rPr lang="en-US" altLang="en-US" b="1" dirty="0" err="1">
                <a:latin typeface="Arial" charset="0"/>
                <a:ea typeface="Arial" charset="0"/>
                <a:cs typeface="Arial" charset="0"/>
              </a:rPr>
              <a:t>passeport</a:t>
            </a:r>
            <a:endParaRPr lang="en-US" altLang="en-US" b="1" dirty="0">
              <a:latin typeface="Arial" charset="0"/>
              <a:ea typeface="Arial" charset="0"/>
              <a:cs typeface="Arial" charset="0"/>
            </a:endParaRPr>
          </a:p>
          <a:p>
            <a:pPr lvl="1"/>
            <a:r>
              <a:rPr lang="en-US" altLang="en-US" sz="2000" b="1" dirty="0" err="1">
                <a:latin typeface="Arial" charset="0"/>
                <a:ea typeface="Arial" charset="0"/>
                <a:cs typeface="Arial" charset="0"/>
              </a:rPr>
              <a:t>Imprimer</a:t>
            </a:r>
            <a:r>
              <a:rPr lang="en-US" altLang="en-US" sz="2000" b="1" dirty="0">
                <a:latin typeface="Arial" charset="0"/>
                <a:ea typeface="Arial" charset="0"/>
                <a:cs typeface="Arial" charset="0"/>
              </a:rPr>
              <a:t> et </a:t>
            </a:r>
            <a:r>
              <a:rPr lang="en-US" altLang="en-US" sz="2000" b="1" dirty="0" err="1">
                <a:latin typeface="Arial" charset="0"/>
                <a:ea typeface="Arial" charset="0"/>
                <a:cs typeface="Arial" charset="0"/>
              </a:rPr>
              <a:t>présenter</a:t>
            </a:r>
            <a:r>
              <a:rPr lang="en-US" altLang="en-US" sz="2000" b="1" dirty="0">
                <a:latin typeface="Arial" charset="0"/>
                <a:ea typeface="Arial" charset="0"/>
                <a:cs typeface="Arial" charset="0"/>
              </a:rPr>
              <a:t> la LOI au poste </a:t>
            </a:r>
            <a:r>
              <a:rPr lang="en-US" altLang="en-US" sz="2000" b="1" dirty="0" err="1">
                <a:latin typeface="Arial" charset="0"/>
                <a:ea typeface="Arial" charset="0"/>
                <a:cs typeface="Arial" charset="0"/>
              </a:rPr>
              <a:t>frontière</a:t>
            </a:r>
            <a:r>
              <a:rPr lang="en-US" altLang="en-US" sz="2000" b="1" dirty="0">
                <a:latin typeface="Arial" charset="0"/>
                <a:ea typeface="Arial" charset="0"/>
                <a:cs typeface="Arial" charset="0"/>
              </a:rPr>
              <a:t> (douanes) </a:t>
            </a:r>
            <a:r>
              <a:rPr lang="en-US" altLang="en-US" sz="2000" b="1" dirty="0" err="1">
                <a:latin typeface="Arial" charset="0"/>
                <a:ea typeface="Arial" charset="0"/>
                <a:cs typeface="Arial" charset="0"/>
              </a:rPr>
              <a:t>en</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arrivant</a:t>
            </a:r>
            <a:r>
              <a:rPr lang="en-US" altLang="en-US" sz="2000" b="1" dirty="0">
                <a:latin typeface="Arial" charset="0"/>
                <a:ea typeface="Arial" charset="0"/>
                <a:cs typeface="Arial" charset="0"/>
              </a:rPr>
              <a:t> au Canada</a:t>
            </a:r>
          </a:p>
          <a:p>
            <a:pPr lvl="1"/>
            <a:r>
              <a:rPr lang="en-US" altLang="en-US" sz="2000" b="1" dirty="0">
                <a:latin typeface="Arial" charset="0"/>
                <a:ea typeface="Arial" charset="0"/>
                <a:cs typeface="Arial" charset="0"/>
              </a:rPr>
              <a:t>Le </a:t>
            </a:r>
            <a:r>
              <a:rPr lang="en-US" altLang="en-US" sz="2000" b="1" dirty="0" err="1">
                <a:latin typeface="Arial" charset="0"/>
                <a:ea typeface="Arial" charset="0"/>
                <a:cs typeface="Arial" charset="0"/>
              </a:rPr>
              <a:t>Permis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est</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remis</a:t>
            </a:r>
            <a:r>
              <a:rPr lang="en-US" altLang="en-US" sz="2000" b="1" dirty="0">
                <a:latin typeface="Arial" charset="0"/>
                <a:ea typeface="Arial" charset="0"/>
                <a:cs typeface="Arial" charset="0"/>
              </a:rPr>
              <a:t> au point </a:t>
            </a:r>
            <a:r>
              <a:rPr lang="en-US" altLang="en-US" sz="2000" b="1" dirty="0" err="1">
                <a:latin typeface="Arial" charset="0"/>
                <a:ea typeface="Arial" charset="0"/>
                <a:cs typeface="Arial" charset="0"/>
              </a:rPr>
              <a:t>d’entrée</a:t>
            </a:r>
            <a:endParaRPr lang="en-US" altLang="en-US" sz="2000" b="1" dirty="0">
              <a:latin typeface="Arial" charset="0"/>
              <a:ea typeface="Arial" charset="0"/>
              <a:cs typeface="Arial" charset="0"/>
            </a:endParaRPr>
          </a:p>
          <a:p>
            <a:pPr lvl="1"/>
            <a:r>
              <a:rPr lang="en-US" altLang="en-US" sz="2000" b="1" dirty="0">
                <a:latin typeface="Arial" charset="0"/>
                <a:ea typeface="Arial" charset="0"/>
                <a:cs typeface="Arial" charset="0"/>
              </a:rPr>
              <a:t>Le </a:t>
            </a:r>
            <a:r>
              <a:rPr lang="en-US" altLang="en-US" sz="2000" b="1" dirty="0" err="1">
                <a:latin typeface="Arial" charset="0"/>
                <a:ea typeface="Arial" charset="0"/>
                <a:cs typeface="Arial" charset="0"/>
              </a:rPr>
              <a:t>Permis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tient</a:t>
            </a:r>
            <a:r>
              <a:rPr lang="en-US" altLang="en-US" sz="2000" b="1" dirty="0">
                <a:latin typeface="Arial" charset="0"/>
                <a:ea typeface="Arial" charset="0"/>
                <a:cs typeface="Arial" charset="0"/>
              </a:rPr>
              <a:t> lieu de </a:t>
            </a:r>
            <a:r>
              <a:rPr lang="en-US" altLang="en-US" sz="2000" b="1" dirty="0" err="1">
                <a:latin typeface="Arial" charset="0"/>
                <a:ea typeface="Arial" charset="0"/>
                <a:cs typeface="Arial" charset="0"/>
              </a:rPr>
              <a:t>titre</a:t>
            </a:r>
            <a:r>
              <a:rPr lang="en-US" altLang="en-US" sz="2000" b="1" dirty="0">
                <a:latin typeface="Arial" charset="0"/>
                <a:ea typeface="Arial" charset="0"/>
                <a:cs typeface="Arial" charset="0"/>
              </a:rPr>
              <a:t> de séjour</a:t>
            </a:r>
          </a:p>
          <a:p>
            <a:pPr lvl="1"/>
            <a:r>
              <a:rPr lang="en-US" altLang="en-US" sz="2000" b="1" dirty="0">
                <a:latin typeface="Arial" charset="0"/>
                <a:ea typeface="Arial" charset="0"/>
                <a:cs typeface="Arial" charset="0"/>
              </a:rPr>
              <a:t>Le “tour du Poteau” à la </a:t>
            </a:r>
            <a:r>
              <a:rPr lang="en-US" altLang="en-US" sz="2000" b="1" dirty="0" err="1">
                <a:latin typeface="Arial" charset="0"/>
                <a:ea typeface="Arial" charset="0"/>
                <a:cs typeface="Arial" charset="0"/>
              </a:rPr>
              <a:t>frontière</a:t>
            </a:r>
            <a:r>
              <a:rPr lang="en-US" altLang="en-US" sz="2000" b="1" dirty="0">
                <a:latin typeface="Arial" charset="0"/>
                <a:ea typeface="Arial" charset="0"/>
                <a:cs typeface="Arial" charset="0"/>
              </a:rPr>
              <a:t> américaine </a:t>
            </a:r>
            <a:r>
              <a:rPr lang="en-US" altLang="en-US" sz="2000" b="1" dirty="0" err="1">
                <a:latin typeface="Arial" charset="0"/>
                <a:ea typeface="Arial" charset="0"/>
                <a:cs typeface="Arial" charset="0"/>
              </a:rPr>
              <a:t>n’est</a:t>
            </a:r>
            <a:r>
              <a:rPr lang="en-US" altLang="en-US" sz="2000" b="1" dirty="0">
                <a:latin typeface="Arial" charset="0"/>
                <a:ea typeface="Arial" charset="0"/>
                <a:cs typeface="Arial" charset="0"/>
              </a:rPr>
              <a:t> plus </a:t>
            </a:r>
            <a:r>
              <a:rPr lang="en-US" altLang="en-US" sz="2000" b="1" dirty="0" err="1">
                <a:latin typeface="Arial" charset="0"/>
                <a:ea typeface="Arial" charset="0"/>
                <a:cs typeface="Arial" charset="0"/>
              </a:rPr>
              <a:t>autorisé</a:t>
            </a:r>
            <a:endParaRPr lang="en-US" altLang="en-US" sz="20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lvl="1"/>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67164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0894-6224-E8E1-188A-8FF4D2072DE6}"/>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1CCF1EB9-E161-2DC8-83FA-0E19B0ADEF8B}"/>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C00000"/>
                </a:solidFill>
                <a:latin typeface="Arial" charset="0"/>
                <a:ea typeface="Arial" charset="0"/>
                <a:cs typeface="Arial" charset="0"/>
              </a:rPr>
              <a:t>Bon à savoir</a:t>
            </a:r>
          </a:p>
        </p:txBody>
      </p:sp>
      <p:sp>
        <p:nvSpPr>
          <p:cNvPr id="7" name="Rectangle 13">
            <a:extLst>
              <a:ext uri="{FF2B5EF4-FFF2-40B4-BE49-F238E27FC236}">
                <a16:creationId xmlns:a16="http://schemas.microsoft.com/office/drawing/2014/main" id="{B00688E4-35F8-0DF5-509A-9D3E6150FF18}"/>
              </a:ext>
            </a:extLst>
          </p:cNvPr>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b="1" dirty="0"/>
              <a:t>Si vous changez d’établissement au Canada pendant vos études ou souhaitez prolonger votre permis d’études valide, vous devez demander un nouveau permis d’études avec une nouvelle lettre d’acceptation avec votre compte sécurisé d’IRCC.  </a:t>
            </a:r>
          </a:p>
          <a:p>
            <a:pPr lvl="1"/>
            <a:r>
              <a:rPr lang="fr-CA" sz="2000" b="1" dirty="0"/>
              <a:t>Les étudiants au niveau secondaire n’ont pas besoin d’un nouveau permis d’études. </a:t>
            </a:r>
          </a:p>
          <a:p>
            <a:pPr lvl="1"/>
            <a:r>
              <a:rPr lang="fr-CA" sz="2000" b="1" dirty="0"/>
              <a:t>Un nouveau CAQ est généralement requis pour le Québec.</a:t>
            </a:r>
          </a:p>
          <a:p>
            <a:endParaRPr lang="fr-CA" sz="2400" b="1" dirty="0"/>
          </a:p>
          <a:p>
            <a:r>
              <a:rPr lang="fr-CA" sz="2400" b="1" dirty="0"/>
              <a:t>Si vous souhaitez connaitre l’état de votre demande en cours vous devez soumettre votre question dans votre compte sécurisé d’IRCC. </a:t>
            </a:r>
          </a:p>
          <a:p>
            <a:pPr lvl="1"/>
            <a:r>
              <a:rPr lang="fr-CA" sz="2000" b="1" dirty="0"/>
              <a:t>Votre question sera envoyée au bureau qui traite votre demande.</a:t>
            </a:r>
          </a:p>
          <a:p>
            <a:pPr lvl="1"/>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136272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1C13-07D8-EF69-872D-9C74B77FF0DB}"/>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6597EC2E-E8F4-3846-D280-759C9A9B7EB9}"/>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charset="0"/>
                <a:cs typeface="Arial" charset="0"/>
              </a:rPr>
              <a:t>Si </a:t>
            </a:r>
            <a:r>
              <a:rPr lang="en-US" sz="2800" b="1" dirty="0" err="1">
                <a:solidFill>
                  <a:srgbClr val="C00000"/>
                </a:solidFill>
                <a:latin typeface="Arial" charset="0"/>
                <a:cs typeface="Arial" charset="0"/>
              </a:rPr>
              <a:t>vous</a:t>
            </a:r>
            <a:r>
              <a:rPr lang="en-US" sz="2800" b="1" dirty="0">
                <a:solidFill>
                  <a:srgbClr val="C00000"/>
                </a:solidFill>
                <a:latin typeface="Arial" charset="0"/>
                <a:cs typeface="Arial" charset="0"/>
              </a:rPr>
              <a:t> </a:t>
            </a:r>
            <a:r>
              <a:rPr lang="en-US" sz="2800" b="1" dirty="0" err="1">
                <a:solidFill>
                  <a:srgbClr val="C00000"/>
                </a:solidFill>
                <a:latin typeface="Arial" charset="0"/>
                <a:cs typeface="Arial" charset="0"/>
              </a:rPr>
              <a:t>changez</a:t>
            </a:r>
            <a:r>
              <a:rPr lang="en-US" sz="2800" b="1" dirty="0">
                <a:solidFill>
                  <a:srgbClr val="C00000"/>
                </a:solidFill>
                <a:latin typeface="Arial" charset="0"/>
                <a:cs typeface="Arial" charset="0"/>
              </a:rPr>
              <a:t> </a:t>
            </a:r>
            <a:r>
              <a:rPr lang="en-US" sz="2800" b="1" dirty="0" err="1">
                <a:solidFill>
                  <a:srgbClr val="C00000"/>
                </a:solidFill>
                <a:latin typeface="Arial" charset="0"/>
                <a:cs typeface="Arial" charset="0"/>
              </a:rPr>
              <a:t>d’établissement</a:t>
            </a:r>
            <a:r>
              <a:rPr lang="en-US" sz="2800" b="1" dirty="0">
                <a:solidFill>
                  <a:srgbClr val="C00000"/>
                </a:solidFill>
                <a:latin typeface="Arial" charset="0"/>
                <a:cs typeface="Arial" charset="0"/>
              </a:rPr>
              <a:t> sans </a:t>
            </a:r>
            <a:r>
              <a:rPr lang="en-US" sz="2800" b="1" dirty="0" err="1">
                <a:solidFill>
                  <a:srgbClr val="C00000"/>
                </a:solidFill>
                <a:latin typeface="Arial" charset="0"/>
                <a:cs typeface="Arial" charset="0"/>
              </a:rPr>
              <a:t>en</a:t>
            </a:r>
            <a:r>
              <a:rPr lang="en-US" sz="2800" b="1" dirty="0">
                <a:solidFill>
                  <a:srgbClr val="C00000"/>
                </a:solidFill>
                <a:latin typeface="Arial" charset="0"/>
                <a:cs typeface="Arial" charset="0"/>
              </a:rPr>
              <a:t> informer IRCC</a:t>
            </a:r>
            <a:endParaRPr lang="fr-CA" sz="2800" b="1" dirty="0">
              <a:solidFill>
                <a:srgbClr val="FF0000"/>
              </a:solidFill>
            </a:endParaRPr>
          </a:p>
        </p:txBody>
      </p:sp>
      <p:sp>
        <p:nvSpPr>
          <p:cNvPr id="7" name="Rectangle 13">
            <a:extLst>
              <a:ext uri="{FF2B5EF4-FFF2-40B4-BE49-F238E27FC236}">
                <a16:creationId xmlns:a16="http://schemas.microsoft.com/office/drawing/2014/main" id="{B3AC712C-AFC3-B830-CF15-1846611B817C}"/>
              </a:ext>
            </a:extLst>
          </p:cNvPr>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b="1" dirty="0"/>
              <a:t>Votre ancien établissement indiquera que vous n’êtes pas inscrit à titre d’étudiant. Si cette situation se produit :</a:t>
            </a:r>
          </a:p>
          <a:p>
            <a:pPr lvl="1"/>
            <a:r>
              <a:rPr lang="fr-CA" sz="2000" b="1" dirty="0"/>
              <a:t>vous ne respectez pas les conditions de votre permis d’études</a:t>
            </a:r>
          </a:p>
          <a:p>
            <a:pPr lvl="1"/>
            <a:r>
              <a:rPr lang="fr-CA" sz="2000" b="1" dirty="0"/>
              <a:t>votre permis d’études pourrait devenir invalide et pourrait être révoqué</a:t>
            </a:r>
          </a:p>
          <a:p>
            <a:pPr lvl="1"/>
            <a:r>
              <a:rPr lang="fr-CA" sz="2000" b="1" dirty="0"/>
              <a:t>vous pourriez devoir quitter le Canada ou changer votre statut</a:t>
            </a:r>
          </a:p>
          <a:p>
            <a:pPr lvl="1"/>
            <a:r>
              <a:rPr lang="fr-CA" sz="2000" b="1" dirty="0"/>
              <a:t>cela pourrait vous empêcher de revenir au pays dans l’avenir</a:t>
            </a:r>
            <a:br>
              <a:rPr lang="fr-CA" sz="2000" b="1" dirty="0"/>
            </a:br>
            <a:endParaRPr lang="fr-CA" sz="2000" b="1" dirty="0"/>
          </a:p>
          <a:p>
            <a:r>
              <a:rPr lang="fr-CA" sz="2400" b="1" dirty="0"/>
              <a:t>Il est possible qu’un nouveau permis d’études ou de travail vous soit refusé.</a:t>
            </a:r>
            <a:endParaRPr lang="fr-FR" sz="2400" b="1" dirty="0"/>
          </a:p>
          <a:p>
            <a:pPr lvl="1"/>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373882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5BD7C-211D-7277-252A-C9AB58EC8B7E}"/>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D7FF2A43-D446-F87D-71EB-BFD68802404A}"/>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charset="0"/>
                <a:cs typeface="Arial" charset="0"/>
              </a:rPr>
              <a:t>Assurance </a:t>
            </a:r>
            <a:r>
              <a:rPr lang="en-US" sz="2800" b="1" dirty="0" err="1">
                <a:solidFill>
                  <a:srgbClr val="C00000"/>
                </a:solidFill>
                <a:latin typeface="Arial" charset="0"/>
                <a:cs typeface="Arial" charset="0"/>
              </a:rPr>
              <a:t>maladie</a:t>
            </a:r>
            <a:endParaRPr lang="fr-CA" sz="2800" b="1" dirty="0">
              <a:solidFill>
                <a:srgbClr val="FF0000"/>
              </a:solidFill>
            </a:endParaRPr>
          </a:p>
        </p:txBody>
      </p:sp>
      <p:sp>
        <p:nvSpPr>
          <p:cNvPr id="7" name="Rectangle 13">
            <a:extLst>
              <a:ext uri="{FF2B5EF4-FFF2-40B4-BE49-F238E27FC236}">
                <a16:creationId xmlns:a16="http://schemas.microsoft.com/office/drawing/2014/main" id="{44EA2FF6-87A4-23B1-90E3-283E0F975FE2}"/>
              </a:ext>
            </a:extLst>
          </p:cNvPr>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b="1" dirty="0"/>
              <a:t>Le gouvernement du Canada n’assume pas les frais médicaux des étudiants étrangers.</a:t>
            </a:r>
          </a:p>
          <a:p>
            <a:endParaRPr lang="fr-CA" sz="2400" b="1" dirty="0"/>
          </a:p>
          <a:p>
            <a:r>
              <a:rPr lang="fr-CA" sz="2400" b="1" dirty="0"/>
              <a:t>L’assurance maladie offerte aux étudiants étrangers diffère selon l’endroit où ils habitent. Communiquez avec l’établissement où vous souhaitez vous inscrire pour en savoir davantage sur l’assurance maladie.</a:t>
            </a:r>
            <a:endParaRPr lang="fr-FR" sz="2400" b="1" dirty="0"/>
          </a:p>
          <a:p>
            <a:pPr lvl="1"/>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27865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DEA9-8303-BAED-3254-7E83A6796992}"/>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55DBA693-69F3-D996-86C7-8E5493A1D48C}"/>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charset="0"/>
                <a:cs typeface="Arial" charset="0"/>
              </a:rPr>
              <a:t>Si la </a:t>
            </a:r>
            <a:r>
              <a:rPr lang="en-US" sz="2800" b="1" dirty="0" err="1">
                <a:solidFill>
                  <a:srgbClr val="C00000"/>
                </a:solidFill>
                <a:latin typeface="Arial" charset="0"/>
                <a:cs typeface="Arial" charset="0"/>
              </a:rPr>
              <a:t>demande</a:t>
            </a:r>
            <a:r>
              <a:rPr lang="en-US" sz="2800" b="1" dirty="0">
                <a:solidFill>
                  <a:srgbClr val="C00000"/>
                </a:solidFill>
                <a:latin typeface="Arial" charset="0"/>
                <a:cs typeface="Arial" charset="0"/>
              </a:rPr>
              <a:t> de </a:t>
            </a:r>
            <a:r>
              <a:rPr lang="en-US" sz="2800" b="1" dirty="0" err="1">
                <a:solidFill>
                  <a:srgbClr val="C00000"/>
                </a:solidFill>
                <a:latin typeface="Arial" charset="0"/>
                <a:cs typeface="Arial" charset="0"/>
              </a:rPr>
              <a:t>permis</a:t>
            </a:r>
            <a:r>
              <a:rPr lang="en-US" sz="2800" b="1" dirty="0">
                <a:solidFill>
                  <a:srgbClr val="C00000"/>
                </a:solidFill>
                <a:latin typeface="Arial" charset="0"/>
                <a:cs typeface="Arial" charset="0"/>
              </a:rPr>
              <a:t> </a:t>
            </a:r>
            <a:r>
              <a:rPr lang="en-US" sz="2800" b="1" dirty="0" err="1">
                <a:solidFill>
                  <a:srgbClr val="C00000"/>
                </a:solidFill>
                <a:latin typeface="Arial" charset="0"/>
                <a:cs typeface="Arial" charset="0"/>
              </a:rPr>
              <a:t>d’études</a:t>
            </a:r>
            <a:r>
              <a:rPr lang="en-US" sz="2800" b="1" dirty="0">
                <a:solidFill>
                  <a:srgbClr val="C00000"/>
                </a:solidFill>
                <a:latin typeface="Arial" charset="0"/>
                <a:cs typeface="Arial" charset="0"/>
              </a:rPr>
              <a:t> </a:t>
            </a:r>
            <a:r>
              <a:rPr lang="en-US" sz="2800" b="1" dirty="0" err="1">
                <a:solidFill>
                  <a:srgbClr val="C00000"/>
                </a:solidFill>
                <a:latin typeface="Arial" charset="0"/>
                <a:cs typeface="Arial" charset="0"/>
              </a:rPr>
              <a:t>est</a:t>
            </a:r>
            <a:r>
              <a:rPr lang="en-US" sz="2800" b="1" dirty="0">
                <a:solidFill>
                  <a:srgbClr val="C00000"/>
                </a:solidFill>
                <a:latin typeface="Arial" charset="0"/>
                <a:cs typeface="Arial" charset="0"/>
              </a:rPr>
              <a:t> </a:t>
            </a:r>
            <a:r>
              <a:rPr lang="en-US" sz="2800" b="1" dirty="0" err="1">
                <a:solidFill>
                  <a:srgbClr val="C00000"/>
                </a:solidFill>
                <a:latin typeface="Arial" charset="0"/>
                <a:cs typeface="Arial" charset="0"/>
              </a:rPr>
              <a:t>refusée</a:t>
            </a:r>
            <a:endParaRPr lang="fr-CA" sz="2800" b="1" dirty="0">
              <a:solidFill>
                <a:srgbClr val="FF0000"/>
              </a:solidFill>
            </a:endParaRPr>
          </a:p>
        </p:txBody>
      </p:sp>
      <p:sp>
        <p:nvSpPr>
          <p:cNvPr id="7" name="Rectangle 13">
            <a:extLst>
              <a:ext uri="{FF2B5EF4-FFF2-40B4-BE49-F238E27FC236}">
                <a16:creationId xmlns:a16="http://schemas.microsoft.com/office/drawing/2014/main" id="{8B65D116-546D-F865-5DBB-D7414DE71DD4}"/>
              </a:ext>
            </a:extLst>
          </p:cNvPr>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b="1" dirty="0"/>
              <a:t>IRCC envoie une lettre exposant les raisons pour lesquelles elle a été refusée.</a:t>
            </a:r>
          </a:p>
          <a:p>
            <a:r>
              <a:rPr lang="fr-CA" sz="2400" b="1" dirty="0"/>
              <a:t>Parmi les principaux motifs de refus :</a:t>
            </a:r>
          </a:p>
          <a:p>
            <a:pPr lvl="1"/>
            <a:r>
              <a:rPr lang="fr-CA" sz="2000" b="1" dirty="0"/>
              <a:t>La demande est reçue incomplète.</a:t>
            </a:r>
          </a:p>
          <a:p>
            <a:pPr lvl="1"/>
            <a:r>
              <a:rPr lang="fr-CA" sz="2000" b="1" dirty="0"/>
              <a:t>Le client n’a pas apporté la preuve qu’il possède assez d’argent pour assurer sa subsistance pendant ses études au Canada.</a:t>
            </a:r>
          </a:p>
          <a:p>
            <a:pPr lvl="1"/>
            <a:r>
              <a:rPr lang="fr-CA" sz="2000" b="1" dirty="0"/>
              <a:t>Le client n’a pas subi d’examen médical ou fourni la biométrie, si cela lui avait été demandé.</a:t>
            </a:r>
          </a:p>
          <a:p>
            <a:pPr lvl="1"/>
            <a:r>
              <a:rPr lang="fr-CA" sz="2000" b="1" dirty="0"/>
              <a:t>Le client n’a pas satisfait l’agent des visas que son intention première était d’étudier au Canada dans l’établissement d’enseignement.</a:t>
            </a:r>
          </a:p>
          <a:p>
            <a:pPr lvl="1"/>
            <a:r>
              <a:rPr lang="fr-CA" sz="2000" b="1" dirty="0"/>
              <a:t>Le client n’a pas satisfait l’agent des visas qu’il quittera le Canada à la fin de ses études.</a:t>
            </a:r>
            <a:endParaRPr lang="en-CA" sz="2000" b="1" dirty="0"/>
          </a:p>
          <a:p>
            <a:pPr lvl="1"/>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403850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5207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rgbClr val="C00000"/>
                </a:solidFill>
                <a:latin typeface="Arial" charset="0"/>
                <a:ea typeface="Arial" charset="0"/>
                <a:cs typeface="Arial" charset="0"/>
              </a:rPr>
              <a:t>Cette </a:t>
            </a:r>
            <a:r>
              <a:rPr lang="en-US" altLang="en-US" sz="2400" b="1" dirty="0" err="1">
                <a:solidFill>
                  <a:srgbClr val="C00000"/>
                </a:solidFill>
                <a:latin typeface="Arial" charset="0"/>
                <a:ea typeface="Arial" charset="0"/>
                <a:cs typeface="Arial" charset="0"/>
              </a:rPr>
              <a:t>présentation</a:t>
            </a:r>
            <a:endParaRPr lang="en-US" altLang="en-US" sz="2400" dirty="0">
              <a:solidFill>
                <a:srgbClr val="C00000"/>
              </a:solidFill>
              <a:latin typeface="Arial" charset="0"/>
              <a:ea typeface="Arial" charset="0"/>
              <a:cs typeface="Arial" charset="0"/>
            </a:endParaRPr>
          </a:p>
        </p:txBody>
      </p:sp>
      <p:sp>
        <p:nvSpPr>
          <p:cNvPr id="7" name="Rectangle 13"/>
          <p:cNvSpPr txBox="1">
            <a:spLocks noChangeArrowheads="1"/>
          </p:cNvSpPr>
          <p:nvPr/>
        </p:nvSpPr>
        <p:spPr>
          <a:xfrm>
            <a:off x="295275" y="832513"/>
            <a:ext cx="8696325" cy="3678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2000" b="1" dirty="0">
              <a:latin typeface="Arial" charset="0"/>
              <a:ea typeface="Arial" charset="0"/>
              <a:cs typeface="Arial" charset="0"/>
            </a:endParaRPr>
          </a:p>
          <a:p>
            <a:r>
              <a:rPr lang="en-US" altLang="en-US" sz="2400" b="1" dirty="0">
                <a:latin typeface="Arial" charset="0"/>
                <a:ea typeface="Arial" charset="0"/>
                <a:cs typeface="Arial" charset="0"/>
              </a:rPr>
              <a:t>Les </a:t>
            </a:r>
            <a:r>
              <a:rPr lang="en-US" altLang="en-US" sz="2400" b="1" dirty="0" err="1">
                <a:latin typeface="Arial" charset="0"/>
                <a:ea typeface="Arial" charset="0"/>
                <a:cs typeface="Arial" charset="0"/>
              </a:rPr>
              <a:t>permis</a:t>
            </a:r>
            <a:r>
              <a:rPr lang="en-US" altLang="en-US" sz="2400" b="1" dirty="0">
                <a:latin typeface="Arial" charset="0"/>
                <a:ea typeface="Arial" charset="0"/>
                <a:cs typeface="Arial" charset="0"/>
              </a:rPr>
              <a:t> </a:t>
            </a:r>
            <a:r>
              <a:rPr lang="en-US" altLang="en-US" sz="2400" b="1" dirty="0" err="1">
                <a:latin typeface="Arial" charset="0"/>
                <a:ea typeface="Arial" charset="0"/>
                <a:cs typeface="Arial" charset="0"/>
              </a:rPr>
              <a:t>d’études</a:t>
            </a:r>
            <a:r>
              <a:rPr lang="en-US" altLang="en-US" sz="2400" b="1" dirty="0">
                <a:latin typeface="Arial" charset="0"/>
                <a:ea typeface="Arial" charset="0"/>
                <a:cs typeface="Arial" charset="0"/>
              </a:rPr>
              <a:t> à </a:t>
            </a:r>
            <a:r>
              <a:rPr lang="en-US" altLang="en-US" sz="2400" b="1" dirty="0" err="1">
                <a:latin typeface="Arial" charset="0"/>
                <a:ea typeface="Arial" charset="0"/>
                <a:cs typeface="Arial" charset="0"/>
              </a:rPr>
              <a:t>titre</a:t>
            </a:r>
            <a:r>
              <a:rPr lang="en-US" altLang="en-US" sz="2400" b="1" dirty="0">
                <a:latin typeface="Arial" charset="0"/>
                <a:ea typeface="Arial" charset="0"/>
                <a:cs typeface="Arial" charset="0"/>
              </a:rPr>
              <a:t> </a:t>
            </a:r>
            <a:r>
              <a:rPr lang="en-US" altLang="en-US" sz="2400" b="1" dirty="0" err="1">
                <a:latin typeface="Arial" charset="0"/>
                <a:ea typeface="Arial" charset="0"/>
                <a:cs typeface="Arial" charset="0"/>
              </a:rPr>
              <a:t>d’étudiant</a:t>
            </a:r>
            <a:r>
              <a:rPr lang="en-US" altLang="en-US" sz="2400" b="1" dirty="0">
                <a:latin typeface="Arial" charset="0"/>
                <a:ea typeface="Arial" charset="0"/>
                <a:cs typeface="Arial" charset="0"/>
              </a:rPr>
              <a:t> étranger</a:t>
            </a:r>
          </a:p>
          <a:p>
            <a:endParaRPr lang="en-US" altLang="en-US" sz="2400" b="1" dirty="0">
              <a:latin typeface="Arial" charset="0"/>
              <a:ea typeface="Arial" charset="0"/>
              <a:cs typeface="Arial" charset="0"/>
            </a:endParaRPr>
          </a:p>
          <a:p>
            <a:r>
              <a:rPr lang="en-US" altLang="en-US" sz="2400" b="1" dirty="0">
                <a:latin typeface="Arial" charset="0"/>
                <a:ea typeface="Arial" charset="0"/>
                <a:cs typeface="Arial" charset="0"/>
              </a:rPr>
              <a:t>La prolongation des </a:t>
            </a:r>
            <a:r>
              <a:rPr lang="en-US" altLang="en-US" sz="2400" b="1" dirty="0" err="1">
                <a:latin typeface="Arial" charset="0"/>
                <a:ea typeface="Arial" charset="0"/>
                <a:cs typeface="Arial" charset="0"/>
              </a:rPr>
              <a:t>permis</a:t>
            </a:r>
            <a:r>
              <a:rPr lang="en-US" altLang="en-US" sz="2400" b="1" dirty="0">
                <a:latin typeface="Arial" charset="0"/>
                <a:ea typeface="Arial" charset="0"/>
                <a:cs typeface="Arial" charset="0"/>
              </a:rPr>
              <a:t> </a:t>
            </a:r>
            <a:r>
              <a:rPr lang="en-US" altLang="en-US" sz="2400" b="1" dirty="0" err="1">
                <a:latin typeface="Arial" charset="0"/>
                <a:ea typeface="Arial" charset="0"/>
                <a:cs typeface="Arial" charset="0"/>
              </a:rPr>
              <a:t>d’études</a:t>
            </a:r>
            <a:endParaRPr lang="en-US" altLang="en-US" sz="2400" b="1" dirty="0">
              <a:latin typeface="Arial" charset="0"/>
              <a:ea typeface="Arial" charset="0"/>
              <a:cs typeface="Arial" charset="0"/>
            </a:endParaRPr>
          </a:p>
          <a:p>
            <a:endParaRPr lang="en-US" altLang="en-US" sz="2400" b="1" dirty="0">
              <a:latin typeface="Arial" charset="0"/>
              <a:ea typeface="Arial" charset="0"/>
              <a:cs typeface="Arial" charset="0"/>
            </a:endParaRPr>
          </a:p>
          <a:p>
            <a:r>
              <a:rPr lang="en-US" altLang="en-US" sz="2400" b="1" dirty="0">
                <a:latin typeface="Arial" charset="0"/>
                <a:ea typeface="Arial" charset="0"/>
                <a:cs typeface="Arial" charset="0"/>
              </a:rPr>
              <a:t>Le travail pendant les études</a:t>
            </a:r>
          </a:p>
          <a:p>
            <a:pPr marL="0" indent="0">
              <a:buNone/>
            </a:pPr>
            <a:endParaRPr lang="en-US" altLang="en-US" sz="2400" b="1" dirty="0">
              <a:latin typeface="Arial" charset="0"/>
              <a:ea typeface="Arial" charset="0"/>
              <a:cs typeface="Arial" charset="0"/>
            </a:endParaRPr>
          </a:p>
          <a:p>
            <a:r>
              <a:rPr lang="en-US" altLang="en-US" sz="2400" b="1" dirty="0">
                <a:latin typeface="Arial" charset="0"/>
                <a:ea typeface="Arial" charset="0"/>
                <a:cs typeface="Arial" charset="0"/>
              </a:rPr>
              <a:t>Les </a:t>
            </a:r>
            <a:r>
              <a:rPr lang="en-US" altLang="en-US" sz="2400" b="1" dirty="0" err="1">
                <a:latin typeface="Arial" charset="0"/>
                <a:ea typeface="Arial" charset="0"/>
                <a:cs typeface="Arial" charset="0"/>
              </a:rPr>
              <a:t>permis</a:t>
            </a:r>
            <a:r>
              <a:rPr lang="en-US" altLang="en-US" sz="2400" b="1" dirty="0">
                <a:latin typeface="Arial" charset="0"/>
                <a:ea typeface="Arial" charset="0"/>
                <a:cs typeface="Arial" charset="0"/>
              </a:rPr>
              <a:t> de travail post-diplôme après les études</a:t>
            </a:r>
          </a:p>
          <a:p>
            <a:endParaRPr lang="en-US" altLang="en-US" sz="2400" b="1" dirty="0">
              <a:latin typeface="Arial" charset="0"/>
              <a:ea typeface="Arial" charset="0"/>
              <a:cs typeface="Arial" charset="0"/>
            </a:endParaRPr>
          </a:p>
          <a:p>
            <a:r>
              <a:rPr lang="en-US" altLang="en-US" sz="2400" b="1" dirty="0">
                <a:latin typeface="Arial" charset="0"/>
                <a:ea typeface="Arial" charset="0"/>
                <a:cs typeface="Arial" charset="0"/>
              </a:rPr>
              <a:t>Les </a:t>
            </a:r>
            <a:r>
              <a:rPr lang="en-US" altLang="en-US" sz="2400" b="1" dirty="0" err="1">
                <a:latin typeface="Arial" charset="0"/>
                <a:ea typeface="Arial" charset="0"/>
                <a:cs typeface="Arial" charset="0"/>
              </a:rPr>
              <a:t>permis</a:t>
            </a:r>
            <a:r>
              <a:rPr lang="en-US" altLang="en-US" sz="2400" b="1" dirty="0">
                <a:latin typeface="Arial" charset="0"/>
                <a:ea typeface="Arial" charset="0"/>
                <a:cs typeface="Arial" charset="0"/>
              </a:rPr>
              <a:t> de travail pour un stage</a:t>
            </a:r>
          </a:p>
          <a:p>
            <a:pPr marL="0" indent="0">
              <a:buNone/>
            </a:pPr>
            <a:endParaRPr lang="en-US" altLang="en-US" sz="2400" b="1" dirty="0">
              <a:latin typeface="Arial" charset="0"/>
              <a:ea typeface="Arial" charset="0"/>
              <a:cs typeface="Arial" charset="0"/>
            </a:endParaRPr>
          </a:p>
          <a:p>
            <a:pPr marL="0" indent="0">
              <a:buNone/>
            </a:pPr>
            <a:endParaRPr lang="en-US" altLang="en-US" sz="2000" b="1" dirty="0">
              <a:latin typeface="Arial" charset="0"/>
              <a:ea typeface="Arial" charset="0"/>
              <a:cs typeface="Arial" charset="0"/>
            </a:endParaRPr>
          </a:p>
        </p:txBody>
      </p:sp>
    </p:spTree>
    <p:extLst>
      <p:ext uri="{BB962C8B-B14F-4D97-AF65-F5344CB8AC3E}">
        <p14:creationId xmlns:p14="http://schemas.microsoft.com/office/powerpoint/2010/main" val="173638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A0D7A-0810-79A9-FBFE-A1694A0AE1C1}"/>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05F8E4F7-71D3-8338-D740-116F7DAE0B28}"/>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charset="0"/>
                <a:cs typeface="Arial" charset="0"/>
              </a:rPr>
              <a:t>Faire un stage au Canada </a:t>
            </a:r>
            <a:endParaRPr lang="fr-CA" sz="2800" b="1" dirty="0">
              <a:solidFill>
                <a:srgbClr val="FF0000"/>
              </a:solidFill>
            </a:endParaRPr>
          </a:p>
        </p:txBody>
      </p:sp>
      <p:sp>
        <p:nvSpPr>
          <p:cNvPr id="7" name="Rectangle 13">
            <a:extLst>
              <a:ext uri="{FF2B5EF4-FFF2-40B4-BE49-F238E27FC236}">
                <a16:creationId xmlns:a16="http://schemas.microsoft.com/office/drawing/2014/main" id="{C716FF96-B062-6DC4-669C-0CCF31436560}"/>
              </a:ext>
            </a:extLst>
          </p:cNvPr>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r>
              <a:rPr lang="fr-CA" sz="2400" b="1" dirty="0">
                <a:solidFill>
                  <a:prstClr val="black"/>
                </a:solidFill>
              </a:rPr>
              <a:t>Il est obligatoire d’obtenir un </a:t>
            </a:r>
            <a:r>
              <a:rPr lang="fr-CA" sz="2400" b="1" u="sng" dirty="0">
                <a:solidFill>
                  <a:prstClr val="black"/>
                </a:solidFill>
              </a:rPr>
              <a:t>permis de travail</a:t>
            </a:r>
            <a:r>
              <a:rPr lang="fr-CA" sz="2400" b="1" dirty="0">
                <a:solidFill>
                  <a:prstClr val="black"/>
                </a:solidFill>
              </a:rPr>
              <a:t> :</a:t>
            </a:r>
            <a:endParaRPr lang="fr-CA" sz="800" b="1" dirty="0">
              <a:solidFill>
                <a:prstClr val="black"/>
              </a:solidFill>
            </a:endParaRPr>
          </a:p>
          <a:p>
            <a:pPr lvl="1"/>
            <a:r>
              <a:rPr lang="fr-CA" sz="2000" b="1" dirty="0">
                <a:solidFill>
                  <a:prstClr val="black"/>
                </a:solidFill>
              </a:rPr>
              <a:t>que le stage soit rémunéré ou non</a:t>
            </a:r>
          </a:p>
          <a:p>
            <a:pPr lvl="1"/>
            <a:r>
              <a:rPr lang="fr-CA" sz="2000" b="1" dirty="0">
                <a:solidFill>
                  <a:prstClr val="black"/>
                </a:solidFill>
              </a:rPr>
              <a:t>quelle que soit sa durée</a:t>
            </a:r>
          </a:p>
          <a:p>
            <a:pPr marL="914400" lvl="2" indent="0">
              <a:buNone/>
            </a:pPr>
            <a:endParaRPr lang="fr-CA" b="1" dirty="0">
              <a:solidFill>
                <a:prstClr val="black"/>
              </a:solidFill>
            </a:endParaRPr>
          </a:p>
          <a:p>
            <a:pPr marL="457200" lvl="1" indent="0">
              <a:buNone/>
            </a:pPr>
            <a:r>
              <a:rPr lang="fr-CA" sz="2000" i="1" dirty="0">
                <a:solidFill>
                  <a:prstClr val="black"/>
                </a:solidFill>
              </a:rPr>
              <a:t>Exemption de permis de travail pour stage clinique ou stage de recherche de courte durée.</a:t>
            </a:r>
            <a:br>
              <a:rPr lang="fr-CA" sz="2000" i="1" dirty="0">
                <a:solidFill>
                  <a:prstClr val="black"/>
                </a:solidFill>
              </a:rPr>
            </a:br>
            <a:endParaRPr lang="en-US" sz="2400" b="1" dirty="0">
              <a:solidFill>
                <a:prstClr val="black"/>
              </a:solidFill>
            </a:endParaRPr>
          </a:p>
          <a:p>
            <a:pPr marL="285750" lvl="0" indent="-285750"/>
            <a:r>
              <a:rPr lang="fr-FR" sz="2400" b="1" dirty="0">
                <a:solidFill>
                  <a:prstClr val="black"/>
                </a:solidFill>
              </a:rPr>
              <a:t>Le permis de travail peut s’obtenir par le biais :</a:t>
            </a:r>
            <a:endParaRPr lang="fr-FR" sz="800" b="1" dirty="0">
              <a:solidFill>
                <a:prstClr val="black"/>
              </a:solidFill>
            </a:endParaRPr>
          </a:p>
          <a:p>
            <a:pPr lvl="1"/>
            <a:r>
              <a:rPr lang="fr-FR" sz="2000" b="1" dirty="0">
                <a:solidFill>
                  <a:prstClr val="black"/>
                </a:solidFill>
              </a:rPr>
              <a:t>d’Expérience internationale Canada (EIC) ;</a:t>
            </a:r>
          </a:p>
          <a:p>
            <a:pPr lvl="1"/>
            <a:r>
              <a:rPr lang="fr-FR" sz="2000" b="1" dirty="0">
                <a:solidFill>
                  <a:prstClr val="black"/>
                </a:solidFill>
              </a:rPr>
              <a:t>d’une entente de réciprocité d’échanges de stagiaires signée entre l’établissement où l’étudiant est inscrit et un établissement au Canada ;</a:t>
            </a:r>
          </a:p>
          <a:p>
            <a:pPr lvl="1"/>
            <a:r>
              <a:rPr lang="fr-FR" sz="2000" b="1" dirty="0">
                <a:solidFill>
                  <a:prstClr val="black"/>
                </a:solidFill>
              </a:rPr>
              <a:t>du volet « Mobilité francophone » si le stage est rémunéré.</a:t>
            </a:r>
          </a:p>
          <a:p>
            <a:pPr lvl="1"/>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97995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979F-5765-FC32-9EA9-61FF319AF0F3}"/>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D2266D4B-F9A9-6E17-1743-1C4BC560CD91}"/>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C00000"/>
                </a:solidFill>
                <a:latin typeface="Arial" charset="0"/>
                <a:cs typeface="Arial" charset="0"/>
              </a:rPr>
              <a:t>Expérience</a:t>
            </a:r>
            <a:r>
              <a:rPr lang="en-US" sz="2800" b="1" dirty="0">
                <a:solidFill>
                  <a:srgbClr val="C00000"/>
                </a:solidFill>
                <a:latin typeface="Arial" charset="0"/>
                <a:cs typeface="Arial" charset="0"/>
              </a:rPr>
              <a:t> </a:t>
            </a:r>
            <a:r>
              <a:rPr lang="en-US" sz="2800" b="1" dirty="0" err="1">
                <a:solidFill>
                  <a:srgbClr val="C00000"/>
                </a:solidFill>
                <a:latin typeface="Arial" charset="0"/>
                <a:cs typeface="Arial" charset="0"/>
              </a:rPr>
              <a:t>internationale</a:t>
            </a:r>
            <a:r>
              <a:rPr lang="en-US" sz="2800" b="1" dirty="0">
                <a:solidFill>
                  <a:srgbClr val="C00000"/>
                </a:solidFill>
                <a:latin typeface="Arial" charset="0"/>
                <a:cs typeface="Arial" charset="0"/>
              </a:rPr>
              <a:t> Canada </a:t>
            </a:r>
            <a:endParaRPr lang="fr-CA" sz="2800" b="1" dirty="0">
              <a:solidFill>
                <a:srgbClr val="FF0000"/>
              </a:solidFill>
            </a:endParaRPr>
          </a:p>
        </p:txBody>
      </p:sp>
      <p:sp>
        <p:nvSpPr>
          <p:cNvPr id="7" name="Rectangle 13">
            <a:extLst>
              <a:ext uri="{FF2B5EF4-FFF2-40B4-BE49-F238E27FC236}">
                <a16:creationId xmlns:a16="http://schemas.microsoft.com/office/drawing/2014/main" id="{2EA494C4-1134-A530-4B3F-A2DC1EA13037}"/>
              </a:ext>
            </a:extLst>
          </p:cNvPr>
          <p:cNvSpPr txBox="1">
            <a:spLocks noChangeArrowheads="1"/>
          </p:cNvSpPr>
          <p:nvPr/>
        </p:nvSpPr>
        <p:spPr>
          <a:xfrm>
            <a:off x="291855" y="1311966"/>
            <a:ext cx="8699746" cy="3199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r>
              <a:rPr lang="fr-CA" sz="2400" b="1" dirty="0">
                <a:solidFill>
                  <a:prstClr val="black"/>
                </a:solidFill>
              </a:rPr>
              <a:t>Catégorie Stage coop international</a:t>
            </a:r>
          </a:p>
          <a:p>
            <a:pPr marL="457200" lvl="1" indent="0">
              <a:buNone/>
            </a:pPr>
            <a:endParaRPr lang="en-US" altLang="en-US" sz="1000" b="1" dirty="0">
              <a:latin typeface="Arial" charset="0"/>
              <a:ea typeface="Arial" charset="0"/>
              <a:cs typeface="Arial" charset="0"/>
            </a:endParaRPr>
          </a:p>
          <a:p>
            <a:pPr lvl="1"/>
            <a:endParaRPr lang="en-US" altLang="en-US" sz="1400" b="1" dirty="0">
              <a:latin typeface="Arial" charset="0"/>
              <a:ea typeface="Arial" charset="0"/>
              <a:cs typeface="Arial" charset="0"/>
            </a:endParaRPr>
          </a:p>
          <a:p>
            <a:pPr lvl="1"/>
            <a:endParaRPr lang="en-US" altLang="en-US" sz="1600" b="1" dirty="0">
              <a:latin typeface="Arial" charset="0"/>
              <a:ea typeface="Arial" charset="0"/>
              <a:cs typeface="Arial" charset="0"/>
            </a:endParaRPr>
          </a:p>
          <a:p>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pic>
        <p:nvPicPr>
          <p:cNvPr id="5" name="Image 4">
            <a:extLst>
              <a:ext uri="{FF2B5EF4-FFF2-40B4-BE49-F238E27FC236}">
                <a16:creationId xmlns:a16="http://schemas.microsoft.com/office/drawing/2014/main" id="{EE20E98A-8B7B-5EF2-73D3-929B9C7C0242}"/>
              </a:ext>
            </a:extLst>
          </p:cNvPr>
          <p:cNvPicPr>
            <a:picLocks noChangeAspect="1"/>
          </p:cNvPicPr>
          <p:nvPr/>
        </p:nvPicPr>
        <p:blipFill>
          <a:blip r:embed="rId3"/>
          <a:stretch>
            <a:fillRect/>
          </a:stretch>
        </p:blipFill>
        <p:spPr>
          <a:xfrm>
            <a:off x="825025" y="1716211"/>
            <a:ext cx="7493950" cy="4206484"/>
          </a:xfrm>
          <a:prstGeom prst="rect">
            <a:avLst/>
          </a:prstGeom>
        </p:spPr>
      </p:pic>
      <p:sp>
        <p:nvSpPr>
          <p:cNvPr id="8" name="ZoneTexte 7">
            <a:extLst>
              <a:ext uri="{FF2B5EF4-FFF2-40B4-BE49-F238E27FC236}">
                <a16:creationId xmlns:a16="http://schemas.microsoft.com/office/drawing/2014/main" id="{68102463-8BB7-F6C4-1FD4-D8364C8AC6A0}"/>
              </a:ext>
            </a:extLst>
          </p:cNvPr>
          <p:cNvSpPr txBox="1"/>
          <p:nvPr/>
        </p:nvSpPr>
        <p:spPr>
          <a:xfrm>
            <a:off x="3220278" y="5922696"/>
            <a:ext cx="3472358" cy="461665"/>
          </a:xfrm>
          <a:prstGeom prst="rect">
            <a:avLst/>
          </a:prstGeom>
          <a:noFill/>
        </p:spPr>
        <p:txBody>
          <a:bodyPr wrap="square" rtlCol="0">
            <a:spAutoFit/>
          </a:bodyPr>
          <a:lstStyle/>
          <a:p>
            <a:r>
              <a:rPr lang="fr-CA" sz="2400" b="1" dirty="0"/>
              <a:t>www.Canada.ca/eic</a:t>
            </a:r>
            <a:endParaRPr lang="fr-FR" sz="2400" b="1" dirty="0"/>
          </a:p>
        </p:txBody>
      </p:sp>
    </p:spTree>
    <p:extLst>
      <p:ext uri="{BB962C8B-B14F-4D97-AF65-F5344CB8AC3E}">
        <p14:creationId xmlns:p14="http://schemas.microsoft.com/office/powerpoint/2010/main" val="301120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A1239-01E8-43FF-E154-B71F9F221A19}"/>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CC3DA269-35C9-89BD-C221-F7FF3089F257}"/>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C00000"/>
                </a:solidFill>
                <a:latin typeface="Arial" charset="0"/>
                <a:cs typeface="Arial" charset="0"/>
              </a:rPr>
              <a:t>Mobilité</a:t>
            </a:r>
            <a:r>
              <a:rPr lang="en-US" sz="2800" b="1" dirty="0">
                <a:solidFill>
                  <a:srgbClr val="C00000"/>
                </a:solidFill>
                <a:latin typeface="Arial" charset="0"/>
                <a:cs typeface="Arial" charset="0"/>
              </a:rPr>
              <a:t> francophone</a:t>
            </a:r>
            <a:endParaRPr lang="fr-CA" sz="2800" b="1" dirty="0">
              <a:solidFill>
                <a:srgbClr val="FF0000"/>
              </a:solidFill>
            </a:endParaRPr>
          </a:p>
        </p:txBody>
      </p:sp>
      <p:sp>
        <p:nvSpPr>
          <p:cNvPr id="7" name="Rectangle 13">
            <a:extLst>
              <a:ext uri="{FF2B5EF4-FFF2-40B4-BE49-F238E27FC236}">
                <a16:creationId xmlns:a16="http://schemas.microsoft.com/office/drawing/2014/main" id="{F65F1799-58B2-DCE4-8324-9A727B28DB5F}"/>
              </a:ext>
            </a:extLst>
          </p:cNvPr>
          <p:cNvSpPr txBox="1">
            <a:spLocks noChangeArrowheads="1"/>
          </p:cNvSpPr>
          <p:nvPr/>
        </p:nvSpPr>
        <p:spPr>
          <a:xfrm>
            <a:off x="291855" y="1311966"/>
            <a:ext cx="8699746" cy="3199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r>
              <a:rPr lang="fr-CA" sz="2400" b="1" dirty="0">
                <a:solidFill>
                  <a:prstClr val="black"/>
                </a:solidFill>
              </a:rPr>
              <a:t>Éligibilité</a:t>
            </a:r>
            <a:br>
              <a:rPr lang="fr-CA" sz="2400" b="1" dirty="0">
                <a:solidFill>
                  <a:prstClr val="black"/>
                </a:solidFill>
              </a:rPr>
            </a:br>
            <a:endParaRPr lang="fr-CA" sz="2400" b="1" dirty="0">
              <a:solidFill>
                <a:prstClr val="black"/>
              </a:solidFill>
            </a:endParaRPr>
          </a:p>
          <a:p>
            <a:pPr lvl="1" fontAlgn="base"/>
            <a:r>
              <a:rPr lang="en-CA" sz="2000" b="1" dirty="0" err="1"/>
              <a:t>Maîtriser</a:t>
            </a:r>
            <a:r>
              <a:rPr lang="en-CA" sz="2000" b="1" dirty="0"/>
              <a:t> la langue française à un </a:t>
            </a:r>
            <a:r>
              <a:rPr lang="en-CA" sz="2000" b="1" dirty="0" err="1"/>
              <a:t>niveau</a:t>
            </a:r>
            <a:r>
              <a:rPr lang="en-CA" sz="2000" b="1" dirty="0"/>
              <a:t> </a:t>
            </a:r>
            <a:r>
              <a:rPr lang="en-CA" sz="2000" b="1" dirty="0" err="1"/>
              <a:t>intermédiaire</a:t>
            </a:r>
            <a:r>
              <a:rPr lang="en-CA" sz="2000" b="1" dirty="0"/>
              <a:t> </a:t>
            </a:r>
            <a:r>
              <a:rPr lang="en-CA" sz="2000" b="1" dirty="0" err="1"/>
              <a:t>ou</a:t>
            </a:r>
            <a:r>
              <a:rPr lang="en-CA" sz="2000" b="1" dirty="0"/>
              <a:t> plus ;</a:t>
            </a:r>
          </a:p>
          <a:p>
            <a:pPr lvl="2" fontAlgn="base"/>
            <a:r>
              <a:rPr lang="en-CA" b="1" i="1" dirty="0"/>
              <a:t>l</a:t>
            </a:r>
            <a:r>
              <a:rPr lang="en-US" b="1" i="1" dirty="0"/>
              <a:t>a langue de travail </a:t>
            </a:r>
            <a:r>
              <a:rPr lang="en-US" b="1" i="1" dirty="0" err="1"/>
              <a:t>peut</a:t>
            </a:r>
            <a:r>
              <a:rPr lang="en-US" b="1" i="1" dirty="0"/>
              <a:t> </a:t>
            </a:r>
            <a:r>
              <a:rPr lang="en-US" b="1" i="1" dirty="0" err="1"/>
              <a:t>être</a:t>
            </a:r>
            <a:r>
              <a:rPr lang="en-US" b="1" i="1" dirty="0"/>
              <a:t> </a:t>
            </a:r>
            <a:r>
              <a:rPr lang="en-US" b="1" i="1" dirty="0" err="1"/>
              <a:t>l’anglais</a:t>
            </a:r>
            <a:r>
              <a:rPr lang="en-CA" b="1" dirty="0"/>
              <a:t>​</a:t>
            </a:r>
          </a:p>
          <a:p>
            <a:pPr lvl="1" fontAlgn="base"/>
            <a:r>
              <a:rPr lang="en-US" sz="2000" b="1" dirty="0"/>
              <a:t>Tout type de poste </a:t>
            </a:r>
            <a:r>
              <a:rPr lang="en-US" sz="2000" b="1" dirty="0" err="1"/>
              <a:t>rémunéré</a:t>
            </a:r>
            <a:r>
              <a:rPr lang="en-US" sz="2000" b="1" dirty="0"/>
              <a:t> ;</a:t>
            </a:r>
            <a:endParaRPr lang="en-US" sz="2000" b="1" i="1" dirty="0"/>
          </a:p>
          <a:p>
            <a:pPr lvl="2" fontAlgn="base"/>
            <a:r>
              <a:rPr lang="en-US" b="1" i="1" dirty="0"/>
              <a:t>à </a:t>
            </a:r>
            <a:r>
              <a:rPr lang="en-US" b="1" i="1" dirty="0" err="1"/>
              <a:t>l’exception</a:t>
            </a:r>
            <a:r>
              <a:rPr lang="en-US" b="1" i="1" dirty="0"/>
              <a:t> des professions </a:t>
            </a:r>
            <a:r>
              <a:rPr lang="en-US" b="1" i="1" dirty="0" err="1"/>
              <a:t>agricoles</a:t>
            </a:r>
            <a:r>
              <a:rPr lang="en-US" b="1" i="1" dirty="0"/>
              <a:t> </a:t>
            </a:r>
            <a:r>
              <a:rPr lang="en-US" b="1" i="1" dirty="0" err="1"/>
              <a:t>primaires</a:t>
            </a:r>
            <a:r>
              <a:rPr lang="en-US" b="1" i="1" dirty="0"/>
              <a:t> peu </a:t>
            </a:r>
            <a:r>
              <a:rPr lang="en-US" b="1" i="1" dirty="0" err="1"/>
              <a:t>qualifiées</a:t>
            </a:r>
            <a:endParaRPr lang="en-CA" sz="1600" b="1" dirty="0"/>
          </a:p>
          <a:p>
            <a:pPr lvl="1" fontAlgn="base"/>
            <a:r>
              <a:rPr lang="en-CA" sz="2000" b="1" dirty="0"/>
              <a:t>Dans </a:t>
            </a:r>
            <a:r>
              <a:rPr lang="en-CA" sz="2000" b="1" dirty="0" err="1"/>
              <a:t>une</a:t>
            </a:r>
            <a:r>
              <a:rPr lang="en-CA" sz="2000" b="1" dirty="0"/>
              <a:t> province </a:t>
            </a:r>
            <a:r>
              <a:rPr lang="en-CA" sz="2000" b="1" dirty="0" err="1"/>
              <a:t>ou</a:t>
            </a:r>
            <a:r>
              <a:rPr lang="en-CA" sz="2000" b="1" dirty="0"/>
              <a:t> un </a:t>
            </a:r>
            <a:r>
              <a:rPr lang="en-CA" sz="2000" b="1" dirty="0" err="1"/>
              <a:t>territoire</a:t>
            </a:r>
            <a:r>
              <a:rPr lang="en-CA" sz="2000" b="1" dirty="0"/>
              <a:t> </a:t>
            </a:r>
            <a:r>
              <a:rPr lang="en-CA" sz="2000" b="1" dirty="0" err="1"/>
              <a:t>autre</a:t>
            </a:r>
            <a:r>
              <a:rPr lang="en-CA" sz="2000" b="1" dirty="0"/>
              <a:t> que le Québec</a:t>
            </a:r>
            <a:r>
              <a:rPr lang="en-US" sz="2000" b="1" dirty="0"/>
              <a:t>​ ;</a:t>
            </a:r>
          </a:p>
          <a:p>
            <a:pPr lvl="1" fontAlgn="base"/>
            <a:r>
              <a:rPr lang="en-CA" sz="2000" b="1" dirty="0"/>
              <a:t>Sans condition </a:t>
            </a:r>
            <a:r>
              <a:rPr lang="en-CA" sz="2000" b="1" dirty="0" err="1"/>
              <a:t>d’âge</a:t>
            </a:r>
            <a:r>
              <a:rPr lang="en-CA" sz="2000" b="1" dirty="0"/>
              <a:t> </a:t>
            </a:r>
            <a:r>
              <a:rPr lang="en-CA" sz="2000" b="1" dirty="0" err="1"/>
              <a:t>ou</a:t>
            </a:r>
            <a:r>
              <a:rPr lang="en-CA" sz="2000" b="1" dirty="0"/>
              <a:t> de </a:t>
            </a:r>
            <a:r>
              <a:rPr lang="en-CA" sz="2000" b="1" dirty="0" err="1"/>
              <a:t>nationalité</a:t>
            </a:r>
            <a:r>
              <a:rPr lang="en-CA" sz="2000" b="1" dirty="0"/>
              <a:t>.</a:t>
            </a:r>
            <a:endParaRPr lang="en-US" sz="2000" b="1" dirty="0"/>
          </a:p>
          <a:p>
            <a:pPr marL="742950" lvl="1" indent="-285750"/>
            <a:endParaRPr lang="fr-CA" sz="2000" b="1" dirty="0">
              <a:solidFill>
                <a:prstClr val="black"/>
              </a:solidFill>
            </a:endParaRPr>
          </a:p>
          <a:p>
            <a:pPr marL="457200" lvl="1" indent="0">
              <a:buNone/>
            </a:pPr>
            <a:endParaRPr lang="en-US" altLang="en-US" sz="14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
        <p:nvSpPr>
          <p:cNvPr id="8" name="ZoneTexte 7">
            <a:extLst>
              <a:ext uri="{FF2B5EF4-FFF2-40B4-BE49-F238E27FC236}">
                <a16:creationId xmlns:a16="http://schemas.microsoft.com/office/drawing/2014/main" id="{3AD18C02-194E-851D-2BB3-2CC3A5C85AFA}"/>
              </a:ext>
            </a:extLst>
          </p:cNvPr>
          <p:cNvSpPr txBox="1"/>
          <p:nvPr/>
        </p:nvSpPr>
        <p:spPr>
          <a:xfrm>
            <a:off x="2213114" y="4744279"/>
            <a:ext cx="4929808" cy="461665"/>
          </a:xfrm>
          <a:prstGeom prst="rect">
            <a:avLst/>
          </a:prstGeom>
          <a:noFill/>
        </p:spPr>
        <p:txBody>
          <a:bodyPr wrap="square" rtlCol="0">
            <a:spAutoFit/>
          </a:bodyPr>
          <a:lstStyle/>
          <a:p>
            <a:r>
              <a:rPr lang="fr-CA" sz="2400" b="1" dirty="0"/>
              <a:t>www.Canada.ca/immigrationfranco</a:t>
            </a:r>
            <a:endParaRPr lang="fr-FR" sz="2400" b="1" dirty="0"/>
          </a:p>
        </p:txBody>
      </p:sp>
    </p:spTree>
    <p:extLst>
      <p:ext uri="{BB962C8B-B14F-4D97-AF65-F5344CB8AC3E}">
        <p14:creationId xmlns:p14="http://schemas.microsoft.com/office/powerpoint/2010/main" val="2901890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033818" y="2223612"/>
            <a:ext cx="7059304" cy="3644925"/>
          </a:xfrm>
        </p:spPr>
        <p:txBody>
          <a:bodyPr>
            <a:normAutofit fontScale="92500" lnSpcReduction="20000"/>
          </a:bodyPr>
          <a:lstStyle/>
          <a:p>
            <a:endParaRPr lang="fr-CA" b="1" dirty="0"/>
          </a:p>
          <a:p>
            <a:r>
              <a:rPr lang="fr-CA" b="1" dirty="0"/>
              <a:t>Si quelque chose semble trop beau pour être vrai, c’est probablement le cas!</a:t>
            </a:r>
          </a:p>
          <a:p>
            <a:endParaRPr lang="fr-CA" b="1" dirty="0"/>
          </a:p>
          <a:p>
            <a:r>
              <a:rPr lang="fr-CA" b="1" dirty="0"/>
              <a:t>Si vous décidez de faire appel à un représentant, choisissez-le avec soin. Tous les représentants ne sont pas autorisés à vous représenter. </a:t>
            </a:r>
            <a:br>
              <a:rPr lang="fr-CA" b="1" dirty="0"/>
            </a:br>
            <a:endParaRPr lang="fr-CA" b="1" dirty="0"/>
          </a:p>
          <a:p>
            <a:r>
              <a:rPr lang="fr-CA" b="1" dirty="0"/>
              <a:t>Donner de fausses informations dans votre demande est une infraction grave. Vous pourriez vous voir refuser l’entrée au Canada, être expulsé même après votre arrivée et/ou vous voir interdire d’entrée pour cinq ans. </a:t>
            </a:r>
          </a:p>
          <a:p>
            <a:endParaRPr lang="fr-CA" dirty="0"/>
          </a:p>
          <a:p>
            <a:endParaRPr lang="en-CA" dirty="0"/>
          </a:p>
        </p:txBody>
      </p:sp>
      <p:sp>
        <p:nvSpPr>
          <p:cNvPr id="3" name="Rectangle 2"/>
          <p:cNvSpPr/>
          <p:nvPr/>
        </p:nvSpPr>
        <p:spPr>
          <a:xfrm>
            <a:off x="3604591" y="1164680"/>
            <a:ext cx="5539409" cy="830997"/>
          </a:xfrm>
          <a:prstGeom prst="rect">
            <a:avLst/>
          </a:prstGeom>
        </p:spPr>
        <p:txBody>
          <a:bodyPr wrap="square">
            <a:spAutoFit/>
          </a:bodyPr>
          <a:lstStyle/>
          <a:p>
            <a:r>
              <a:rPr lang="en-US" sz="2400" b="1" dirty="0" err="1">
                <a:solidFill>
                  <a:srgbClr val="C00000"/>
                </a:solidFill>
                <a:latin typeface="Arial" charset="0"/>
                <a:cs typeface="Arial" charset="0"/>
              </a:rPr>
              <a:t>Protégez-vous</a:t>
            </a:r>
            <a:r>
              <a:rPr lang="en-US" sz="2400" b="1" dirty="0">
                <a:solidFill>
                  <a:srgbClr val="C00000"/>
                </a:solidFill>
                <a:latin typeface="Arial" charset="0"/>
                <a:cs typeface="Arial" charset="0"/>
              </a:rPr>
              <a:t>!  </a:t>
            </a:r>
          </a:p>
          <a:p>
            <a:r>
              <a:rPr lang="en-US" sz="2400" b="1" dirty="0">
                <a:solidFill>
                  <a:srgbClr val="C00000"/>
                </a:solidFill>
                <a:latin typeface="Arial" charset="0"/>
                <a:cs typeface="Arial" charset="0"/>
              </a:rPr>
              <a:t>Ne </a:t>
            </a:r>
            <a:r>
              <a:rPr lang="en-US" sz="2400" b="1" dirty="0" err="1">
                <a:solidFill>
                  <a:srgbClr val="C00000"/>
                </a:solidFill>
                <a:latin typeface="Arial" charset="0"/>
                <a:cs typeface="Arial" charset="0"/>
              </a:rPr>
              <a:t>soyez</a:t>
            </a:r>
            <a:r>
              <a:rPr lang="en-US" sz="2400" b="1" dirty="0">
                <a:solidFill>
                  <a:srgbClr val="C00000"/>
                </a:solidFill>
                <a:latin typeface="Arial" charset="0"/>
                <a:cs typeface="Arial" charset="0"/>
              </a:rPr>
              <a:t> pas </a:t>
            </a:r>
            <a:r>
              <a:rPr lang="en-US" sz="2400" b="1" dirty="0" err="1">
                <a:solidFill>
                  <a:srgbClr val="C00000"/>
                </a:solidFill>
                <a:latin typeface="Arial" charset="0"/>
                <a:cs typeface="Arial" charset="0"/>
              </a:rPr>
              <a:t>victime</a:t>
            </a:r>
            <a:r>
              <a:rPr lang="en-US" sz="2400" b="1" dirty="0">
                <a:solidFill>
                  <a:srgbClr val="C00000"/>
                </a:solidFill>
                <a:latin typeface="Arial" charset="0"/>
                <a:cs typeface="Arial" charset="0"/>
              </a:rPr>
              <a:t> de </a:t>
            </a:r>
            <a:r>
              <a:rPr lang="en-US" sz="2400" b="1" dirty="0" err="1">
                <a:solidFill>
                  <a:srgbClr val="C00000"/>
                </a:solidFill>
                <a:latin typeface="Arial" charset="0"/>
                <a:cs typeface="Arial" charset="0"/>
              </a:rPr>
              <a:t>fraude</a:t>
            </a:r>
            <a:endParaRPr lang="fr-CA" sz="2400" b="1" dirty="0"/>
          </a:p>
        </p:txBody>
      </p:sp>
      <p:pic>
        <p:nvPicPr>
          <p:cNvPr id="4" name="Image 3"/>
          <p:cNvPicPr>
            <a:picLocks noChangeAspect="1"/>
          </p:cNvPicPr>
          <p:nvPr/>
        </p:nvPicPr>
        <p:blipFill>
          <a:blip r:embed="rId2"/>
          <a:stretch>
            <a:fillRect/>
          </a:stretch>
        </p:blipFill>
        <p:spPr>
          <a:xfrm>
            <a:off x="119001" y="236144"/>
            <a:ext cx="3310415" cy="1987468"/>
          </a:xfrm>
          <a:prstGeom prst="rect">
            <a:avLst/>
          </a:prstGeom>
        </p:spPr>
      </p:pic>
    </p:spTree>
    <p:extLst>
      <p:ext uri="{BB962C8B-B14F-4D97-AF65-F5344CB8AC3E}">
        <p14:creationId xmlns:p14="http://schemas.microsoft.com/office/powerpoint/2010/main" val="43061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err="1">
                <a:latin typeface="Arial" charset="0"/>
                <a:ea typeface="Arial" charset="0"/>
                <a:cs typeface="Arial" charset="0"/>
              </a:rPr>
              <a:t>Restez</a:t>
            </a:r>
            <a:r>
              <a:rPr lang="en-US" altLang="en-US" sz="3200" b="1" dirty="0">
                <a:latin typeface="Arial" charset="0"/>
                <a:ea typeface="Arial" charset="0"/>
                <a:cs typeface="Arial" charset="0"/>
              </a:rPr>
              <a:t> </a:t>
            </a:r>
            <a:r>
              <a:rPr lang="en-US" altLang="en-US" sz="3200" b="1" dirty="0" err="1">
                <a:latin typeface="Arial" charset="0"/>
                <a:ea typeface="Arial" charset="0"/>
                <a:cs typeface="Arial" charset="0"/>
              </a:rPr>
              <a:t>connecté</a:t>
            </a:r>
            <a:r>
              <a:rPr lang="en-US" altLang="en-US" sz="3200" b="1" dirty="0">
                <a:latin typeface="Arial" charset="0"/>
                <a:ea typeface="Arial" charset="0"/>
                <a:cs typeface="Arial" charset="0"/>
              </a:rPr>
              <a:t>(e) !</a:t>
            </a:r>
            <a:br>
              <a:rPr lang="en-US" altLang="en-US" sz="2200" dirty="0">
                <a:solidFill>
                  <a:prstClr val="black"/>
                </a:solidFill>
                <a:latin typeface="Arial" charset="0"/>
                <a:ea typeface="Arial" charset="0"/>
                <a:cs typeface="Arial" charset="0"/>
              </a:rPr>
            </a:br>
            <a:endParaRPr lang="en-US" altLang="en-US" sz="2200" dirty="0">
              <a:solidFill>
                <a:prstClr val="black"/>
              </a:solidFill>
              <a:latin typeface="Arial" charset="0"/>
              <a:ea typeface="Arial" charset="0"/>
              <a:cs typeface="Arial" charset="0"/>
            </a:endParaRPr>
          </a:p>
        </p:txBody>
      </p:sp>
      <p:sp>
        <p:nvSpPr>
          <p:cNvPr id="3" name="Rectangle 13"/>
          <p:cNvSpPr txBox="1">
            <a:spLocks noChangeArrowheads="1"/>
          </p:cNvSpPr>
          <p:nvPr/>
        </p:nvSpPr>
        <p:spPr>
          <a:xfrm>
            <a:off x="304800" y="1553409"/>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ltLang="en-US" sz="1600" b="1" dirty="0">
                <a:solidFill>
                  <a:prstClr val="black"/>
                </a:solidFill>
                <a:latin typeface="Arial" charset="0"/>
                <a:ea typeface="Arial" charset="0"/>
                <a:cs typeface="Arial" charset="0"/>
              </a:rPr>
              <a:t>Immigration, </a:t>
            </a:r>
            <a:r>
              <a:rPr lang="en-US" altLang="en-US" sz="1600" b="1" dirty="0" err="1">
                <a:solidFill>
                  <a:prstClr val="black"/>
                </a:solidFill>
                <a:latin typeface="Arial" charset="0"/>
                <a:ea typeface="Arial" charset="0"/>
                <a:cs typeface="Arial" charset="0"/>
              </a:rPr>
              <a:t>Réfugiés</a:t>
            </a:r>
            <a:r>
              <a:rPr lang="en-US" altLang="en-US" sz="1600" b="1" dirty="0">
                <a:solidFill>
                  <a:prstClr val="black"/>
                </a:solidFill>
                <a:latin typeface="Arial" charset="0"/>
                <a:ea typeface="Arial" charset="0"/>
                <a:cs typeface="Arial" charset="0"/>
              </a:rPr>
              <a:t> et </a:t>
            </a:r>
            <a:r>
              <a:rPr lang="en-US" altLang="en-US" sz="1600" b="1" dirty="0" err="1">
                <a:solidFill>
                  <a:prstClr val="black"/>
                </a:solidFill>
                <a:latin typeface="Arial" charset="0"/>
                <a:ea typeface="Arial" charset="0"/>
                <a:cs typeface="Arial" charset="0"/>
              </a:rPr>
              <a:t>Citoyenneté</a:t>
            </a:r>
            <a:r>
              <a:rPr lang="en-US" altLang="en-US" sz="1600" b="1" dirty="0">
                <a:solidFill>
                  <a:prstClr val="black"/>
                </a:solidFill>
                <a:latin typeface="Arial" charset="0"/>
                <a:ea typeface="Arial" charset="0"/>
                <a:cs typeface="Arial" charset="0"/>
              </a:rPr>
              <a:t> Canada (IRCC)</a:t>
            </a:r>
            <a:br>
              <a:rPr lang="en-US" altLang="en-US" sz="1600" b="1" dirty="0">
                <a:solidFill>
                  <a:prstClr val="black"/>
                </a:solidFill>
                <a:latin typeface="Arial" charset="0"/>
                <a:ea typeface="Arial" charset="0"/>
                <a:cs typeface="Arial" charset="0"/>
              </a:rPr>
            </a:br>
            <a:r>
              <a:rPr lang="en-US" altLang="en-US" sz="1600" b="1" dirty="0">
                <a:solidFill>
                  <a:prstClr val="black"/>
                </a:solidFill>
                <a:latin typeface="Arial" charset="0"/>
                <a:ea typeface="Arial" charset="0"/>
                <a:cs typeface="Arial" charset="0"/>
                <a:hlinkClick r:id="rId3"/>
              </a:rPr>
              <a:t>www.canada.ca/immigration</a:t>
            </a:r>
            <a:r>
              <a:rPr lang="en-US" altLang="en-US" sz="1600" b="1" dirty="0">
                <a:solidFill>
                  <a:prstClr val="black"/>
                </a:solidFill>
                <a:latin typeface="Arial" charset="0"/>
                <a:ea typeface="Arial" charset="0"/>
                <a:cs typeface="Arial" charset="0"/>
              </a:rPr>
              <a:t> </a:t>
            </a:r>
          </a:p>
          <a:p>
            <a:pPr marL="457200" lvl="1" indent="0">
              <a:buNone/>
            </a:pPr>
            <a:endParaRPr lang="en-US" altLang="en-US" sz="1600" b="1" dirty="0">
              <a:solidFill>
                <a:prstClr val="black"/>
              </a:solidFill>
              <a:latin typeface="Arial" charset="0"/>
              <a:ea typeface="Arial" charset="0"/>
              <a:cs typeface="Arial" charset="0"/>
            </a:endParaRPr>
          </a:p>
          <a:p>
            <a:pPr marL="457200" lvl="1" indent="0">
              <a:buNone/>
            </a:pPr>
            <a:r>
              <a:rPr lang="en-US" altLang="en-US" sz="1600" b="1" dirty="0">
                <a:solidFill>
                  <a:prstClr val="black"/>
                </a:solidFill>
                <a:latin typeface="Arial" charset="0"/>
                <a:ea typeface="Arial" charset="0"/>
                <a:cs typeface="Arial" charset="0"/>
              </a:rPr>
              <a:t> Facebook</a:t>
            </a:r>
            <a:br>
              <a:rPr lang="en-US" altLang="en-US" sz="1600" b="1" dirty="0">
                <a:solidFill>
                  <a:prstClr val="black"/>
                </a:solidFill>
                <a:latin typeface="Arial" charset="0"/>
                <a:ea typeface="Arial" charset="0"/>
                <a:cs typeface="Arial" charset="0"/>
              </a:rPr>
            </a:br>
            <a:r>
              <a:rPr lang="en-US" altLang="en-US" sz="1600" b="1" dirty="0">
                <a:solidFill>
                  <a:prstClr val="black"/>
                </a:solidFill>
                <a:latin typeface="Arial" charset="0"/>
                <a:ea typeface="Arial" charset="0"/>
                <a:cs typeface="Arial" charset="0"/>
                <a:hlinkClick r:id="rId4"/>
              </a:rPr>
              <a:t>https://www.facebook.com/CitImmCanFR</a:t>
            </a:r>
            <a:endParaRPr lang="en-US" altLang="en-US" sz="1600" b="1" dirty="0">
              <a:solidFill>
                <a:prstClr val="black"/>
              </a:solidFill>
              <a:latin typeface="Arial" charset="0"/>
              <a:ea typeface="Arial" charset="0"/>
              <a:cs typeface="Arial" charset="0"/>
            </a:endParaRPr>
          </a:p>
          <a:p>
            <a:pPr marL="457200" lvl="1" indent="0">
              <a:buNone/>
            </a:pPr>
            <a:endParaRPr lang="en-US" altLang="en-US" sz="1600" b="1" dirty="0">
              <a:solidFill>
                <a:prstClr val="black"/>
              </a:solidFill>
              <a:latin typeface="Arial" charset="0"/>
              <a:ea typeface="Arial" charset="0"/>
              <a:cs typeface="Arial" charset="0"/>
            </a:endParaRPr>
          </a:p>
          <a:p>
            <a:pPr marL="457200" lvl="1" indent="0">
              <a:buNone/>
            </a:pPr>
            <a:r>
              <a:rPr lang="en-US" altLang="en-US" sz="1600" b="1" dirty="0">
                <a:solidFill>
                  <a:prstClr val="black"/>
                </a:solidFill>
                <a:latin typeface="Arial" charset="0"/>
                <a:ea typeface="Arial" charset="0"/>
                <a:cs typeface="Arial" charset="0"/>
              </a:rPr>
              <a:t>X (Twitter)</a:t>
            </a:r>
          </a:p>
          <a:p>
            <a:pPr marL="457200" lvl="1" indent="0">
              <a:buNone/>
            </a:pPr>
            <a:r>
              <a:rPr lang="en-US" altLang="en-US" sz="1600" b="1" dirty="0">
                <a:solidFill>
                  <a:prstClr val="black"/>
                </a:solidFill>
                <a:latin typeface="Arial" charset="0"/>
                <a:ea typeface="Arial" charset="0"/>
                <a:cs typeface="Arial" charset="0"/>
                <a:hlinkClick r:id="rId5"/>
              </a:rPr>
              <a:t>https://x.com/CitImmCanFR</a:t>
            </a:r>
            <a:endParaRPr lang="en-US" altLang="en-US" sz="1600" b="1" dirty="0">
              <a:solidFill>
                <a:prstClr val="black"/>
              </a:solidFill>
              <a:latin typeface="Arial" charset="0"/>
              <a:ea typeface="Arial" charset="0"/>
              <a:cs typeface="Arial" charset="0"/>
            </a:endParaRPr>
          </a:p>
          <a:p>
            <a:pPr marL="457200" lvl="1" indent="0">
              <a:buNone/>
            </a:pPr>
            <a:endParaRPr lang="en-US" altLang="en-US" sz="1600" b="1" dirty="0">
              <a:solidFill>
                <a:prstClr val="black"/>
              </a:solidFill>
              <a:latin typeface="Arial" charset="0"/>
              <a:ea typeface="Arial" charset="0"/>
              <a:cs typeface="Arial" charset="0"/>
            </a:endParaRPr>
          </a:p>
          <a:p>
            <a:pPr marL="457200" lvl="1" indent="0">
              <a:buNone/>
            </a:pPr>
            <a:r>
              <a:rPr lang="fr-CA" altLang="en-US" sz="1600" b="1" dirty="0">
                <a:solidFill>
                  <a:prstClr val="black"/>
                </a:solidFill>
                <a:latin typeface="Arial" charset="0"/>
                <a:ea typeface="Arial" charset="0"/>
                <a:cs typeface="Arial" charset="0"/>
              </a:rPr>
              <a:t>Instagram</a:t>
            </a:r>
            <a:br>
              <a:rPr lang="fr-CA" altLang="en-US" sz="1600" b="1" dirty="0">
                <a:solidFill>
                  <a:prstClr val="black"/>
                </a:solidFill>
                <a:latin typeface="Arial" charset="0"/>
                <a:ea typeface="Arial" charset="0"/>
                <a:cs typeface="Arial" charset="0"/>
              </a:rPr>
            </a:br>
            <a:r>
              <a:rPr lang="fr-CA" altLang="en-US" sz="1600" b="1" dirty="0">
                <a:solidFill>
                  <a:prstClr val="black"/>
                </a:solidFill>
                <a:latin typeface="Arial" charset="0"/>
                <a:ea typeface="Arial" charset="0"/>
                <a:cs typeface="Arial" charset="0"/>
                <a:hlinkClick r:id="rId6"/>
              </a:rPr>
              <a:t>https://www.instagram.com/CitImmCanada</a:t>
            </a:r>
            <a:r>
              <a:rPr lang="fr-CA" altLang="en-US" sz="1600" b="1" dirty="0">
                <a:solidFill>
                  <a:prstClr val="black"/>
                </a:solidFill>
                <a:latin typeface="Arial" charset="0"/>
                <a:ea typeface="Arial" charset="0"/>
                <a:cs typeface="Arial" charset="0"/>
              </a:rPr>
              <a:t> </a:t>
            </a:r>
          </a:p>
          <a:p>
            <a:pPr marL="457200" lvl="1" indent="0">
              <a:buNone/>
            </a:pPr>
            <a:endParaRPr lang="fr-CA" altLang="en-US" sz="1600" b="1" dirty="0">
              <a:solidFill>
                <a:prstClr val="black"/>
              </a:solidFill>
              <a:latin typeface="Arial" charset="0"/>
              <a:ea typeface="Arial" charset="0"/>
              <a:cs typeface="Arial" charset="0"/>
            </a:endParaRPr>
          </a:p>
          <a:p>
            <a:pPr marL="457200" lvl="1" indent="0">
              <a:buNone/>
            </a:pPr>
            <a:r>
              <a:rPr lang="fr-CA" altLang="en-US" sz="1600" b="1" dirty="0">
                <a:solidFill>
                  <a:prstClr val="black"/>
                </a:solidFill>
                <a:latin typeface="Arial" charset="0"/>
                <a:ea typeface="Arial" charset="0"/>
                <a:cs typeface="Arial" charset="0"/>
              </a:rPr>
              <a:t>Formulaire Web d’IRCC :</a:t>
            </a:r>
            <a:br>
              <a:rPr lang="en-US" altLang="en-US" sz="1600" b="1" dirty="0">
                <a:solidFill>
                  <a:prstClr val="black"/>
                </a:solidFill>
                <a:latin typeface="Arial" charset="0"/>
                <a:ea typeface="Arial" charset="0"/>
                <a:cs typeface="Arial" charset="0"/>
              </a:rPr>
            </a:br>
            <a:r>
              <a:rPr lang="en-US" altLang="en-US" sz="1600" b="1" dirty="0">
                <a:solidFill>
                  <a:prstClr val="black"/>
                </a:solidFill>
                <a:latin typeface="Arial" charset="0"/>
                <a:ea typeface="Arial" charset="0"/>
                <a:cs typeface="Arial" charset="0"/>
                <a:hlinkClick r:id="rId7"/>
              </a:rPr>
              <a:t>https://www.canada.ca/fr/immigration-refugies-citoyennete/organisation/contactez-ircc/formulaire-web</a:t>
            </a:r>
            <a:endParaRPr lang="en-US" altLang="en-US" sz="1600" b="1" dirty="0">
              <a:solidFill>
                <a:prstClr val="black"/>
              </a:solidFill>
              <a:latin typeface="Arial" charset="0"/>
              <a:ea typeface="Arial" charset="0"/>
              <a:cs typeface="Arial" charset="0"/>
            </a:endParaRPr>
          </a:p>
          <a:p>
            <a:pPr marL="457200" lvl="1" indent="0">
              <a:buNone/>
            </a:pPr>
            <a:endParaRPr lang="en-US" altLang="en-US" sz="1600" b="1" dirty="0">
              <a:solidFill>
                <a:prstClr val="black"/>
              </a:solidFill>
              <a:latin typeface="Arial" charset="0"/>
              <a:ea typeface="Arial" charset="0"/>
              <a:cs typeface="Arial" charset="0"/>
            </a:endParaRPr>
          </a:p>
          <a:p>
            <a:pPr marL="457200" lvl="1" indent="0">
              <a:buNone/>
            </a:pPr>
            <a:endParaRPr lang="en-US" altLang="en-US" sz="1600" b="1" dirty="0">
              <a:solidFill>
                <a:prstClr val="black"/>
              </a:solidFill>
              <a:latin typeface="Arial" charset="0"/>
              <a:ea typeface="Arial" charset="0"/>
              <a:cs typeface="Arial" charset="0"/>
            </a:endParaRPr>
          </a:p>
        </p:txBody>
      </p:sp>
      <p:sp>
        <p:nvSpPr>
          <p:cNvPr id="5" name="Ellipse 4"/>
          <p:cNvSpPr/>
          <p:nvPr/>
        </p:nvSpPr>
        <p:spPr>
          <a:xfrm>
            <a:off x="143755" y="1553409"/>
            <a:ext cx="579309" cy="579309"/>
          </a:xfrm>
          <a:prstGeom prst="ellipse">
            <a:avLst/>
          </a:prstGeom>
          <a:blipFill>
            <a:blip r:embed="rId8">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fr-FR"/>
          </a:p>
        </p:txBody>
      </p:sp>
      <p:pic>
        <p:nvPicPr>
          <p:cNvPr id="819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826" y="2354975"/>
            <a:ext cx="5857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212" y="4750005"/>
            <a:ext cx="5857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a:extLst>
              <a:ext uri="{FF2B5EF4-FFF2-40B4-BE49-F238E27FC236}">
                <a16:creationId xmlns:a16="http://schemas.microsoft.com/office/drawing/2014/main" id="{ACC42ECE-892C-43EB-7AD9-7025F07E6CD6}"/>
              </a:ext>
            </a:extLst>
          </p:cNvPr>
          <p:cNvPicPr>
            <a:picLocks noChangeAspect="1"/>
          </p:cNvPicPr>
          <p:nvPr/>
        </p:nvPicPr>
        <p:blipFill>
          <a:blip r:embed="rId11"/>
          <a:stretch>
            <a:fillRect/>
          </a:stretch>
        </p:blipFill>
        <p:spPr>
          <a:xfrm>
            <a:off x="174182" y="3145511"/>
            <a:ext cx="573074" cy="566977"/>
          </a:xfrm>
          <a:prstGeom prst="rect">
            <a:avLst/>
          </a:prstGeom>
        </p:spPr>
      </p:pic>
      <p:pic>
        <p:nvPicPr>
          <p:cNvPr id="8" name="Image 7">
            <a:extLst>
              <a:ext uri="{FF2B5EF4-FFF2-40B4-BE49-F238E27FC236}">
                <a16:creationId xmlns:a16="http://schemas.microsoft.com/office/drawing/2014/main" id="{66275E69-893B-88A1-3860-5AD0D2EA49A9}"/>
              </a:ext>
            </a:extLst>
          </p:cNvPr>
          <p:cNvPicPr>
            <a:picLocks noChangeAspect="1"/>
          </p:cNvPicPr>
          <p:nvPr/>
        </p:nvPicPr>
        <p:blipFill>
          <a:blip r:embed="rId12"/>
          <a:srcRect l="318463" t="-18119" r="-289774" b="50000"/>
          <a:stretch>
            <a:fillRect/>
          </a:stretch>
        </p:blipFill>
        <p:spPr>
          <a:xfrm>
            <a:off x="3803373" y="3326295"/>
            <a:ext cx="887897" cy="848139"/>
          </a:xfrm>
          <a:prstGeom prst="rect">
            <a:avLst/>
          </a:prstGeom>
        </p:spPr>
      </p:pic>
      <p:pic>
        <p:nvPicPr>
          <p:cNvPr id="10" name="Image 9">
            <a:extLst>
              <a:ext uri="{FF2B5EF4-FFF2-40B4-BE49-F238E27FC236}">
                <a16:creationId xmlns:a16="http://schemas.microsoft.com/office/drawing/2014/main" id="{0B20778C-DBB7-1900-61D2-EC9F370563BE}"/>
              </a:ext>
            </a:extLst>
          </p:cNvPr>
          <p:cNvPicPr>
            <a:picLocks noChangeAspect="1"/>
          </p:cNvPicPr>
          <p:nvPr/>
        </p:nvPicPr>
        <p:blipFill>
          <a:blip r:embed="rId13"/>
          <a:srcRect l="52643" t="15512" r="10080" b="16978"/>
          <a:stretch>
            <a:fillRect/>
          </a:stretch>
        </p:blipFill>
        <p:spPr>
          <a:xfrm>
            <a:off x="75822" y="3865301"/>
            <a:ext cx="715177" cy="647601"/>
          </a:xfrm>
          <a:prstGeom prst="rect">
            <a:avLst/>
          </a:prstGeom>
        </p:spPr>
      </p:pic>
    </p:spTree>
    <p:extLst>
      <p:ext uri="{BB962C8B-B14F-4D97-AF65-F5344CB8AC3E}">
        <p14:creationId xmlns:p14="http://schemas.microsoft.com/office/powerpoint/2010/main" val="3504499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4E504-E454-9E8A-E0DA-3107AC24835A}"/>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F361556F-ED43-5992-B967-26536EE03AAB}"/>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2200" dirty="0">
              <a:solidFill>
                <a:prstClr val="black"/>
              </a:solidFill>
              <a:latin typeface="Arial" charset="0"/>
              <a:ea typeface="Arial" charset="0"/>
              <a:cs typeface="Arial" charset="0"/>
            </a:endParaRPr>
          </a:p>
        </p:txBody>
      </p:sp>
      <p:sp>
        <p:nvSpPr>
          <p:cNvPr id="3" name="Rectangle 13">
            <a:extLst>
              <a:ext uri="{FF2B5EF4-FFF2-40B4-BE49-F238E27FC236}">
                <a16:creationId xmlns:a16="http://schemas.microsoft.com/office/drawing/2014/main" id="{9C05B7CF-F2D7-56E1-2C1C-5A34D432F2A1}"/>
              </a:ext>
            </a:extLst>
          </p:cNvPr>
          <p:cNvSpPr txBox="1">
            <a:spLocks noChangeArrowheads="1"/>
          </p:cNvSpPr>
          <p:nvPr/>
        </p:nvSpPr>
        <p:spPr>
          <a:xfrm>
            <a:off x="304800" y="1553409"/>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ltLang="en-US" sz="1600" b="1" dirty="0">
              <a:solidFill>
                <a:prstClr val="black"/>
              </a:solidFill>
              <a:latin typeface="Arial" charset="0"/>
              <a:ea typeface="Arial" charset="0"/>
              <a:cs typeface="Arial" charset="0"/>
            </a:endParaRPr>
          </a:p>
          <a:p>
            <a:pPr marL="457200" lvl="1" indent="0">
              <a:buNone/>
            </a:pPr>
            <a:endParaRPr lang="en-US" altLang="en-US" sz="1600" b="1" dirty="0">
              <a:solidFill>
                <a:prstClr val="black"/>
              </a:solidFill>
              <a:latin typeface="Arial" charset="0"/>
              <a:ea typeface="Arial" charset="0"/>
              <a:cs typeface="Arial" charset="0"/>
            </a:endParaRPr>
          </a:p>
        </p:txBody>
      </p:sp>
      <p:pic>
        <p:nvPicPr>
          <p:cNvPr id="8" name="Image 7">
            <a:extLst>
              <a:ext uri="{FF2B5EF4-FFF2-40B4-BE49-F238E27FC236}">
                <a16:creationId xmlns:a16="http://schemas.microsoft.com/office/drawing/2014/main" id="{D0655E67-7709-618C-7028-CB490510AA84}"/>
              </a:ext>
            </a:extLst>
          </p:cNvPr>
          <p:cNvPicPr>
            <a:picLocks noChangeAspect="1"/>
          </p:cNvPicPr>
          <p:nvPr/>
        </p:nvPicPr>
        <p:blipFill>
          <a:blip r:embed="rId3"/>
          <a:srcRect l="318463" t="-18119" r="-289774" b="50000"/>
          <a:stretch>
            <a:fillRect/>
          </a:stretch>
        </p:blipFill>
        <p:spPr>
          <a:xfrm>
            <a:off x="3803373" y="3326295"/>
            <a:ext cx="887897" cy="848139"/>
          </a:xfrm>
          <a:prstGeom prst="rect">
            <a:avLst/>
          </a:prstGeom>
        </p:spPr>
      </p:pic>
      <p:pic>
        <p:nvPicPr>
          <p:cNvPr id="6" name="Image 5">
            <a:extLst>
              <a:ext uri="{FF2B5EF4-FFF2-40B4-BE49-F238E27FC236}">
                <a16:creationId xmlns:a16="http://schemas.microsoft.com/office/drawing/2014/main" id="{99CAC38B-D514-5334-8CBC-4DCB79A28C0D}"/>
              </a:ext>
            </a:extLst>
          </p:cNvPr>
          <p:cNvPicPr>
            <a:picLocks noChangeAspect="1"/>
          </p:cNvPicPr>
          <p:nvPr/>
        </p:nvPicPr>
        <p:blipFill>
          <a:blip r:embed="rId4"/>
          <a:stretch>
            <a:fillRect/>
          </a:stretch>
        </p:blipFill>
        <p:spPr>
          <a:xfrm>
            <a:off x="1749278" y="1904334"/>
            <a:ext cx="6378444" cy="1794825"/>
          </a:xfrm>
          <a:prstGeom prst="rect">
            <a:avLst/>
          </a:prstGeom>
        </p:spPr>
      </p:pic>
      <p:sp>
        <p:nvSpPr>
          <p:cNvPr id="9" name="ZoneTexte 8">
            <a:extLst>
              <a:ext uri="{FF2B5EF4-FFF2-40B4-BE49-F238E27FC236}">
                <a16:creationId xmlns:a16="http://schemas.microsoft.com/office/drawing/2014/main" id="{88BCD222-C052-7797-2747-D322AB19A650}"/>
              </a:ext>
            </a:extLst>
          </p:cNvPr>
          <p:cNvSpPr txBox="1"/>
          <p:nvPr/>
        </p:nvSpPr>
        <p:spPr>
          <a:xfrm>
            <a:off x="2478157" y="3178398"/>
            <a:ext cx="5049077" cy="1831271"/>
          </a:xfrm>
          <a:prstGeom prst="rect">
            <a:avLst/>
          </a:prstGeom>
          <a:noFill/>
        </p:spPr>
        <p:txBody>
          <a:bodyPr wrap="square">
            <a:spAutoFit/>
          </a:bodyPr>
          <a:lstStyle/>
          <a:p>
            <a:endParaRPr kumimoji="0" lang="en-CA" sz="2700" b="1" i="0" u="none" strike="noStrike" kern="1200" cap="none" spc="0" normalizeH="0" baseline="0" noProof="0" dirty="0">
              <a:ln w="0"/>
              <a:solidFill>
                <a:srgbClr val="00B4E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rial"/>
            </a:endParaRPr>
          </a:p>
          <a:p>
            <a:endParaRPr lang="en-CA" sz="2700" b="1" dirty="0">
              <a:ln w="0"/>
              <a:solidFill>
                <a:srgbClr val="00B4E5"/>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rial"/>
            </a:endParaRPr>
          </a:p>
          <a:p>
            <a:endParaRPr kumimoji="0" lang="en-CA" sz="2700" b="1" i="0" u="none" strike="noStrike" kern="1200" cap="none" spc="0" normalizeH="0" baseline="0" noProof="0" dirty="0">
              <a:ln w="0"/>
              <a:solidFill>
                <a:srgbClr val="00B4E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rial"/>
            </a:endParaRPr>
          </a:p>
          <a:p>
            <a:pPr algn="ctr"/>
            <a:r>
              <a:rPr lang="en-US" sz="3200" b="1" dirty="0">
                <a:solidFill>
                  <a:srgbClr val="C00000"/>
                </a:solidFill>
                <a:latin typeface="Arial" charset="0"/>
                <a:cs typeface="Arial" charset="0"/>
              </a:rPr>
              <a:t>Questions ?</a:t>
            </a:r>
            <a:endParaRPr lang="fr-FR" sz="3200" dirty="0"/>
          </a:p>
        </p:txBody>
      </p:sp>
    </p:spTree>
    <p:extLst>
      <p:ext uri="{BB962C8B-B14F-4D97-AF65-F5344CB8AC3E}">
        <p14:creationId xmlns:p14="http://schemas.microsoft.com/office/powerpoint/2010/main" val="186223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2400" b="1" dirty="0">
              <a:latin typeface="Arial" charset="0"/>
              <a:ea typeface="Arial" charset="0"/>
              <a:cs typeface="Arial" charset="0"/>
            </a:endParaRP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endParaRPr lang="en-US" altLang="en-US" sz="2800" b="1" dirty="0">
              <a:latin typeface="Arial" charset="0"/>
              <a:ea typeface="Arial" charset="0"/>
              <a:cs typeface="Arial" charset="0"/>
            </a:endParaRPr>
          </a:p>
          <a:p>
            <a:pPr marL="457200" lvl="1" indent="0" algn="ctr">
              <a:buNone/>
            </a:pPr>
            <a:endParaRPr lang="en-US" altLang="en-US" sz="2800" b="1" dirty="0">
              <a:latin typeface="Arial" charset="0"/>
              <a:ea typeface="Arial" charset="0"/>
              <a:cs typeface="Arial" charset="0"/>
            </a:endParaRPr>
          </a:p>
          <a:p>
            <a:pPr marL="457200" lvl="1" indent="0" algn="ctr">
              <a:buNone/>
            </a:pPr>
            <a:r>
              <a:rPr lang="en-US" altLang="en-US" sz="5400" b="1" dirty="0">
                <a:solidFill>
                  <a:srgbClr val="0070C0"/>
                </a:solidFill>
                <a:latin typeface="Arial" charset="0"/>
                <a:ea typeface="Arial" charset="0"/>
                <a:cs typeface="Arial" charset="0"/>
              </a:rPr>
              <a:t>Merci</a:t>
            </a:r>
          </a:p>
          <a:p>
            <a:pPr marL="0" indent="0">
              <a:buNone/>
            </a:pPr>
            <a:r>
              <a:rPr lang="en-US" altLang="en-US" sz="4000" b="1" dirty="0">
                <a:latin typeface="Arial" charset="0"/>
                <a:ea typeface="Arial" charset="0"/>
                <a:cs typeface="Arial" charset="0"/>
              </a:rPr>
              <a:t> </a:t>
            </a:r>
          </a:p>
          <a:p>
            <a:pPr lvl="1"/>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170685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sz="5400" b="1" dirty="0">
                <a:latin typeface="Arial" panose="020B0604020202020204" pitchFamily="34" charset="0"/>
                <a:cs typeface="Arial" panose="020B0604020202020204" pitchFamily="34" charset="0"/>
              </a:rPr>
              <a:t>Étudier au Canada</a:t>
            </a:r>
            <a:r>
              <a:rPr lang="fr-FR" sz="5400" dirty="0"/>
              <a:t> </a:t>
            </a:r>
            <a:endParaRPr lang="fr-CA" sz="5400" dirty="0"/>
          </a:p>
        </p:txBody>
      </p:sp>
      <p:sp>
        <p:nvSpPr>
          <p:cNvPr id="4" name="AutoShape 2" descr="International : comment fonctionne le système universitaire au Canada ?"/>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Image 4"/>
          <p:cNvPicPr>
            <a:picLocks noChangeAspect="1"/>
          </p:cNvPicPr>
          <p:nvPr/>
        </p:nvPicPr>
        <p:blipFill>
          <a:blip r:embed="rId3"/>
          <a:stretch>
            <a:fillRect/>
          </a:stretch>
        </p:blipFill>
        <p:spPr>
          <a:xfrm>
            <a:off x="300037" y="839788"/>
            <a:ext cx="2847975" cy="1600200"/>
          </a:xfrm>
          <a:prstGeom prst="rect">
            <a:avLst/>
          </a:prstGeom>
        </p:spPr>
      </p:pic>
      <p:pic>
        <p:nvPicPr>
          <p:cNvPr id="6" name="Image 5"/>
          <p:cNvPicPr>
            <a:picLocks noChangeAspect="1"/>
          </p:cNvPicPr>
          <p:nvPr/>
        </p:nvPicPr>
        <p:blipFill>
          <a:blip r:embed="rId4"/>
          <a:stretch>
            <a:fillRect/>
          </a:stretch>
        </p:blipFill>
        <p:spPr>
          <a:xfrm>
            <a:off x="6013474" y="839788"/>
            <a:ext cx="2466975" cy="1847850"/>
          </a:xfrm>
          <a:prstGeom prst="rect">
            <a:avLst/>
          </a:prstGeom>
        </p:spPr>
      </p:pic>
    </p:spTree>
    <p:extLst>
      <p:ext uri="{BB962C8B-B14F-4D97-AF65-F5344CB8AC3E}">
        <p14:creationId xmlns:p14="http://schemas.microsoft.com/office/powerpoint/2010/main" val="111299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Établissements</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d’enseignement</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désignés</a:t>
            </a:r>
            <a:endParaRPr lang="en-US" altLang="en-US" sz="2800" b="1" dirty="0">
              <a:solidFill>
                <a:srgbClr val="C00000"/>
              </a:solidFill>
              <a:latin typeface="Arial" charset="0"/>
              <a:ea typeface="Arial" charset="0"/>
              <a:cs typeface="Arial" charset="0"/>
            </a:endParaRPr>
          </a:p>
        </p:txBody>
      </p:sp>
      <p:sp>
        <p:nvSpPr>
          <p:cNvPr id="7" name="Rectangle 13"/>
          <p:cNvSpPr txBox="1">
            <a:spLocks noChangeArrowheads="1"/>
          </p:cNvSpPr>
          <p:nvPr/>
        </p:nvSpPr>
        <p:spPr>
          <a:xfrm>
            <a:off x="295275" y="1009934"/>
            <a:ext cx="8848725" cy="3501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2400" b="1" dirty="0">
              <a:latin typeface="Arial" charset="0"/>
              <a:ea typeface="Arial" charset="0"/>
              <a:cs typeface="Arial" charset="0"/>
            </a:endParaRPr>
          </a:p>
        </p:txBody>
      </p:sp>
      <p:sp>
        <p:nvSpPr>
          <p:cNvPr id="3" name="ZoneTexte 2">
            <a:extLst>
              <a:ext uri="{FF2B5EF4-FFF2-40B4-BE49-F238E27FC236}">
                <a16:creationId xmlns:a16="http://schemas.microsoft.com/office/drawing/2014/main" id="{497A0C91-5D4E-D5C9-6AC9-B831561E5A91}"/>
              </a:ext>
            </a:extLst>
          </p:cNvPr>
          <p:cNvSpPr txBox="1"/>
          <p:nvPr/>
        </p:nvSpPr>
        <p:spPr>
          <a:xfrm>
            <a:off x="410817" y="1038282"/>
            <a:ext cx="8335618" cy="5262979"/>
          </a:xfrm>
          <a:prstGeom prst="rect">
            <a:avLst/>
          </a:prstGeom>
          <a:noFill/>
        </p:spPr>
        <p:txBody>
          <a:bodyPr wrap="square">
            <a:spAutoFit/>
          </a:bodyPr>
          <a:lstStyle/>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Les provinces et territoires approuvent (ou « désignent ») des écoles qui peuvent accueillir des étudiants étrangers. Elles sont appelées </a:t>
            </a:r>
            <a:r>
              <a:rPr lang="fr-CA" sz="2400" b="1" dirty="0">
                <a:latin typeface="Arial" panose="020B0604020202020204" pitchFamily="34" charset="0"/>
                <a:cs typeface="Arial" panose="020B0604020202020204" pitchFamily="34" charset="0"/>
              </a:rPr>
              <a:t>établissements d’enseignement désignés (EED)</a:t>
            </a:r>
            <a:r>
              <a:rPr lang="fr-CA" sz="2400" dirty="0">
                <a:latin typeface="Arial" panose="020B0604020202020204" pitchFamily="34" charset="0"/>
                <a:cs typeface="Arial" panose="020B0604020202020204" pitchFamily="34" charset="0"/>
              </a:rPr>
              <a:t>.</a:t>
            </a:r>
            <a:br>
              <a:rPr lang="fr-CA" sz="2400" dirty="0">
                <a:latin typeface="Arial" panose="020B0604020202020204" pitchFamily="34" charset="0"/>
                <a:cs typeface="Arial" panose="020B0604020202020204" pitchFamily="34" charset="0"/>
              </a:rPr>
            </a:br>
            <a:endParaRPr lang="fr-C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Si vous avez besoin d’un permis d’études, votre lettre d’acceptation doit provenir d’un EED, faute de quoi votre demande sera refusée.</a:t>
            </a:r>
          </a:p>
          <a:p>
            <a:endParaRPr lang="fr-C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Toutes les écoles primaires et secondaires du Canada sont des EED. Vous pouvez consulter une liste d’établissements d’enseignement postsecondaire, comme des collèges et des universités, et d’écoles de langues qui ont été désignés.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40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A7C0-FEAA-F630-ECC8-D5F877E26035}"/>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F0853382-4432-2E5F-820C-B91956847704}"/>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err="1">
                <a:solidFill>
                  <a:srgbClr val="C00000"/>
                </a:solidFill>
                <a:latin typeface="Arial" charset="0"/>
                <a:ea typeface="Arial" charset="0"/>
                <a:cs typeface="Arial" charset="0"/>
              </a:rPr>
              <a:t>Déterminer</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si</a:t>
            </a:r>
            <a:r>
              <a:rPr lang="en-US" altLang="en-US" sz="2800" b="1" dirty="0">
                <a:solidFill>
                  <a:srgbClr val="C00000"/>
                </a:solidFill>
                <a:latin typeface="Arial" charset="0"/>
                <a:ea typeface="Arial" charset="0"/>
                <a:cs typeface="Arial" charset="0"/>
              </a:rPr>
              <a:t> un </a:t>
            </a:r>
            <a:r>
              <a:rPr lang="en-US" altLang="en-US" sz="2800" b="1" dirty="0" err="1">
                <a:solidFill>
                  <a:srgbClr val="C00000"/>
                </a:solidFill>
                <a:latin typeface="Arial" charset="0"/>
                <a:ea typeface="Arial" charset="0"/>
                <a:cs typeface="Arial" charset="0"/>
              </a:rPr>
              <a:t>permis</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d’études</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est</a:t>
            </a:r>
            <a:r>
              <a:rPr lang="en-US" altLang="en-US" sz="2800" b="1" dirty="0">
                <a:solidFill>
                  <a:srgbClr val="C00000"/>
                </a:solidFill>
                <a:latin typeface="Arial" charset="0"/>
                <a:ea typeface="Arial" charset="0"/>
                <a:cs typeface="Arial" charset="0"/>
              </a:rPr>
              <a:t> </a:t>
            </a:r>
            <a:r>
              <a:rPr lang="en-US" altLang="en-US" sz="2800" b="1" dirty="0" err="1">
                <a:solidFill>
                  <a:srgbClr val="C00000"/>
                </a:solidFill>
                <a:latin typeface="Arial" charset="0"/>
                <a:ea typeface="Arial" charset="0"/>
                <a:cs typeface="Arial" charset="0"/>
              </a:rPr>
              <a:t>requis</a:t>
            </a:r>
            <a:endParaRPr lang="en-US" altLang="en-US" sz="2800" b="1" dirty="0">
              <a:solidFill>
                <a:srgbClr val="C00000"/>
              </a:solidFill>
              <a:latin typeface="Arial" charset="0"/>
              <a:ea typeface="Arial" charset="0"/>
              <a:cs typeface="Arial" charset="0"/>
            </a:endParaRPr>
          </a:p>
        </p:txBody>
      </p:sp>
      <p:sp>
        <p:nvSpPr>
          <p:cNvPr id="7" name="Rectangle 13">
            <a:extLst>
              <a:ext uri="{FF2B5EF4-FFF2-40B4-BE49-F238E27FC236}">
                <a16:creationId xmlns:a16="http://schemas.microsoft.com/office/drawing/2014/main" id="{E58F0E34-8054-C2FF-0CFB-40637C35A7D1}"/>
              </a:ext>
            </a:extLst>
          </p:cNvPr>
          <p:cNvSpPr txBox="1">
            <a:spLocks noChangeArrowheads="1"/>
          </p:cNvSpPr>
          <p:nvPr/>
        </p:nvSpPr>
        <p:spPr>
          <a:xfrm>
            <a:off x="295275" y="1009934"/>
            <a:ext cx="8848725" cy="3501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a:solidFill>
                  <a:srgbClr val="0070C0"/>
                </a:solidFill>
                <a:latin typeface="Arial" charset="0"/>
                <a:ea typeface="Arial" charset="0"/>
                <a:cs typeface="Arial" charset="0"/>
              </a:rPr>
              <a:t>Un </a:t>
            </a:r>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d’études</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est</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requis</a:t>
            </a:r>
            <a:r>
              <a:rPr lang="en-US" altLang="en-US" sz="2400" b="1" dirty="0">
                <a:solidFill>
                  <a:srgbClr val="0070C0"/>
                </a:solidFill>
                <a:latin typeface="Arial" charset="0"/>
                <a:ea typeface="Arial" charset="0"/>
                <a:cs typeface="Arial" charset="0"/>
              </a:rPr>
              <a:t> pour :</a:t>
            </a:r>
          </a:p>
          <a:p>
            <a:endParaRPr lang="en-US" altLang="en-US" sz="2400" b="1" dirty="0">
              <a:latin typeface="Arial" charset="0"/>
              <a:ea typeface="Arial" charset="0"/>
              <a:cs typeface="Arial" charset="0"/>
            </a:endParaRPr>
          </a:p>
          <a:p>
            <a:pPr lvl="1"/>
            <a:r>
              <a:rPr lang="en-US" altLang="en-US" sz="2000" b="1" dirty="0" err="1">
                <a:latin typeface="Arial" charset="0"/>
                <a:ea typeface="Arial" charset="0"/>
                <a:cs typeface="Arial" charset="0"/>
              </a:rPr>
              <a:t>Programme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ou</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d’échange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scolaire</a:t>
            </a:r>
            <a:r>
              <a:rPr lang="en-US" altLang="en-US" sz="2000" b="1" dirty="0">
                <a:latin typeface="Arial" charset="0"/>
                <a:ea typeface="Arial" charset="0"/>
                <a:cs typeface="Arial" charset="0"/>
              </a:rPr>
              <a:t> de 6 </a:t>
            </a:r>
            <a:r>
              <a:rPr lang="en-US" altLang="en-US" sz="2000" b="1" dirty="0" err="1">
                <a:latin typeface="Arial" charset="0"/>
                <a:ea typeface="Arial" charset="0"/>
                <a:cs typeface="Arial" charset="0"/>
              </a:rPr>
              <a:t>mois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ou</a:t>
            </a:r>
            <a:r>
              <a:rPr lang="en-US" altLang="en-US" sz="2000" b="1" dirty="0">
                <a:latin typeface="Arial" charset="0"/>
                <a:ea typeface="Arial" charset="0"/>
                <a:cs typeface="Arial" charset="0"/>
              </a:rPr>
              <a:t> plus</a:t>
            </a:r>
          </a:p>
          <a:p>
            <a:pPr lvl="1"/>
            <a:endParaRPr lang="en-US" altLang="en-US" sz="2000" b="1" dirty="0">
              <a:latin typeface="Arial" charset="0"/>
              <a:ea typeface="Arial" charset="0"/>
              <a:cs typeface="Arial" charset="0"/>
            </a:endParaRPr>
          </a:p>
          <a:p>
            <a:pPr lvl="1"/>
            <a:r>
              <a:rPr lang="en-US" altLang="en-US" sz="2000" b="1" dirty="0" err="1">
                <a:latin typeface="Arial" charset="0"/>
                <a:ea typeface="Arial" charset="0"/>
                <a:cs typeface="Arial" charset="0"/>
              </a:rPr>
              <a:t>Programme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de </a:t>
            </a:r>
            <a:r>
              <a:rPr lang="en-US" altLang="en-US" sz="2000" b="1" dirty="0" err="1">
                <a:latin typeface="Arial" charset="0"/>
                <a:ea typeface="Arial" charset="0"/>
                <a:cs typeface="Arial" charset="0"/>
              </a:rPr>
              <a:t>moins</a:t>
            </a:r>
            <a:r>
              <a:rPr lang="en-US" altLang="en-US" sz="2000" b="1" dirty="0">
                <a:latin typeface="Arial" charset="0"/>
                <a:ea typeface="Arial" charset="0"/>
                <a:cs typeface="Arial" charset="0"/>
              </a:rPr>
              <a:t> de 6 </a:t>
            </a:r>
            <a:r>
              <a:rPr lang="en-US" altLang="en-US" sz="2000" b="1" dirty="0" err="1">
                <a:latin typeface="Arial" charset="0"/>
                <a:ea typeface="Arial" charset="0"/>
                <a:cs typeface="Arial" charset="0"/>
              </a:rPr>
              <a:t>mois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mais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incluant</a:t>
            </a:r>
            <a:r>
              <a:rPr lang="en-US" altLang="en-US" sz="2000" b="1" dirty="0">
                <a:latin typeface="Arial" charset="0"/>
                <a:ea typeface="Arial" charset="0"/>
                <a:cs typeface="Arial" charset="0"/>
              </a:rPr>
              <a:t> un stage</a:t>
            </a:r>
          </a:p>
          <a:p>
            <a:pPr lvl="2"/>
            <a:r>
              <a:rPr lang="en-US" altLang="en-US" sz="1600" b="1" dirty="0">
                <a:latin typeface="Arial" charset="0"/>
                <a:ea typeface="Arial" charset="0"/>
                <a:cs typeface="Arial" charset="0"/>
              </a:rPr>
              <a:t>Le </a:t>
            </a:r>
            <a:r>
              <a:rPr lang="en-US" altLang="en-US" sz="1600" b="1" dirty="0" err="1">
                <a:latin typeface="Arial" charset="0"/>
                <a:ea typeface="Arial" charset="0"/>
                <a:cs typeface="Arial" charset="0"/>
              </a:rPr>
              <a:t>permis</a:t>
            </a:r>
            <a:r>
              <a:rPr lang="en-US" altLang="en-US" sz="1600" b="1" dirty="0">
                <a:latin typeface="Arial" charset="0"/>
                <a:ea typeface="Arial" charset="0"/>
                <a:cs typeface="Arial" charset="0"/>
              </a:rPr>
              <a:t> de travail </a:t>
            </a:r>
            <a:r>
              <a:rPr lang="en-US" altLang="en-US" sz="1600" b="1" dirty="0" err="1">
                <a:latin typeface="Arial" charset="0"/>
                <a:ea typeface="Arial" charset="0"/>
                <a:cs typeface="Arial" charset="0"/>
              </a:rPr>
              <a:t>est</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émis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en</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même</a:t>
            </a:r>
            <a:r>
              <a:rPr lang="en-US" altLang="en-US" sz="1600" b="1" dirty="0">
                <a:latin typeface="Arial" charset="0"/>
                <a:ea typeface="Arial" charset="0"/>
                <a:cs typeface="Arial" charset="0"/>
              </a:rPr>
              <a:t> temps que le </a:t>
            </a:r>
            <a:r>
              <a:rPr lang="en-US" altLang="en-US" sz="1600" b="1" dirty="0" err="1">
                <a:latin typeface="Arial" charset="0"/>
                <a:ea typeface="Arial" charset="0"/>
                <a:cs typeface="Arial" charset="0"/>
              </a:rPr>
              <a:t>permis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d’études</a:t>
            </a:r>
            <a:r>
              <a:rPr lang="en-US" altLang="en-US" sz="1600" b="1" dirty="0">
                <a:latin typeface="Arial" charset="0"/>
                <a:ea typeface="Arial" charset="0"/>
                <a:cs typeface="Arial" charset="0"/>
              </a:rPr>
              <a:t>, sans </a:t>
            </a:r>
            <a:r>
              <a:rPr lang="en-US" altLang="en-US" sz="1600" b="1" dirty="0" err="1">
                <a:latin typeface="Arial" charset="0"/>
                <a:ea typeface="Arial" charset="0"/>
                <a:cs typeface="Arial" charset="0"/>
              </a:rPr>
              <a:t>frais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ou</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formulaires</a:t>
            </a:r>
            <a:r>
              <a:rPr lang="en-US" altLang="en-US" sz="1600" b="1" dirty="0">
                <a:latin typeface="Arial" charset="0"/>
                <a:ea typeface="Arial" charset="0"/>
                <a:cs typeface="Arial" charset="0"/>
              </a:rPr>
              <a:t> </a:t>
            </a:r>
            <a:r>
              <a:rPr lang="en-US" altLang="en-US" sz="1600" b="1" dirty="0" err="1">
                <a:latin typeface="Arial" charset="0"/>
                <a:ea typeface="Arial" charset="0"/>
                <a:cs typeface="Arial" charset="0"/>
              </a:rPr>
              <a:t>supplémentaires</a:t>
            </a:r>
            <a:r>
              <a:rPr lang="en-US" altLang="en-US" sz="1600" b="1" dirty="0">
                <a:latin typeface="Arial" charset="0"/>
                <a:ea typeface="Arial" charset="0"/>
                <a:cs typeface="Arial" charset="0"/>
              </a:rPr>
              <a:t>	</a:t>
            </a:r>
          </a:p>
          <a:p>
            <a:pPr lvl="1"/>
            <a:endParaRPr lang="en-US" altLang="en-US" sz="2000" b="1" dirty="0">
              <a:latin typeface="Arial" charset="0"/>
              <a:ea typeface="Arial" charset="0"/>
              <a:cs typeface="Arial" charset="0"/>
            </a:endParaRPr>
          </a:p>
          <a:p>
            <a:pPr lvl="1"/>
            <a:r>
              <a:rPr lang="en-US" altLang="en-US" sz="2000" b="1" dirty="0" err="1">
                <a:latin typeface="Arial" charset="0"/>
                <a:ea typeface="Arial" charset="0"/>
                <a:cs typeface="Arial" charset="0"/>
              </a:rPr>
              <a:t>Programme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de </a:t>
            </a:r>
            <a:r>
              <a:rPr lang="en-US" altLang="en-US" sz="2000" b="1" dirty="0" err="1">
                <a:latin typeface="Arial" charset="0"/>
                <a:ea typeface="Arial" charset="0"/>
                <a:cs typeface="Arial" charset="0"/>
              </a:rPr>
              <a:t>moins</a:t>
            </a:r>
            <a:r>
              <a:rPr lang="en-US" altLang="en-US" sz="2000" b="1" dirty="0">
                <a:latin typeface="Arial" charset="0"/>
                <a:ea typeface="Arial" charset="0"/>
                <a:cs typeface="Arial" charset="0"/>
              </a:rPr>
              <a:t> de 6 </a:t>
            </a:r>
            <a:r>
              <a:rPr lang="en-US" altLang="en-US" sz="2000" b="1" dirty="0" err="1">
                <a:latin typeface="Arial" charset="0"/>
                <a:ea typeface="Arial" charset="0"/>
                <a:cs typeface="Arial" charset="0"/>
              </a:rPr>
              <a:t>mois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mais</a:t>
            </a:r>
            <a:r>
              <a:rPr lang="en-US" altLang="en-US" sz="2000" b="1" dirty="0">
                <a:latin typeface="Arial" charset="0"/>
                <a:ea typeface="Arial" charset="0"/>
                <a:cs typeface="Arial" charset="0"/>
              </a:rPr>
              <a:t> avec </a:t>
            </a:r>
            <a:r>
              <a:rPr lang="en-US" altLang="en-US" sz="2000" b="1" dirty="0" err="1">
                <a:latin typeface="Arial" charset="0"/>
                <a:ea typeface="Arial" charset="0"/>
                <a:cs typeface="Arial" charset="0"/>
              </a:rPr>
              <a:t>l’intention</a:t>
            </a:r>
            <a:r>
              <a:rPr lang="en-US" altLang="en-US" sz="2000" b="1" dirty="0">
                <a:latin typeface="Arial" charset="0"/>
                <a:ea typeface="Arial" charset="0"/>
                <a:cs typeface="Arial" charset="0"/>
              </a:rPr>
              <a:t> de le prolonger </a:t>
            </a:r>
            <a:r>
              <a:rPr lang="en-US" altLang="en-US" sz="2000" b="1" dirty="0" err="1">
                <a:latin typeface="Arial" charset="0"/>
                <a:ea typeface="Arial" charset="0"/>
                <a:cs typeface="Arial" charset="0"/>
              </a:rPr>
              <a:t>une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fois</a:t>
            </a:r>
            <a:r>
              <a:rPr lang="en-US" altLang="en-US" sz="2000" b="1" dirty="0">
                <a:latin typeface="Arial" charset="0"/>
                <a:ea typeface="Arial" charset="0"/>
                <a:cs typeface="Arial" charset="0"/>
              </a:rPr>
              <a:t> au </a:t>
            </a:r>
            <a:r>
              <a:rPr lang="en-US" altLang="en-US" sz="2000" b="1" dirty="0" err="1">
                <a:latin typeface="Arial" charset="0"/>
                <a:ea typeface="Arial" charset="0"/>
                <a:cs typeface="Arial" charset="0"/>
              </a:rPr>
              <a:t>canada</a:t>
            </a:r>
            <a:endParaRPr lang="en-US" altLang="en-US" sz="2000" b="1" dirty="0">
              <a:latin typeface="Arial" charset="0"/>
              <a:ea typeface="Arial" charset="0"/>
              <a:cs typeface="Arial" charset="0"/>
            </a:endParaRPr>
          </a:p>
          <a:p>
            <a:pPr lvl="1"/>
            <a:endParaRPr lang="en-US" altLang="en-US" sz="2000" b="1" dirty="0">
              <a:latin typeface="Arial" charset="0"/>
              <a:ea typeface="Arial" charset="0"/>
              <a:cs typeface="Arial" charset="0"/>
            </a:endParaRPr>
          </a:p>
          <a:p>
            <a:pPr lvl="1"/>
            <a:r>
              <a:rPr lang="en-US" altLang="en-US" sz="2000" b="1" dirty="0">
                <a:latin typeface="Arial" charset="0"/>
                <a:ea typeface="Arial" charset="0"/>
                <a:cs typeface="Arial" charset="0"/>
              </a:rPr>
              <a:t>Tous les </a:t>
            </a:r>
            <a:r>
              <a:rPr lang="en-US" altLang="en-US" sz="2000" b="1" dirty="0" err="1">
                <a:latin typeface="Arial" charset="0"/>
                <a:ea typeface="Arial" charset="0"/>
                <a:cs typeface="Arial" charset="0"/>
              </a:rPr>
              <a:t>niveaux</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endParaRPr lang="en-US" altLang="en-US" sz="2000" b="1" dirty="0">
              <a:latin typeface="Arial" charset="0"/>
              <a:ea typeface="Arial" charset="0"/>
              <a:cs typeface="Arial" charset="0"/>
            </a:endParaRPr>
          </a:p>
          <a:p>
            <a:pPr>
              <a:lnSpc>
                <a:spcPct val="200000"/>
              </a:lnSpc>
            </a:pPr>
            <a:r>
              <a:rPr lang="en-US" altLang="en-US" sz="2400" b="1" dirty="0" err="1">
                <a:solidFill>
                  <a:srgbClr val="0070C0"/>
                </a:solidFill>
                <a:latin typeface="Arial" charset="0"/>
                <a:ea typeface="Arial" charset="0"/>
                <a:cs typeface="Arial" charset="0"/>
              </a:rPr>
              <a:t>Permis</a:t>
            </a:r>
            <a:r>
              <a:rPr lang="en-US" altLang="en-US" sz="2400" b="1" dirty="0">
                <a:solidFill>
                  <a:srgbClr val="0070C0"/>
                </a:solidFill>
                <a:latin typeface="Arial" charset="0"/>
                <a:ea typeface="Arial" charset="0"/>
                <a:cs typeface="Arial" charset="0"/>
              </a:rPr>
              <a:t> </a:t>
            </a:r>
            <a:r>
              <a:rPr lang="en-US" altLang="en-US" sz="2400" b="1" dirty="0" err="1">
                <a:solidFill>
                  <a:srgbClr val="0070C0"/>
                </a:solidFill>
                <a:latin typeface="Arial" charset="0"/>
                <a:ea typeface="Arial" charset="0"/>
                <a:cs typeface="Arial" charset="0"/>
              </a:rPr>
              <a:t>d’études</a:t>
            </a:r>
            <a:r>
              <a:rPr lang="en-US" altLang="en-US" sz="2400" b="1" dirty="0">
                <a:solidFill>
                  <a:srgbClr val="0070C0"/>
                </a:solidFill>
                <a:latin typeface="Arial" charset="0"/>
                <a:ea typeface="Arial" charset="0"/>
                <a:cs typeface="Arial" charset="0"/>
              </a:rPr>
              <a:t> non </a:t>
            </a:r>
            <a:r>
              <a:rPr lang="en-US" altLang="en-US" sz="2400" b="1" dirty="0" err="1">
                <a:solidFill>
                  <a:srgbClr val="0070C0"/>
                </a:solidFill>
                <a:latin typeface="Arial" charset="0"/>
                <a:ea typeface="Arial" charset="0"/>
                <a:cs typeface="Arial" charset="0"/>
              </a:rPr>
              <a:t>requis</a:t>
            </a:r>
            <a:r>
              <a:rPr lang="en-US" altLang="en-US" sz="2400" b="1" dirty="0">
                <a:solidFill>
                  <a:srgbClr val="0070C0"/>
                </a:solidFill>
                <a:latin typeface="Arial" charset="0"/>
                <a:ea typeface="Arial" charset="0"/>
                <a:cs typeface="Arial" charset="0"/>
              </a:rPr>
              <a:t>:</a:t>
            </a:r>
          </a:p>
          <a:p>
            <a:pPr lvl="1">
              <a:lnSpc>
                <a:spcPct val="200000"/>
              </a:lnSpc>
            </a:pPr>
            <a:r>
              <a:rPr lang="en-US" altLang="en-US" sz="2000" b="1" dirty="0" err="1">
                <a:latin typeface="Arial" charset="0"/>
                <a:ea typeface="Arial" charset="0"/>
                <a:cs typeface="Arial" charset="0"/>
              </a:rPr>
              <a:t>Programmes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ou</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d’échange</a:t>
            </a:r>
            <a:r>
              <a:rPr lang="en-US" altLang="en-US" sz="2000" b="1" dirty="0">
                <a:latin typeface="Arial" charset="0"/>
                <a:ea typeface="Arial" charset="0"/>
                <a:cs typeface="Arial" charset="0"/>
              </a:rPr>
              <a:t> de </a:t>
            </a:r>
            <a:r>
              <a:rPr lang="en-US" altLang="en-US" sz="2000" b="1" dirty="0" err="1">
                <a:latin typeface="Arial" charset="0"/>
                <a:ea typeface="Arial" charset="0"/>
                <a:cs typeface="Arial" charset="0"/>
              </a:rPr>
              <a:t>moins</a:t>
            </a:r>
            <a:r>
              <a:rPr lang="en-US" altLang="en-US" sz="2000" b="1" dirty="0">
                <a:latin typeface="Arial" charset="0"/>
                <a:ea typeface="Arial" charset="0"/>
                <a:cs typeface="Arial" charset="0"/>
              </a:rPr>
              <a:t> de 6 </a:t>
            </a:r>
            <a:r>
              <a:rPr lang="en-US" altLang="en-US" sz="2000" b="1" dirty="0" err="1">
                <a:latin typeface="Arial" charset="0"/>
                <a:ea typeface="Arial" charset="0"/>
                <a:cs typeface="Arial" charset="0"/>
              </a:rPr>
              <a:t>mois</a:t>
            </a:r>
            <a:r>
              <a:rPr lang="en-US" altLang="en-US" sz="2000" b="1" dirty="0">
                <a:latin typeface="Arial" charset="0"/>
                <a:ea typeface="Arial" charset="0"/>
                <a:cs typeface="Arial" charset="0"/>
              </a:rPr>
              <a:t> </a:t>
            </a:r>
          </a:p>
        </p:txBody>
      </p:sp>
    </p:spTree>
    <p:extLst>
      <p:ext uri="{BB962C8B-B14F-4D97-AF65-F5344CB8AC3E}">
        <p14:creationId xmlns:p14="http://schemas.microsoft.com/office/powerpoint/2010/main" val="24048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rgbClr val="C00000"/>
                </a:solidFill>
                <a:latin typeface="Arial" charset="0"/>
                <a:ea typeface="Arial" charset="0"/>
                <a:cs typeface="Arial" charset="0"/>
              </a:rPr>
              <a:t>Visa de </a:t>
            </a:r>
            <a:r>
              <a:rPr lang="en-US" altLang="en-US" sz="2400" b="1" dirty="0" err="1">
                <a:solidFill>
                  <a:srgbClr val="C00000"/>
                </a:solidFill>
                <a:latin typeface="Arial" charset="0"/>
                <a:ea typeface="Arial" charset="0"/>
                <a:cs typeface="Arial" charset="0"/>
              </a:rPr>
              <a:t>résident</a:t>
            </a:r>
            <a:r>
              <a:rPr lang="en-US" altLang="en-US" sz="2400" b="1" dirty="0">
                <a:solidFill>
                  <a:srgbClr val="C00000"/>
                </a:solidFill>
                <a:latin typeface="Arial" charset="0"/>
                <a:ea typeface="Arial" charset="0"/>
                <a:cs typeface="Arial" charset="0"/>
              </a:rPr>
              <a:t> </a:t>
            </a:r>
            <a:r>
              <a:rPr lang="en-US" altLang="en-US" sz="2400" b="1" dirty="0" err="1">
                <a:solidFill>
                  <a:srgbClr val="C00000"/>
                </a:solidFill>
                <a:latin typeface="Arial" charset="0"/>
                <a:ea typeface="Arial" charset="0"/>
                <a:cs typeface="Arial" charset="0"/>
              </a:rPr>
              <a:t>temporaire</a:t>
            </a:r>
            <a:r>
              <a:rPr lang="en-US" altLang="en-US" sz="2400" b="1" dirty="0">
                <a:solidFill>
                  <a:srgbClr val="C00000"/>
                </a:solidFill>
                <a:latin typeface="Arial" charset="0"/>
                <a:ea typeface="Arial" charset="0"/>
                <a:cs typeface="Arial" charset="0"/>
              </a:rPr>
              <a:t> </a:t>
            </a:r>
            <a:r>
              <a:rPr lang="en-US" altLang="en-US" sz="2400" b="1" dirty="0" err="1">
                <a:solidFill>
                  <a:srgbClr val="C00000"/>
                </a:solidFill>
                <a:latin typeface="Arial" charset="0"/>
                <a:ea typeface="Arial" charset="0"/>
                <a:cs typeface="Arial" charset="0"/>
              </a:rPr>
              <a:t>ou</a:t>
            </a:r>
            <a:r>
              <a:rPr lang="en-US" altLang="en-US" sz="2400" b="1" dirty="0">
                <a:solidFill>
                  <a:srgbClr val="C00000"/>
                </a:solidFill>
                <a:latin typeface="Arial" charset="0"/>
                <a:ea typeface="Arial" charset="0"/>
                <a:cs typeface="Arial" charset="0"/>
              </a:rPr>
              <a:t> </a:t>
            </a:r>
            <a:br>
              <a:rPr lang="en-US" altLang="en-US" sz="2400" b="1" dirty="0">
                <a:solidFill>
                  <a:srgbClr val="C00000"/>
                </a:solidFill>
                <a:latin typeface="Arial" charset="0"/>
                <a:ea typeface="Arial" charset="0"/>
                <a:cs typeface="Arial" charset="0"/>
              </a:rPr>
            </a:br>
            <a:r>
              <a:rPr lang="en-US" altLang="en-US" sz="2400" b="1" dirty="0" err="1">
                <a:solidFill>
                  <a:srgbClr val="C00000"/>
                </a:solidFill>
                <a:latin typeface="Arial" charset="0"/>
                <a:ea typeface="Arial" charset="0"/>
                <a:cs typeface="Arial" charset="0"/>
              </a:rPr>
              <a:t>Autorisation</a:t>
            </a:r>
            <a:r>
              <a:rPr lang="en-US" altLang="en-US" sz="2400" b="1" dirty="0">
                <a:solidFill>
                  <a:srgbClr val="C00000"/>
                </a:solidFill>
                <a:latin typeface="Arial" charset="0"/>
                <a:ea typeface="Arial" charset="0"/>
                <a:cs typeface="Arial" charset="0"/>
              </a:rPr>
              <a:t> de voyage </a:t>
            </a:r>
            <a:r>
              <a:rPr lang="en-US" altLang="en-US" sz="2400" b="1" dirty="0" err="1">
                <a:solidFill>
                  <a:srgbClr val="C00000"/>
                </a:solidFill>
                <a:latin typeface="Arial" charset="0"/>
                <a:ea typeface="Arial" charset="0"/>
                <a:cs typeface="Arial" charset="0"/>
              </a:rPr>
              <a:t>électronique</a:t>
            </a:r>
            <a:r>
              <a:rPr lang="en-US" altLang="en-US" sz="2400" b="1" dirty="0">
                <a:solidFill>
                  <a:srgbClr val="C00000"/>
                </a:solidFill>
                <a:latin typeface="Arial" charset="0"/>
                <a:ea typeface="Arial" charset="0"/>
                <a:cs typeface="Arial" charset="0"/>
              </a:rPr>
              <a:t> (AVE)</a:t>
            </a: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000" b="1" dirty="0">
                <a:solidFill>
                  <a:srgbClr val="0070C0"/>
                </a:solidFill>
                <a:latin typeface="Arial" charset="0"/>
                <a:ea typeface="Arial" charset="0"/>
                <a:cs typeface="Arial" charset="0"/>
              </a:rPr>
              <a:t>Si </a:t>
            </a:r>
            <a:r>
              <a:rPr lang="en-US" altLang="en-US" sz="2000" b="1" dirty="0" err="1">
                <a:solidFill>
                  <a:srgbClr val="0070C0"/>
                </a:solidFill>
                <a:latin typeface="Arial" charset="0"/>
                <a:ea typeface="Arial" charset="0"/>
                <a:cs typeface="Arial" charset="0"/>
              </a:rPr>
              <a:t>aucun</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permis</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d’études</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n’est</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requis</a:t>
            </a:r>
            <a:r>
              <a:rPr lang="en-US" altLang="en-US" sz="2000" b="1" dirty="0">
                <a:solidFill>
                  <a:srgbClr val="0070C0"/>
                </a:solidFill>
                <a:latin typeface="Arial" charset="0"/>
                <a:ea typeface="Arial" charset="0"/>
                <a:cs typeface="Arial" charset="0"/>
              </a:rPr>
              <a:t> : un visa </a:t>
            </a:r>
            <a:r>
              <a:rPr lang="en-US" altLang="en-US" sz="2000" b="1" dirty="0" err="1">
                <a:solidFill>
                  <a:srgbClr val="0070C0"/>
                </a:solidFill>
                <a:latin typeface="Arial" charset="0"/>
                <a:ea typeface="Arial" charset="0"/>
                <a:cs typeface="Arial" charset="0"/>
              </a:rPr>
              <a:t>ou</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une</a:t>
            </a:r>
            <a:r>
              <a:rPr lang="en-US" altLang="en-US" sz="2000" b="1" dirty="0">
                <a:solidFill>
                  <a:srgbClr val="0070C0"/>
                </a:solidFill>
                <a:latin typeface="Arial" charset="0"/>
                <a:ea typeface="Arial" charset="0"/>
                <a:cs typeface="Arial" charset="0"/>
              </a:rPr>
              <a:t> AVE </a:t>
            </a:r>
            <a:r>
              <a:rPr lang="en-US" altLang="en-US" sz="2000" b="1" dirty="0" err="1">
                <a:solidFill>
                  <a:srgbClr val="0070C0"/>
                </a:solidFill>
                <a:latin typeface="Arial" charset="0"/>
                <a:ea typeface="Arial" charset="0"/>
                <a:cs typeface="Arial" charset="0"/>
              </a:rPr>
              <a:t>est</a:t>
            </a:r>
            <a:r>
              <a:rPr lang="en-US" altLang="en-US" sz="2000" b="1" dirty="0">
                <a:solidFill>
                  <a:srgbClr val="0070C0"/>
                </a:solidFill>
                <a:latin typeface="Arial" charset="0"/>
                <a:ea typeface="Arial" charset="0"/>
                <a:cs typeface="Arial" charset="0"/>
              </a:rPr>
              <a:t> </a:t>
            </a:r>
            <a:r>
              <a:rPr lang="en-US" altLang="en-US" sz="2000" b="1" dirty="0" err="1">
                <a:solidFill>
                  <a:srgbClr val="0070C0"/>
                </a:solidFill>
                <a:latin typeface="Arial" charset="0"/>
                <a:ea typeface="Arial" charset="0"/>
                <a:cs typeface="Arial" charset="0"/>
              </a:rPr>
              <a:t>requise</a:t>
            </a:r>
            <a:r>
              <a:rPr lang="en-US" altLang="en-US" sz="2000" b="1" dirty="0">
                <a:solidFill>
                  <a:srgbClr val="0070C0"/>
                </a:solidFill>
                <a:latin typeface="Arial" charset="0"/>
                <a:ea typeface="Arial" charset="0"/>
                <a:cs typeface="Arial" charset="0"/>
              </a:rPr>
              <a:t> </a:t>
            </a:r>
          </a:p>
          <a:p>
            <a:pPr marL="0" indent="0">
              <a:buNone/>
            </a:pPr>
            <a:r>
              <a:rPr lang="en-US" altLang="en-US" sz="2000" b="1" dirty="0" err="1">
                <a:solidFill>
                  <a:prstClr val="black"/>
                </a:solidFill>
                <a:latin typeface="Arial" charset="0"/>
                <a:ea typeface="Arial" charset="0"/>
                <a:cs typeface="Arial" charset="0"/>
              </a:rPr>
              <a:t>Liste</a:t>
            </a:r>
            <a:r>
              <a:rPr lang="en-US" altLang="en-US" sz="2000" b="1" dirty="0">
                <a:solidFill>
                  <a:prstClr val="black"/>
                </a:solidFill>
                <a:latin typeface="Arial" charset="0"/>
                <a:ea typeface="Arial" charset="0"/>
                <a:cs typeface="Arial" charset="0"/>
              </a:rPr>
              <a:t> des pays avec exigence d’un visa </a:t>
            </a:r>
            <a:r>
              <a:rPr lang="en-US" altLang="en-US" sz="2000" b="1" dirty="0" err="1">
                <a:solidFill>
                  <a:prstClr val="black"/>
                </a:solidFill>
                <a:latin typeface="Arial" charset="0"/>
                <a:ea typeface="Arial" charset="0"/>
                <a:cs typeface="Arial" charset="0"/>
              </a:rPr>
              <a:t>valide</a:t>
            </a:r>
            <a:r>
              <a:rPr lang="en-US" altLang="en-US" sz="2000" b="1" dirty="0">
                <a:solidFill>
                  <a:prstClr val="black"/>
                </a:solidFill>
                <a:latin typeface="Arial" charset="0"/>
                <a:ea typeface="Arial" charset="0"/>
                <a:cs typeface="Arial" charset="0"/>
              </a:rPr>
              <a:t> </a:t>
            </a:r>
            <a:r>
              <a:rPr lang="fr-CA" altLang="en-US" sz="2000" b="1" dirty="0">
                <a:solidFill>
                  <a:prstClr val="black"/>
                </a:solidFill>
                <a:latin typeface="Arial" panose="020B0604020202020204" pitchFamily="34" charset="0"/>
                <a:ea typeface="Arial" charset="0"/>
                <a:cs typeface="Arial" panose="020B0604020202020204" pitchFamily="34" charset="0"/>
                <a:hlinkClick r:id="rId3"/>
              </a:rPr>
              <a:t>www.canada.ca/visiter</a:t>
            </a:r>
            <a:r>
              <a:rPr lang="fr-CA" altLang="en-US" sz="2400" b="1" dirty="0">
                <a:solidFill>
                  <a:prstClr val="black"/>
                </a:solidFill>
                <a:latin typeface="Arial" panose="020B0604020202020204" pitchFamily="34" charset="0"/>
                <a:ea typeface="Arial" charset="0"/>
                <a:cs typeface="Arial" panose="020B0604020202020204" pitchFamily="34" charset="0"/>
              </a:rPr>
              <a:t> </a:t>
            </a:r>
            <a:br>
              <a:rPr lang="fr-CA" altLang="en-US" sz="2400" b="1" dirty="0">
                <a:solidFill>
                  <a:prstClr val="black"/>
                </a:solidFill>
                <a:latin typeface="Arial" panose="020B0604020202020204" pitchFamily="34" charset="0"/>
                <a:ea typeface="Arial" charset="0"/>
                <a:cs typeface="Arial" panose="020B0604020202020204" pitchFamily="34" charset="0"/>
              </a:rPr>
            </a:br>
            <a:endParaRPr lang="en-US" altLang="en-US" sz="2400" b="1" dirty="0">
              <a:solidFill>
                <a:prstClr val="black"/>
              </a:solidFill>
              <a:latin typeface="Arial" panose="020B0604020202020204" pitchFamily="34" charset="0"/>
              <a:ea typeface="Arial" charset="0"/>
              <a:cs typeface="Arial" panose="020B0604020202020204" pitchFamily="34" charset="0"/>
            </a:endParaRPr>
          </a:p>
          <a:p>
            <a:pPr marL="0" indent="0">
              <a:buFont typeface="Arial" panose="020B0604020202020204" pitchFamily="34" charset="0"/>
              <a:buNone/>
            </a:pPr>
            <a:r>
              <a:rPr lang="en-US" altLang="en-US" sz="2000" b="1" dirty="0">
                <a:solidFill>
                  <a:prstClr val="black"/>
                </a:solidFill>
                <a:latin typeface="Arial" charset="0"/>
                <a:ea typeface="Arial" charset="0"/>
                <a:cs typeface="Arial" charset="0"/>
              </a:rPr>
              <a:t>Si un client </a:t>
            </a:r>
            <a:r>
              <a:rPr lang="en-US" altLang="en-US" sz="2000" b="1" dirty="0" err="1">
                <a:solidFill>
                  <a:prstClr val="black"/>
                </a:solidFill>
                <a:latin typeface="Arial" charset="0"/>
                <a:ea typeface="Arial" charset="0"/>
                <a:cs typeface="Arial" charset="0"/>
              </a:rPr>
              <a:t>est</a:t>
            </a:r>
            <a:r>
              <a:rPr lang="en-US" altLang="en-US" sz="2000" b="1" dirty="0">
                <a:solidFill>
                  <a:prstClr val="black"/>
                </a:solidFill>
                <a:latin typeface="Arial" charset="0"/>
                <a:ea typeface="Arial" charset="0"/>
                <a:cs typeface="Arial" charset="0"/>
              </a:rPr>
              <a:t> </a:t>
            </a:r>
            <a:r>
              <a:rPr lang="en-US" altLang="en-US" sz="2000" b="1" dirty="0" err="1">
                <a:solidFill>
                  <a:prstClr val="black"/>
                </a:solidFill>
                <a:latin typeface="Arial" charset="0"/>
                <a:ea typeface="Arial" charset="0"/>
                <a:cs typeface="Arial" charset="0"/>
              </a:rPr>
              <a:t>exempté</a:t>
            </a:r>
            <a:r>
              <a:rPr lang="en-US" altLang="en-US" sz="2000" b="1" dirty="0">
                <a:solidFill>
                  <a:prstClr val="black"/>
                </a:solidFill>
                <a:latin typeface="Arial" charset="0"/>
                <a:ea typeface="Arial" charset="0"/>
                <a:cs typeface="Arial" charset="0"/>
              </a:rPr>
              <a:t> de visa : </a:t>
            </a:r>
            <a:r>
              <a:rPr lang="en-US" altLang="en-US" sz="2000" b="1" dirty="0" err="1">
                <a:solidFill>
                  <a:prstClr val="black"/>
                </a:solidFill>
                <a:latin typeface="Arial" charset="0"/>
                <a:ea typeface="Arial" charset="0"/>
                <a:cs typeface="Arial" charset="0"/>
              </a:rPr>
              <a:t>une</a:t>
            </a:r>
            <a:r>
              <a:rPr lang="en-US" altLang="en-US" sz="2000" b="1" dirty="0">
                <a:solidFill>
                  <a:prstClr val="black"/>
                </a:solidFill>
                <a:latin typeface="Arial" charset="0"/>
                <a:ea typeface="Arial" charset="0"/>
                <a:cs typeface="Arial" charset="0"/>
              </a:rPr>
              <a:t> </a:t>
            </a:r>
            <a:r>
              <a:rPr lang="en-US" altLang="en-US" sz="2000" b="1" dirty="0" err="1">
                <a:solidFill>
                  <a:prstClr val="black"/>
                </a:solidFill>
                <a:latin typeface="Arial" charset="0"/>
                <a:ea typeface="Arial" charset="0"/>
                <a:cs typeface="Arial" charset="0"/>
              </a:rPr>
              <a:t>Autorisation</a:t>
            </a:r>
            <a:r>
              <a:rPr lang="en-US" altLang="en-US" sz="2000" b="1" dirty="0">
                <a:solidFill>
                  <a:prstClr val="black"/>
                </a:solidFill>
                <a:latin typeface="Arial" charset="0"/>
                <a:ea typeface="Arial" charset="0"/>
                <a:cs typeface="Arial" charset="0"/>
              </a:rPr>
              <a:t> de voyage </a:t>
            </a:r>
            <a:r>
              <a:rPr lang="en-US" altLang="en-US" sz="2000" b="1" dirty="0" err="1">
                <a:solidFill>
                  <a:prstClr val="black"/>
                </a:solidFill>
                <a:latin typeface="Arial" charset="0"/>
                <a:ea typeface="Arial" charset="0"/>
                <a:cs typeface="Arial" charset="0"/>
              </a:rPr>
              <a:t>électronique</a:t>
            </a:r>
            <a:r>
              <a:rPr lang="en-US" altLang="en-US" sz="2000" b="1" dirty="0">
                <a:solidFill>
                  <a:prstClr val="black"/>
                </a:solidFill>
                <a:latin typeface="Arial" charset="0"/>
                <a:ea typeface="Arial" charset="0"/>
                <a:cs typeface="Arial" charset="0"/>
              </a:rPr>
              <a:t> (AVE) </a:t>
            </a:r>
            <a:r>
              <a:rPr lang="en-US" altLang="en-US" sz="2000" b="1" dirty="0" err="1">
                <a:solidFill>
                  <a:prstClr val="black"/>
                </a:solidFill>
                <a:latin typeface="Arial" charset="0"/>
                <a:ea typeface="Arial" charset="0"/>
                <a:cs typeface="Arial" charset="0"/>
              </a:rPr>
              <a:t>est</a:t>
            </a:r>
            <a:r>
              <a:rPr lang="en-US" altLang="en-US" sz="2000" b="1" dirty="0">
                <a:solidFill>
                  <a:prstClr val="black"/>
                </a:solidFill>
                <a:latin typeface="Arial" charset="0"/>
                <a:ea typeface="Arial" charset="0"/>
                <a:cs typeface="Arial" charset="0"/>
              </a:rPr>
              <a:t> </a:t>
            </a:r>
            <a:r>
              <a:rPr lang="en-US" altLang="en-US" sz="2000" b="1" dirty="0" err="1">
                <a:solidFill>
                  <a:prstClr val="black"/>
                </a:solidFill>
                <a:latin typeface="Arial" charset="0"/>
                <a:ea typeface="Arial" charset="0"/>
                <a:cs typeface="Arial" charset="0"/>
              </a:rPr>
              <a:t>alors</a:t>
            </a:r>
            <a:r>
              <a:rPr lang="en-US" altLang="en-US" sz="2000" b="1" dirty="0">
                <a:solidFill>
                  <a:prstClr val="black"/>
                </a:solidFill>
                <a:latin typeface="Arial" charset="0"/>
                <a:ea typeface="Arial" charset="0"/>
                <a:cs typeface="Arial" charset="0"/>
              </a:rPr>
              <a:t> </a:t>
            </a:r>
            <a:r>
              <a:rPr lang="en-US" altLang="en-US" sz="2000" b="1" dirty="0" err="1">
                <a:solidFill>
                  <a:prstClr val="black"/>
                </a:solidFill>
                <a:latin typeface="Arial" charset="0"/>
                <a:ea typeface="Arial" charset="0"/>
                <a:cs typeface="Arial" charset="0"/>
              </a:rPr>
              <a:t>requise</a:t>
            </a:r>
            <a:r>
              <a:rPr lang="en-US" altLang="en-US" sz="2000" b="1" dirty="0">
                <a:solidFill>
                  <a:prstClr val="black"/>
                </a:solidFill>
                <a:latin typeface="Arial" charset="0"/>
                <a:ea typeface="Arial" charset="0"/>
                <a:cs typeface="Arial" charset="0"/>
              </a:rPr>
              <a:t>.</a:t>
            </a:r>
          </a:p>
          <a:p>
            <a:pPr marL="800100" lvl="1" indent="-342900">
              <a:spcBef>
                <a:spcPts val="1600"/>
              </a:spcBef>
            </a:pPr>
            <a: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t>Obligatoire pour visiter le Canada ou y transiter par avion </a:t>
            </a:r>
            <a:b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br>
            <a: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t>si exempté de visa</a:t>
            </a:r>
          </a:p>
          <a:p>
            <a:pPr marL="800100" lvl="1" indent="-342900">
              <a:spcBef>
                <a:spcPts val="1600"/>
              </a:spcBef>
            </a:pPr>
            <a: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t>Liée au passeport et valable jusqu’à 5 ans</a:t>
            </a:r>
          </a:p>
          <a:p>
            <a:pPr marL="800100" lvl="1" indent="-342900">
              <a:spcBef>
                <a:spcPts val="1600"/>
              </a:spcBef>
            </a:pPr>
            <a: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t>Demande en ligne, en quelques minutes </a:t>
            </a:r>
          </a:p>
          <a:p>
            <a:pPr marL="800100" lvl="1" indent="-342900">
              <a:spcBef>
                <a:spcPts val="1600"/>
              </a:spcBef>
            </a:pPr>
            <a: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t>7 $CAN</a:t>
            </a:r>
          </a:p>
          <a:p>
            <a:pPr marL="800100" lvl="1" indent="-342900">
              <a:spcBef>
                <a:spcPts val="1600"/>
              </a:spcBef>
            </a:pPr>
            <a:r>
              <a:rPr lang="fr-FR" sz="1800" b="1" dirty="0">
                <a:solidFill>
                  <a:prstClr val="black"/>
                </a:solidFill>
                <a:latin typeface="Arial" panose="020B0604020202020204" pitchFamily="34" charset="0"/>
                <a:ea typeface="Tahoma" panose="020B0604030504040204" pitchFamily="34" charset="0"/>
                <a:cs typeface="Arial" panose="020B0604020202020204" pitchFamily="34" charset="0"/>
              </a:rPr>
              <a:t>Passeport, adresse courriel &amp; carte bancaire requis</a:t>
            </a:r>
          </a:p>
          <a:p>
            <a:pPr marL="0" indent="0" algn="ctr">
              <a:spcBef>
                <a:spcPts val="1600"/>
              </a:spcBef>
              <a:buFont typeface="Arial" panose="020B0604020202020204" pitchFamily="34" charset="0"/>
              <a:buNone/>
            </a:pPr>
            <a:r>
              <a:rPr lang="fr-FR" sz="2400" b="1" dirty="0">
                <a:solidFill>
                  <a:prstClr val="black"/>
                </a:solidFill>
                <a:latin typeface="Arial" panose="020B0604020202020204" pitchFamily="34" charset="0"/>
                <a:ea typeface="Tahoma" panose="020B0604030504040204" pitchFamily="34" charset="0"/>
                <a:cs typeface="Arial" panose="020B0604020202020204" pitchFamily="34" charset="0"/>
              </a:rPr>
              <a:t>Un seul site officiel : </a:t>
            </a:r>
            <a:r>
              <a:rPr lang="fr-FR" sz="2400" b="1" dirty="0">
                <a:solidFill>
                  <a:prstClr val="black"/>
                </a:solidFill>
                <a:latin typeface="Arial" panose="020B0604020202020204" pitchFamily="34" charset="0"/>
                <a:ea typeface="Tahoma" panose="020B0604030504040204" pitchFamily="34" charset="0"/>
                <a:cs typeface="Arial" panose="020B0604020202020204" pitchFamily="34" charset="0"/>
                <a:hlinkClick r:id="rId4"/>
              </a:rPr>
              <a:t>www.Canada.ca/AVE</a:t>
            </a:r>
            <a:endParaRPr lang="en-US" altLang="en-US" sz="2400" b="1" dirty="0">
              <a:solidFill>
                <a:prstClr val="black"/>
              </a:solidFill>
              <a:latin typeface="Arial" panose="020B0604020202020204" pitchFamily="34" charset="0"/>
              <a:ea typeface="Arial" charset="0"/>
              <a:cs typeface="Arial" panose="020B0604020202020204" pitchFamily="34" charset="0"/>
            </a:endParaRPr>
          </a:p>
          <a:p>
            <a:pPr marL="457200" lvl="1" indent="0">
              <a:buFont typeface="Arial" panose="020B0604020202020204" pitchFamily="34" charset="0"/>
              <a:buNone/>
            </a:pPr>
            <a:endParaRPr lang="en-US" altLang="en-US" sz="20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15250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0C6B-ABED-0A20-D9CF-45CB44E005EF}"/>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91CBDF19-7C6E-EB3A-2379-A3BC586562E0}"/>
              </a:ext>
            </a:extLst>
          </p:cNvPr>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rgbClr val="C00000"/>
                </a:solidFill>
                <a:latin typeface="Arial" charset="0"/>
                <a:ea typeface="Arial" charset="0"/>
                <a:cs typeface="Arial" charset="0"/>
              </a:rPr>
              <a:t>Démarches</a:t>
            </a:r>
            <a:r>
              <a:rPr lang="en-US" altLang="en-US" sz="2400" b="1" dirty="0">
                <a:solidFill>
                  <a:srgbClr val="C00000"/>
                </a:solidFill>
                <a:latin typeface="Arial" charset="0"/>
                <a:ea typeface="Arial" charset="0"/>
                <a:cs typeface="Arial" charset="0"/>
              </a:rPr>
              <a:t> pour demander un </a:t>
            </a:r>
            <a:r>
              <a:rPr lang="en-US" altLang="en-US" sz="2400" b="1" dirty="0" err="1">
                <a:solidFill>
                  <a:srgbClr val="C00000"/>
                </a:solidFill>
                <a:latin typeface="Arial" charset="0"/>
                <a:ea typeface="Arial" charset="0"/>
                <a:cs typeface="Arial" charset="0"/>
              </a:rPr>
              <a:t>permis</a:t>
            </a:r>
            <a:r>
              <a:rPr lang="en-US" altLang="en-US" sz="2400" b="1" dirty="0">
                <a:solidFill>
                  <a:srgbClr val="C00000"/>
                </a:solidFill>
                <a:latin typeface="Arial" charset="0"/>
                <a:ea typeface="Arial" charset="0"/>
                <a:cs typeface="Arial" charset="0"/>
              </a:rPr>
              <a:t> </a:t>
            </a:r>
            <a:r>
              <a:rPr lang="en-US" altLang="en-US" sz="2400" b="1" dirty="0" err="1">
                <a:solidFill>
                  <a:srgbClr val="C00000"/>
                </a:solidFill>
                <a:latin typeface="Arial" charset="0"/>
                <a:ea typeface="Arial" charset="0"/>
                <a:cs typeface="Arial" charset="0"/>
              </a:rPr>
              <a:t>d’études</a:t>
            </a:r>
            <a:r>
              <a:rPr lang="en-US" altLang="en-US" sz="2400" b="1" dirty="0">
                <a:solidFill>
                  <a:srgbClr val="C00000"/>
                </a:solidFill>
                <a:latin typeface="Arial" charset="0"/>
                <a:ea typeface="Arial" charset="0"/>
                <a:cs typeface="Arial" charset="0"/>
              </a:rPr>
              <a:t> : </a:t>
            </a:r>
            <a:br>
              <a:rPr lang="en-US" altLang="en-US" sz="2400" b="1" dirty="0">
                <a:solidFill>
                  <a:srgbClr val="C00000"/>
                </a:solidFill>
                <a:latin typeface="Arial" charset="0"/>
                <a:ea typeface="Arial" charset="0"/>
                <a:cs typeface="Arial" charset="0"/>
              </a:rPr>
            </a:br>
            <a:r>
              <a:rPr lang="en-US" altLang="en-US" sz="2400" b="1" dirty="0" err="1">
                <a:solidFill>
                  <a:srgbClr val="C00000"/>
                </a:solidFill>
                <a:latin typeface="Arial" charset="0"/>
                <a:ea typeface="Arial" charset="0"/>
                <a:cs typeface="Arial" charset="0"/>
              </a:rPr>
              <a:t>éléments</a:t>
            </a:r>
            <a:r>
              <a:rPr lang="en-US" altLang="en-US" sz="2400" b="1" dirty="0">
                <a:solidFill>
                  <a:srgbClr val="C00000"/>
                </a:solidFill>
                <a:latin typeface="Arial" charset="0"/>
                <a:ea typeface="Arial" charset="0"/>
                <a:cs typeface="Arial" charset="0"/>
              </a:rPr>
              <a:t> </a:t>
            </a:r>
            <a:r>
              <a:rPr lang="en-US" altLang="en-US" sz="2400" b="1" dirty="0" err="1">
                <a:solidFill>
                  <a:srgbClr val="C00000"/>
                </a:solidFill>
                <a:latin typeface="Arial" charset="0"/>
                <a:ea typeface="Arial" charset="0"/>
                <a:cs typeface="Arial" charset="0"/>
              </a:rPr>
              <a:t>requis</a:t>
            </a:r>
            <a:endParaRPr lang="en-US" altLang="en-US" sz="2400" b="1" dirty="0">
              <a:solidFill>
                <a:srgbClr val="C00000"/>
              </a:solidFill>
              <a:latin typeface="Arial" charset="0"/>
              <a:ea typeface="Arial" charset="0"/>
              <a:cs typeface="Arial" charset="0"/>
            </a:endParaRPr>
          </a:p>
        </p:txBody>
      </p:sp>
      <p:sp>
        <p:nvSpPr>
          <p:cNvPr id="7" name="Rectangle 13">
            <a:extLst>
              <a:ext uri="{FF2B5EF4-FFF2-40B4-BE49-F238E27FC236}">
                <a16:creationId xmlns:a16="http://schemas.microsoft.com/office/drawing/2014/main" id="{B3561023-FA8E-CD86-3AC2-BF6E34A7FB92}"/>
              </a:ext>
            </a:extLst>
          </p:cNvPr>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graphicFrame>
        <p:nvGraphicFramePr>
          <p:cNvPr id="3" name="Diagramme 2">
            <a:extLst>
              <a:ext uri="{FF2B5EF4-FFF2-40B4-BE49-F238E27FC236}">
                <a16:creationId xmlns:a16="http://schemas.microsoft.com/office/drawing/2014/main" id="{EB3D23D4-E8CE-18A7-D241-F46305572C6A}"/>
              </a:ext>
            </a:extLst>
          </p:cNvPr>
          <p:cNvGraphicFramePr/>
          <p:nvPr>
            <p:extLst>
              <p:ext uri="{D42A27DB-BD31-4B8C-83A1-F6EECF244321}">
                <p14:modId xmlns:p14="http://schemas.microsoft.com/office/powerpoint/2010/main" val="1813670963"/>
              </p:ext>
            </p:extLst>
          </p:nvPr>
        </p:nvGraphicFramePr>
        <p:xfrm>
          <a:off x="622852" y="1396999"/>
          <a:ext cx="7885044" cy="4659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43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rgbClr val="C00000"/>
                </a:solidFill>
                <a:latin typeface="Arial" charset="0"/>
                <a:ea typeface="Arial" charset="0"/>
                <a:cs typeface="Arial" charset="0"/>
              </a:rPr>
              <a:t>Preuves</a:t>
            </a:r>
            <a:r>
              <a:rPr lang="en-US" altLang="en-US" sz="2400" b="1" dirty="0">
                <a:solidFill>
                  <a:srgbClr val="C00000"/>
                </a:solidFill>
                <a:latin typeface="Arial" charset="0"/>
                <a:ea typeface="Arial" charset="0"/>
                <a:cs typeface="Arial" charset="0"/>
              </a:rPr>
              <a:t> de </a:t>
            </a:r>
            <a:r>
              <a:rPr lang="en-US" altLang="en-US" sz="2400" b="1" dirty="0" err="1">
                <a:solidFill>
                  <a:srgbClr val="C00000"/>
                </a:solidFill>
                <a:latin typeface="Arial" charset="0"/>
                <a:ea typeface="Arial" charset="0"/>
                <a:cs typeface="Arial" charset="0"/>
              </a:rPr>
              <a:t>ressources</a:t>
            </a:r>
            <a:r>
              <a:rPr lang="en-US" altLang="en-US" sz="2400" b="1" dirty="0">
                <a:solidFill>
                  <a:srgbClr val="C00000"/>
                </a:solidFill>
                <a:latin typeface="Arial" charset="0"/>
                <a:ea typeface="Arial" charset="0"/>
                <a:cs typeface="Arial" charset="0"/>
              </a:rPr>
              <a:t> </a:t>
            </a:r>
            <a:r>
              <a:rPr lang="en-US" altLang="en-US" sz="2400" b="1" dirty="0" err="1">
                <a:solidFill>
                  <a:srgbClr val="C00000"/>
                </a:solidFill>
                <a:latin typeface="Arial" charset="0"/>
                <a:ea typeface="Arial" charset="0"/>
                <a:cs typeface="Arial" charset="0"/>
              </a:rPr>
              <a:t>financières</a:t>
            </a:r>
            <a:r>
              <a:rPr lang="en-US" altLang="en-US" sz="2400" b="1" dirty="0">
                <a:solidFill>
                  <a:srgbClr val="C00000"/>
                </a:solidFill>
                <a:latin typeface="Arial" charset="0"/>
                <a:ea typeface="Arial" charset="0"/>
                <a:cs typeface="Arial" charset="0"/>
              </a:rPr>
              <a:t> : </a:t>
            </a:r>
            <a:r>
              <a:rPr lang="en-US" altLang="en-US" sz="2400" b="1" dirty="0" err="1">
                <a:solidFill>
                  <a:srgbClr val="C00000"/>
                </a:solidFill>
                <a:latin typeface="Arial" charset="0"/>
                <a:ea typeface="Arial" charset="0"/>
                <a:cs typeface="Arial" charset="0"/>
              </a:rPr>
              <a:t>montants</a:t>
            </a:r>
            <a:r>
              <a:rPr lang="en-US" altLang="en-US" sz="2400" b="1" dirty="0">
                <a:solidFill>
                  <a:srgbClr val="C00000"/>
                </a:solidFill>
                <a:latin typeface="Arial" charset="0"/>
                <a:ea typeface="Arial" charset="0"/>
                <a:cs typeface="Arial" charset="0"/>
              </a:rPr>
              <a:t> minimums </a:t>
            </a: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graphicFrame>
        <p:nvGraphicFramePr>
          <p:cNvPr id="5" name="Diagramme 4"/>
          <p:cNvGraphicFramePr/>
          <p:nvPr>
            <p:extLst>
              <p:ext uri="{D42A27DB-BD31-4B8C-83A1-F6EECF244321}">
                <p14:modId xmlns:p14="http://schemas.microsoft.com/office/powerpoint/2010/main" val="4139862034"/>
              </p:ext>
            </p:extLst>
          </p:nvPr>
        </p:nvGraphicFramePr>
        <p:xfrm>
          <a:off x="586153" y="1116281"/>
          <a:ext cx="7455877" cy="5143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64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rgbClr val="C00000"/>
                </a:solidFill>
                <a:latin typeface="Arial" charset="0"/>
                <a:ea typeface="Arial" charset="0"/>
                <a:cs typeface="Arial" charset="0"/>
              </a:rPr>
              <a:t>Démarches</a:t>
            </a:r>
            <a:r>
              <a:rPr lang="en-US" altLang="en-US" sz="2400" b="1" dirty="0">
                <a:solidFill>
                  <a:srgbClr val="C00000"/>
                </a:solidFill>
                <a:latin typeface="Arial" charset="0"/>
                <a:ea typeface="Arial" charset="0"/>
                <a:cs typeface="Arial" charset="0"/>
              </a:rPr>
              <a:t> pour demander un </a:t>
            </a:r>
            <a:r>
              <a:rPr lang="en-US" altLang="en-US" sz="2400" b="1" dirty="0" err="1">
                <a:solidFill>
                  <a:srgbClr val="C00000"/>
                </a:solidFill>
                <a:latin typeface="Arial" charset="0"/>
                <a:ea typeface="Arial" charset="0"/>
                <a:cs typeface="Arial" charset="0"/>
              </a:rPr>
              <a:t>permis</a:t>
            </a:r>
            <a:r>
              <a:rPr lang="en-US" altLang="en-US" sz="2400" b="1" dirty="0">
                <a:solidFill>
                  <a:srgbClr val="C00000"/>
                </a:solidFill>
                <a:latin typeface="Arial" charset="0"/>
                <a:ea typeface="Arial" charset="0"/>
                <a:cs typeface="Arial" charset="0"/>
              </a:rPr>
              <a:t> </a:t>
            </a:r>
            <a:r>
              <a:rPr lang="en-US" altLang="en-US" sz="2400" b="1" dirty="0" err="1">
                <a:solidFill>
                  <a:srgbClr val="C00000"/>
                </a:solidFill>
                <a:latin typeface="Arial" charset="0"/>
                <a:ea typeface="Arial" charset="0"/>
                <a:cs typeface="Arial" charset="0"/>
              </a:rPr>
              <a:t>d’études</a:t>
            </a:r>
            <a:r>
              <a:rPr lang="en-US" altLang="en-US" sz="2400" b="1" dirty="0">
                <a:solidFill>
                  <a:srgbClr val="C00000"/>
                </a:solidFill>
                <a:latin typeface="Arial" charset="0"/>
                <a:ea typeface="Arial" charset="0"/>
                <a:cs typeface="Arial" charset="0"/>
              </a:rPr>
              <a:t> : </a:t>
            </a:r>
            <a:br>
              <a:rPr lang="en-US" altLang="en-US" sz="2400" b="1" dirty="0">
                <a:solidFill>
                  <a:srgbClr val="C00000"/>
                </a:solidFill>
                <a:latin typeface="Arial" charset="0"/>
                <a:ea typeface="Arial" charset="0"/>
                <a:cs typeface="Arial" charset="0"/>
              </a:rPr>
            </a:br>
            <a:r>
              <a:rPr lang="en-US" altLang="en-US" sz="2400" b="1" dirty="0">
                <a:solidFill>
                  <a:srgbClr val="C00000"/>
                </a:solidFill>
                <a:latin typeface="Arial" charset="0"/>
                <a:ea typeface="Arial" charset="0"/>
                <a:cs typeface="Arial" charset="0"/>
              </a:rPr>
              <a:t>documents </a:t>
            </a:r>
            <a:r>
              <a:rPr lang="en-US" altLang="en-US" sz="2400" b="1" dirty="0" err="1">
                <a:solidFill>
                  <a:srgbClr val="C00000"/>
                </a:solidFill>
                <a:latin typeface="Arial" charset="0"/>
                <a:ea typeface="Arial" charset="0"/>
                <a:cs typeface="Arial" charset="0"/>
              </a:rPr>
              <a:t>requis</a:t>
            </a:r>
            <a:r>
              <a:rPr lang="en-US" altLang="en-US" sz="2400" b="1" dirty="0">
                <a:solidFill>
                  <a:srgbClr val="C00000"/>
                </a:solidFill>
                <a:latin typeface="Arial" charset="0"/>
                <a:ea typeface="Arial" charset="0"/>
                <a:cs typeface="Arial" charset="0"/>
              </a:rPr>
              <a:t> (suite)</a:t>
            </a:r>
          </a:p>
        </p:txBody>
      </p:sp>
      <p:sp>
        <p:nvSpPr>
          <p:cNvPr id="7" name="Rectangle 13"/>
          <p:cNvSpPr txBox="1">
            <a:spLocks noChangeArrowheads="1"/>
          </p:cNvSpPr>
          <p:nvPr/>
        </p:nvSpPr>
        <p:spPr>
          <a:xfrm>
            <a:off x="295275" y="1600200"/>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200" b="1" dirty="0" err="1">
                <a:solidFill>
                  <a:srgbClr val="0070C0"/>
                </a:solidFill>
                <a:latin typeface="Arial" charset="0"/>
                <a:ea typeface="Arial" charset="0"/>
                <a:cs typeface="Arial" charset="0"/>
              </a:rPr>
              <a:t>Formulaire</a:t>
            </a:r>
            <a:r>
              <a:rPr lang="en-US" altLang="en-US" sz="2200" b="1" dirty="0">
                <a:solidFill>
                  <a:srgbClr val="0070C0"/>
                </a:solidFill>
                <a:latin typeface="Arial" charset="0"/>
                <a:ea typeface="Arial" charset="0"/>
                <a:cs typeface="Arial" charset="0"/>
              </a:rPr>
              <a:t> de </a:t>
            </a:r>
            <a:r>
              <a:rPr lang="en-US" altLang="en-US" sz="2200" b="1" dirty="0" err="1">
                <a:solidFill>
                  <a:srgbClr val="0070C0"/>
                </a:solidFill>
                <a:latin typeface="Arial" charset="0"/>
                <a:ea typeface="Arial" charset="0"/>
                <a:cs typeface="Arial" charset="0"/>
              </a:rPr>
              <a:t>demande</a:t>
            </a:r>
            <a:r>
              <a:rPr lang="en-US" altLang="en-US" sz="2200" b="1" dirty="0">
                <a:solidFill>
                  <a:srgbClr val="0070C0"/>
                </a:solidFill>
                <a:latin typeface="Arial" charset="0"/>
                <a:ea typeface="Arial" charset="0"/>
                <a:cs typeface="Arial" charset="0"/>
              </a:rPr>
              <a:t> à completer </a:t>
            </a:r>
            <a:r>
              <a:rPr lang="en-US" altLang="en-US" sz="2200" b="1" dirty="0" err="1">
                <a:solidFill>
                  <a:srgbClr val="0070C0"/>
                </a:solidFill>
                <a:latin typeface="Arial" charset="0"/>
                <a:ea typeface="Arial" charset="0"/>
                <a:cs typeface="Arial" charset="0"/>
              </a:rPr>
              <a:t>en</a:t>
            </a:r>
            <a:r>
              <a:rPr lang="en-US" altLang="en-US" sz="2200" b="1" dirty="0">
                <a:solidFill>
                  <a:srgbClr val="0070C0"/>
                </a:solidFill>
                <a:latin typeface="Arial" charset="0"/>
                <a:ea typeface="Arial" charset="0"/>
                <a:cs typeface="Arial" charset="0"/>
              </a:rPr>
              <a:t> </a:t>
            </a:r>
            <a:r>
              <a:rPr lang="en-US" altLang="en-US" sz="2200" b="1" dirty="0" err="1">
                <a:solidFill>
                  <a:srgbClr val="0070C0"/>
                </a:solidFill>
                <a:latin typeface="Arial" charset="0"/>
                <a:ea typeface="Arial" charset="0"/>
                <a:cs typeface="Arial" charset="0"/>
              </a:rPr>
              <a:t>ligne</a:t>
            </a:r>
            <a:endParaRPr lang="en-US" altLang="en-US" sz="2200" b="1" dirty="0">
              <a:latin typeface="Arial" charset="0"/>
              <a:ea typeface="Arial" charset="0"/>
              <a:cs typeface="Arial" charset="0"/>
            </a:endParaRPr>
          </a:p>
          <a:p>
            <a:pPr marL="0" indent="0">
              <a:buNone/>
            </a:pPr>
            <a:r>
              <a:rPr lang="en-US" altLang="en-US" sz="2200" b="1" dirty="0" err="1">
                <a:solidFill>
                  <a:srgbClr val="0070C0"/>
                </a:solidFill>
                <a:latin typeface="Arial" charset="0"/>
                <a:ea typeface="Arial" charset="0"/>
                <a:cs typeface="Arial" charset="0"/>
              </a:rPr>
              <a:t>Biométrie</a:t>
            </a:r>
            <a:endParaRPr lang="en-US" altLang="en-US" sz="2200" b="1" dirty="0">
              <a:solidFill>
                <a:srgbClr val="0070C0"/>
              </a:solidFill>
              <a:latin typeface="Arial" charset="0"/>
              <a:ea typeface="Arial" charset="0"/>
              <a:cs typeface="Arial" charset="0"/>
            </a:endParaRPr>
          </a:p>
          <a:p>
            <a:pPr marL="0" indent="0">
              <a:buNone/>
            </a:pPr>
            <a:r>
              <a:rPr lang="en-US" altLang="en-US" sz="2200" b="1" dirty="0" err="1">
                <a:solidFill>
                  <a:srgbClr val="0070C0"/>
                </a:solidFill>
                <a:latin typeface="Arial" charset="0"/>
                <a:ea typeface="Arial" charset="0"/>
                <a:cs typeface="Arial" charset="0"/>
              </a:rPr>
              <a:t>Autres</a:t>
            </a:r>
            <a:r>
              <a:rPr lang="en-US" altLang="en-US" sz="2200" b="1" dirty="0">
                <a:solidFill>
                  <a:srgbClr val="0070C0"/>
                </a:solidFill>
                <a:latin typeface="Arial" charset="0"/>
                <a:ea typeface="Arial" charset="0"/>
                <a:cs typeface="Arial" charset="0"/>
              </a:rPr>
              <a:t> documents qui </a:t>
            </a:r>
            <a:r>
              <a:rPr lang="en-US" altLang="en-US" sz="2200" b="1" dirty="0" err="1">
                <a:solidFill>
                  <a:srgbClr val="0070C0"/>
                </a:solidFill>
                <a:latin typeface="Arial" charset="0"/>
                <a:ea typeface="Arial" charset="0"/>
                <a:cs typeface="Arial" charset="0"/>
              </a:rPr>
              <a:t>peuvent</a:t>
            </a:r>
            <a:r>
              <a:rPr lang="en-US" altLang="en-US" sz="2200" b="1" dirty="0">
                <a:solidFill>
                  <a:srgbClr val="0070C0"/>
                </a:solidFill>
                <a:latin typeface="Arial" charset="0"/>
                <a:ea typeface="Arial" charset="0"/>
                <a:cs typeface="Arial" charset="0"/>
              </a:rPr>
              <a:t> </a:t>
            </a:r>
            <a:r>
              <a:rPr lang="en-US" altLang="en-US" sz="2200" b="1" dirty="0" err="1">
                <a:solidFill>
                  <a:srgbClr val="0070C0"/>
                </a:solidFill>
                <a:latin typeface="Arial" charset="0"/>
                <a:ea typeface="Arial" charset="0"/>
                <a:cs typeface="Arial" charset="0"/>
              </a:rPr>
              <a:t>être</a:t>
            </a:r>
            <a:r>
              <a:rPr lang="en-US" altLang="en-US" sz="2200" b="1" dirty="0">
                <a:solidFill>
                  <a:srgbClr val="0070C0"/>
                </a:solidFill>
                <a:latin typeface="Arial" charset="0"/>
                <a:ea typeface="Arial" charset="0"/>
                <a:cs typeface="Arial" charset="0"/>
              </a:rPr>
              <a:t> </a:t>
            </a:r>
            <a:r>
              <a:rPr lang="en-US" altLang="en-US" sz="2200" b="1" dirty="0" err="1">
                <a:solidFill>
                  <a:srgbClr val="0070C0"/>
                </a:solidFill>
                <a:latin typeface="Arial" charset="0"/>
                <a:ea typeface="Arial" charset="0"/>
                <a:cs typeface="Arial" charset="0"/>
              </a:rPr>
              <a:t>demandés</a:t>
            </a:r>
            <a:r>
              <a:rPr lang="en-US" altLang="en-US" sz="2200" b="1" dirty="0">
                <a:solidFill>
                  <a:srgbClr val="0070C0"/>
                </a:solidFill>
                <a:latin typeface="Arial" charset="0"/>
                <a:ea typeface="Arial" charset="0"/>
                <a:cs typeface="Arial" charset="0"/>
              </a:rPr>
              <a:t> :</a:t>
            </a:r>
          </a:p>
          <a:p>
            <a:r>
              <a:rPr lang="en-US" altLang="en-US" sz="2000" b="1" dirty="0" err="1">
                <a:latin typeface="Arial" charset="0"/>
                <a:ea typeface="Arial" charset="0"/>
                <a:cs typeface="Arial" charset="0"/>
              </a:rPr>
              <a:t>Déclaration</a:t>
            </a:r>
            <a:r>
              <a:rPr lang="en-US" altLang="en-US" sz="2000" b="1" dirty="0">
                <a:latin typeface="Arial" charset="0"/>
                <a:ea typeface="Arial" charset="0"/>
                <a:cs typeface="Arial" charset="0"/>
              </a:rPr>
              <a:t> du </a:t>
            </a:r>
            <a:r>
              <a:rPr lang="en-US" altLang="en-US" sz="2000" b="1" dirty="0" err="1">
                <a:latin typeface="Arial" charset="0"/>
                <a:ea typeface="Arial" charset="0"/>
                <a:cs typeface="Arial" charset="0"/>
              </a:rPr>
              <a:t>tuteur</a:t>
            </a:r>
            <a:r>
              <a:rPr lang="en-US" altLang="en-US" sz="2000" b="1" dirty="0">
                <a:latin typeface="Arial" charset="0"/>
                <a:ea typeface="Arial" charset="0"/>
                <a:cs typeface="Arial" charset="0"/>
              </a:rPr>
              <a:t>/</a:t>
            </a:r>
            <a:r>
              <a:rPr lang="en-US" altLang="en-US" sz="2000" b="1" dirty="0" err="1">
                <a:latin typeface="Arial" charset="0"/>
                <a:ea typeface="Arial" charset="0"/>
                <a:cs typeface="Arial" charset="0"/>
              </a:rPr>
              <a:t>gardien</a:t>
            </a:r>
            <a:r>
              <a:rPr lang="en-US" altLang="en-US" sz="2000" b="1" dirty="0">
                <a:latin typeface="Arial" charset="0"/>
                <a:ea typeface="Arial" charset="0"/>
                <a:cs typeface="Arial" charset="0"/>
              </a:rPr>
              <a:t> au Canada </a:t>
            </a:r>
            <a:r>
              <a:rPr lang="en-US" altLang="en-US" sz="2000" b="1" dirty="0" err="1">
                <a:latin typeface="Arial" charset="0"/>
                <a:ea typeface="Arial" charset="0"/>
                <a:cs typeface="Arial" charset="0"/>
              </a:rPr>
              <a:t>si</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étudiant</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mineur</a:t>
            </a:r>
            <a:endParaRPr lang="en-US" altLang="en-US" sz="2000" b="1" dirty="0">
              <a:latin typeface="Arial" charset="0"/>
              <a:ea typeface="Arial" charset="0"/>
              <a:cs typeface="Arial" charset="0"/>
            </a:endParaRPr>
          </a:p>
          <a:p>
            <a:r>
              <a:rPr lang="en-US" altLang="en-US" sz="2000" b="1" dirty="0" err="1">
                <a:latin typeface="Arial" charset="0"/>
                <a:ea typeface="Arial" charset="0"/>
                <a:cs typeface="Arial" charset="0"/>
              </a:rPr>
              <a:t>Lettre</a:t>
            </a:r>
            <a:r>
              <a:rPr lang="en-US" altLang="en-US" sz="2000" b="1" dirty="0">
                <a:latin typeface="Arial" charset="0"/>
                <a:ea typeface="Arial" charset="0"/>
                <a:cs typeface="Arial" charset="0"/>
              </a:rPr>
              <a:t> explicative sur le </a:t>
            </a:r>
            <a:r>
              <a:rPr lang="en-US" altLang="en-US" sz="2000" b="1" dirty="0" err="1">
                <a:latin typeface="Arial" charset="0"/>
                <a:ea typeface="Arial" charset="0"/>
                <a:cs typeface="Arial" charset="0"/>
              </a:rPr>
              <a:t>projet</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d’études</a:t>
            </a:r>
            <a:r>
              <a:rPr lang="en-US" altLang="en-US" sz="2000" b="1" dirty="0">
                <a:latin typeface="Arial" charset="0"/>
                <a:ea typeface="Arial" charset="0"/>
                <a:cs typeface="Arial" charset="0"/>
              </a:rPr>
              <a:t> et son </a:t>
            </a:r>
            <a:r>
              <a:rPr lang="en-US" altLang="en-US" sz="2000" b="1" dirty="0" err="1">
                <a:latin typeface="Arial" charset="0"/>
                <a:ea typeface="Arial" charset="0"/>
                <a:cs typeface="Arial" charset="0"/>
              </a:rPr>
              <a:t>financement</a:t>
            </a:r>
            <a:endParaRPr lang="en-US" altLang="en-US" sz="2000" b="1" dirty="0">
              <a:latin typeface="Arial" charset="0"/>
              <a:ea typeface="Arial" charset="0"/>
              <a:cs typeface="Arial" charset="0"/>
            </a:endParaRPr>
          </a:p>
          <a:p>
            <a:r>
              <a:rPr lang="en-US" altLang="en-US" sz="2000" b="1" dirty="0" err="1">
                <a:latin typeface="Arial" charset="0"/>
                <a:ea typeface="Arial" charset="0"/>
                <a:cs typeface="Arial" charset="0"/>
              </a:rPr>
              <a:t>Visite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médicale</a:t>
            </a:r>
            <a:r>
              <a:rPr lang="en-US" altLang="en-US" sz="2000" b="1" dirty="0">
                <a:latin typeface="Arial" charset="0"/>
                <a:ea typeface="Arial" charset="0"/>
                <a:cs typeface="Arial" charset="0"/>
              </a:rPr>
              <a:t> (à passer au </a:t>
            </a:r>
            <a:r>
              <a:rPr lang="en-US" altLang="en-US" sz="2000" b="1" dirty="0" err="1">
                <a:latin typeface="Arial" charset="0"/>
                <a:ea typeface="Arial" charset="0"/>
                <a:cs typeface="Arial" charset="0"/>
              </a:rPr>
              <a:t>préalable</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ou</a:t>
            </a:r>
            <a:r>
              <a:rPr lang="en-US" altLang="en-US" sz="2000" b="1" dirty="0">
                <a:latin typeface="Arial" charset="0"/>
                <a:ea typeface="Arial" charset="0"/>
                <a:cs typeface="Arial" charset="0"/>
              </a:rPr>
              <a:t> </a:t>
            </a:r>
            <a:r>
              <a:rPr lang="en-US" altLang="en-US" sz="2000" b="1" dirty="0" err="1">
                <a:latin typeface="Arial" charset="0"/>
                <a:ea typeface="Arial" charset="0"/>
                <a:cs typeface="Arial" charset="0"/>
              </a:rPr>
              <a:t>durant</a:t>
            </a:r>
            <a:r>
              <a:rPr lang="en-US" altLang="en-US" sz="2000" b="1" dirty="0">
                <a:latin typeface="Arial" charset="0"/>
                <a:ea typeface="Arial" charset="0"/>
                <a:cs typeface="Arial" charset="0"/>
              </a:rPr>
              <a:t> le </a:t>
            </a:r>
            <a:r>
              <a:rPr lang="en-US" altLang="en-US" sz="2000" b="1" dirty="0" err="1">
                <a:latin typeface="Arial" charset="0"/>
                <a:ea typeface="Arial" charset="0"/>
                <a:cs typeface="Arial" charset="0"/>
              </a:rPr>
              <a:t>traitement</a:t>
            </a:r>
            <a:r>
              <a:rPr lang="en-US" altLang="en-US" sz="2000" b="1" dirty="0">
                <a:latin typeface="Arial" charset="0"/>
                <a:ea typeface="Arial" charset="0"/>
                <a:cs typeface="Arial" charset="0"/>
              </a:rPr>
              <a:t>)</a:t>
            </a:r>
          </a:p>
          <a:p>
            <a:pPr marL="0" indent="0">
              <a:buNone/>
            </a:pPr>
            <a:r>
              <a:rPr lang="en-US" altLang="en-US" sz="2200" b="1" dirty="0">
                <a:solidFill>
                  <a:srgbClr val="0070C0"/>
                </a:solidFill>
                <a:latin typeface="Arial" charset="0"/>
                <a:ea typeface="Arial" charset="0"/>
                <a:cs typeface="Arial" charset="0"/>
              </a:rPr>
              <a:t>Frais de </a:t>
            </a:r>
            <a:r>
              <a:rPr lang="en-US" altLang="en-US" sz="2200" b="1" dirty="0" err="1">
                <a:solidFill>
                  <a:srgbClr val="0070C0"/>
                </a:solidFill>
                <a:latin typeface="Arial" charset="0"/>
                <a:ea typeface="Arial" charset="0"/>
                <a:cs typeface="Arial" charset="0"/>
              </a:rPr>
              <a:t>traitement</a:t>
            </a:r>
            <a:r>
              <a:rPr lang="en-US" altLang="en-US" sz="2200" b="1" dirty="0">
                <a:solidFill>
                  <a:srgbClr val="0070C0"/>
                </a:solidFill>
                <a:latin typeface="Arial" charset="0"/>
                <a:ea typeface="Arial" charset="0"/>
                <a:cs typeface="Arial" charset="0"/>
              </a:rPr>
              <a:t> : 150 $CAN</a:t>
            </a:r>
          </a:p>
          <a:p>
            <a:pPr marL="0" indent="0">
              <a:buNone/>
            </a:pPr>
            <a:endParaRPr lang="en-US" altLang="en-US" sz="2200" b="1" dirty="0">
              <a:solidFill>
                <a:srgbClr val="0070C0"/>
              </a:solidFill>
              <a:latin typeface="Arial" charset="0"/>
              <a:ea typeface="Arial" charset="0"/>
              <a:cs typeface="Arial" charset="0"/>
            </a:endParaRPr>
          </a:p>
          <a:p>
            <a:pPr marL="0" indent="0" algn="ctr">
              <a:buNone/>
            </a:pPr>
            <a:r>
              <a:rPr lang="fr-CA" altLang="en-US" sz="2200" b="1" dirty="0">
                <a:solidFill>
                  <a:srgbClr val="0070C0"/>
                </a:solidFill>
                <a:latin typeface="Arial" charset="0"/>
                <a:ea typeface="Arial" charset="0"/>
                <a:cs typeface="Arial" charset="0"/>
              </a:rPr>
              <a:t>Connectez-vous à votre compte sécurisé d'IRCC</a:t>
            </a:r>
            <a:br>
              <a:rPr lang="en-US" altLang="en-US" sz="2200" b="1" dirty="0">
                <a:solidFill>
                  <a:srgbClr val="0070C0"/>
                </a:solidFill>
                <a:latin typeface="Arial" charset="0"/>
                <a:ea typeface="Arial" charset="0"/>
                <a:cs typeface="Arial" charset="0"/>
              </a:rPr>
            </a:br>
            <a:r>
              <a:rPr lang="en-CA" sz="2400" dirty="0">
                <a:hlinkClick r:id="rId3"/>
              </a:rPr>
              <a:t>www.canada.ca/fr/immigration-refugies-citoyennete/services/etudier-canada/permis-etudes/presenter-demande</a:t>
            </a:r>
            <a:r>
              <a:rPr lang="en-CA" sz="2400" dirty="0"/>
              <a:t> </a:t>
            </a:r>
            <a:r>
              <a:rPr lang="en-CA" sz="2000" dirty="0"/>
              <a:t> </a:t>
            </a: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a:p>
            <a:pPr marL="0" indent="0">
              <a:buNone/>
            </a:pPr>
            <a:endParaRPr lang="en-US" altLang="en-US" sz="1600" b="1" dirty="0">
              <a:latin typeface="Arial" charset="0"/>
              <a:ea typeface="Arial" charset="0"/>
              <a:cs typeface="Arial" charset="0"/>
            </a:endParaRPr>
          </a:p>
        </p:txBody>
      </p:sp>
    </p:spTree>
    <p:extLst>
      <p:ext uri="{BB962C8B-B14F-4D97-AF65-F5344CB8AC3E}">
        <p14:creationId xmlns:p14="http://schemas.microsoft.com/office/powerpoint/2010/main" val="3017314340"/>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c2f03b8-0213-4c72-a772-ef3d7143aa1c}" enabled="1" method="Privileged" siteId="{612e3f19-36e9-44c6-a7f0-9daa3a334fb9}" contentBits="1" removed="0"/>
</clbl:labelList>
</file>

<file path=docProps/app.xml><?xml version="1.0" encoding="utf-8"?>
<Properties xmlns="http://schemas.openxmlformats.org/officeDocument/2006/extended-properties" xmlns:vt="http://schemas.openxmlformats.org/officeDocument/2006/docPropsVTypes">
  <Template>Office Theme</Template>
  <TotalTime>5611</TotalTime>
  <Words>3099</Words>
  <Application>Microsoft Office PowerPoint</Application>
  <PresentationFormat>Affichage à l'écran (4:3)</PresentationFormat>
  <Paragraphs>348</Paragraphs>
  <Slides>26</Slides>
  <Notes>25</Notes>
  <HiddenSlides>1</HiddenSlides>
  <MMClips>0</MMClips>
  <ScaleCrop>false</ScaleCrop>
  <HeadingPairs>
    <vt:vector size="6" baseType="variant">
      <vt:variant>
        <vt:lpstr>Polices utilisées</vt:lpstr>
      </vt:variant>
      <vt:variant>
        <vt:i4>3</vt:i4>
      </vt:variant>
      <vt:variant>
        <vt:lpstr>Thème</vt:lpstr>
      </vt:variant>
      <vt:variant>
        <vt:i4>9</vt:i4>
      </vt:variant>
      <vt:variant>
        <vt:lpstr>Titres des diapositives</vt:lpstr>
      </vt:variant>
      <vt:variant>
        <vt:i4>26</vt:i4>
      </vt:variant>
    </vt:vector>
  </HeadingPairs>
  <TitlesOfParts>
    <vt:vector size="38" baseType="lpstr">
      <vt:lpstr>Arial</vt:lpstr>
      <vt:lpstr>Calibri</vt:lpstr>
      <vt:lpstr>Calibri Light</vt:lpstr>
      <vt:lpstr>4_Custom Design</vt:lpstr>
      <vt:lpstr>Interior Grey Slide</vt:lpstr>
      <vt:lpstr>Custom Design</vt:lpstr>
      <vt:lpstr>1_Custom Design</vt:lpstr>
      <vt:lpstr>3_Office Theme</vt:lpstr>
      <vt:lpstr>1_Interior Grey Slide</vt:lpstr>
      <vt:lpstr>2_Interior Grey Slide</vt:lpstr>
      <vt:lpstr>3_Interior Grey Slide</vt:lpstr>
      <vt:lpstr>4_Interior Grey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Thibaut SKRZYPEK</cp:lastModifiedBy>
  <cp:revision>271</cp:revision>
  <cp:lastPrinted>2019-10-17T12:46:23Z</cp:lastPrinted>
  <dcterms:created xsi:type="dcterms:W3CDTF">2016-11-16T14:26:13Z</dcterms:created>
  <dcterms:modified xsi:type="dcterms:W3CDTF">2025-10-07T05:17:20Z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4_Custom Design:3\Interior Grey Slide:4\Custom Design:3\1_Custom Design:3\3_Office Theme:9\1_Interior Grey Slide:4\2_Interior Grey Slide:4\3_Interior Grey Slide:4\4_Interior Grey Slide:4</vt:lpwstr>
  </property>
  <property fmtid="{D5CDD505-2E9C-101B-9397-08002B2CF9AE}" pid="3" name="ClassificationContentMarkingHeaderText">
    <vt:lpwstr>UNCLASSIFIED | NON CLASSIFIÉ</vt:lpwstr>
  </property>
</Properties>
</file>