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modernComment_10A_283E9202.xml" ContentType="application/vnd.ms-powerpoint.comments+xml"/>
  <Override PartName="/ppt/comments/modernComment_127_873E10C2.xml" ContentType="application/vnd.ms-powerpoint.comments+xml"/>
  <Override PartName="/ppt/comments/modernComment_125_CE14F8A1.xml" ContentType="application/vnd.ms-powerpoint.comments+xml"/>
  <Override PartName="/ppt/comments/modernComment_101_F0E056F.xml" ContentType="application/vnd.ms-powerpoint.comments+xml"/>
  <Override PartName="/ppt/comments/modernComment_113_3E30572.xml" ContentType="application/vnd.ms-powerpoint.comments+xml"/>
  <Override PartName="/ppt/comments/modernComment_118_5F2AE055.xml" ContentType="application/vnd.ms-powerpoint.comments+xml"/>
  <Override PartName="/ppt/comments/modernComment_110_B3023CF2.xml" ContentType="application/vnd.ms-powerpoint.comments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91" r:id="rId3"/>
    <p:sldId id="271" r:id="rId4"/>
    <p:sldId id="266" r:id="rId5"/>
    <p:sldId id="295" r:id="rId6"/>
    <p:sldId id="293" r:id="rId7"/>
    <p:sldId id="257" r:id="rId8"/>
    <p:sldId id="275" r:id="rId9"/>
    <p:sldId id="292" r:id="rId10"/>
    <p:sldId id="280" r:id="rId11"/>
    <p:sldId id="290" r:id="rId12"/>
    <p:sldId id="298" r:id="rId13"/>
    <p:sldId id="300" r:id="rId14"/>
    <p:sldId id="301" r:id="rId15"/>
    <p:sldId id="303" r:id="rId16"/>
    <p:sldId id="297" r:id="rId17"/>
    <p:sldId id="272" r:id="rId18"/>
    <p:sldId id="274" r:id="rId19"/>
    <p:sldId id="289" r:id="rId20"/>
    <p:sldId id="268" r:id="rId21"/>
    <p:sldId id="270" r:id="rId22"/>
    <p:sldId id="278" r:id="rId23"/>
    <p:sldId id="287" r:id="rId24"/>
    <p:sldId id="286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8311799-E71F-3BD7-A64A-4021EC42ED2E}" name="Florence BRUYERE" initials="FB" userId="S-1-5-21-3364524160-3353587279-1605410647-1117" providerId="AD"/>
  <p188:author id="{823FE3F9-9693-8B6A-7C0B-049C24D4303E}" name="Anne THEBAUD" initials="AT" userId="S-1-5-21-3364524160-3353587279-1605410647-112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C92"/>
    <a:srgbClr val="7AFFC4"/>
    <a:srgbClr val="042433"/>
    <a:srgbClr val="DEF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4902" autoAdjust="0"/>
  </p:normalViewPr>
  <p:slideViewPr>
    <p:cSldViewPr snapToGrid="0">
      <p:cViewPr>
        <p:scale>
          <a:sx n="66" d="100"/>
          <a:sy n="66" d="100"/>
        </p:scale>
        <p:origin x="792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modernComment_101_F0E056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D9F1F82-FB84-4C26-A1CC-3552E8556D01}" authorId="{78311799-E71F-3BD7-A64A-4021EC42ED2E}" status="resolved" created="2025-09-11T09:00:58.915" complete="100000">
    <pc:sldMkLst xmlns:pc="http://schemas.microsoft.com/office/powerpoint/2013/main/command">
      <pc:docMk/>
      <pc:sldMk cId="252577135" sldId="257"/>
    </pc:sldMkLst>
    <p188:txBody>
      <a:bodyPr/>
      <a:lstStyle/>
      <a:p>
        <a:r>
          <a:rPr lang="fr-FR"/>
          <a:t>Manque la ville de paris</a:t>
        </a:r>
      </a:p>
    </p188:txBody>
  </p188:cm>
  <p188:cm id="{191FAB0D-711E-4F81-89FC-06AC77B44A65}" authorId="{78311799-E71F-3BD7-A64A-4021EC42ED2E}" status="resolved" created="2025-09-11T14:31:46.86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52577135" sldId="257"/>
      <ac:spMk id="5" creationId="{5B8C7621-0BFE-DEE8-4E6B-9A04A96E121D}"/>
    </ac:deMkLst>
    <p188:replyLst>
      <p188:reply id="{D2CAEB5F-3D25-4157-9693-322217FE62BF}" authorId="{78311799-E71F-3BD7-A64A-4021EC42ED2E}" created="2025-09-11T14:32:52.460">
        <p188:txBody>
          <a:bodyPr/>
          <a:lstStyle/>
          <a:p>
            <a:r>
              <a:rPr lang="fr-FR"/>
              <a:t>Manque région et métropole</a:t>
            </a:r>
          </a:p>
        </p188:txBody>
      </p188:reply>
    </p188:replyLst>
    <p188:txBody>
      <a:bodyPr/>
      <a:lstStyle/>
      <a:p>
        <a:r>
          <a:rPr lang="fr-FR"/>
          <a:t>Parties prenantes de la démarche</a:t>
        </a:r>
      </a:p>
    </p188:txBody>
  </p188:cm>
</p188:cmLst>
</file>

<file path=ppt/comments/modernComment_10A_283E920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C1A935F-023D-452E-BB59-00339FFE0A92}" authorId="{78311799-E71F-3BD7-A64A-4021EC42ED2E}" status="resolved" created="2025-09-11T09:03:43.370" complete="100000">
    <pc:sldMkLst xmlns:pc="http://schemas.microsoft.com/office/powerpoint/2013/main/command">
      <pc:docMk/>
      <pc:sldMk cId="675189250" sldId="266"/>
    </pc:sldMkLst>
    <p188:replyLst>
      <p188:reply id="{A745D387-B506-4EE7-BA46-868EB949F31B}" authorId="{78311799-E71F-3BD7-A64A-4021EC42ED2E}" created="2025-09-11T14:34:53.810">
        <p188:txBody>
          <a:bodyPr/>
          <a:lstStyle/>
          <a:p>
            <a:r>
              <a:rPr lang="fr-FR"/>
              <a:t>Pourquoi un franchissement ? Changer le titre</a:t>
            </a:r>
          </a:p>
        </p188:txBody>
      </p188:reply>
      <p188:reply id="{2AE7CECE-CF22-428C-BEDA-FD6988BF0F9F}" authorId="{823FE3F9-9693-8B6A-7C0B-049C24D4303E}" created="2025-09-12T07:22:36.195">
        <p188:txBody>
          <a:bodyPr/>
          <a:lstStyle/>
          <a:p>
            <a:r>
              <a:rPr lang="fr-FR"/>
              <a:t>VU</a:t>
            </a:r>
          </a:p>
        </p188:txBody>
      </p188:reply>
    </p188:replyLst>
    <p188:txBody>
      <a:bodyPr/>
      <a:lstStyle/>
      <a:p>
        <a:r>
          <a:rPr lang="fr-FR"/>
          <a:t>Pour argenteuil ? Ou le territoire ?</a:t>
        </a:r>
      </a:p>
    </p188:txBody>
  </p188:cm>
</p188:cmLst>
</file>

<file path=ppt/comments/modernComment_110_B3023CF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3B5A387-421B-470A-92A2-88E6F5E07BB8}" authorId="{78311799-E71F-3BD7-A64A-4021EC42ED2E}" status="resolved" created="2025-09-11T09:14:23.510" complete="100000">
    <pc:sldMkLst xmlns:pc="http://schemas.microsoft.com/office/powerpoint/2013/main/command">
      <pc:docMk/>
      <pc:sldMk cId="3003268338" sldId="272"/>
    </pc:sldMkLst>
    <p188:replyLst>
      <p188:reply id="{3794697E-81E1-43FE-A141-FF4AC0C54348}" authorId="{823FE3F9-9693-8B6A-7C0B-049C24D4303E}" created="2025-09-12T07:56:18.907">
        <p188:txBody>
          <a:bodyPr/>
          <a:lstStyle/>
          <a:p>
            <a:r>
              <a:rPr lang="fr-FR"/>
              <a:t>VU</a:t>
            </a:r>
          </a:p>
        </p188:txBody>
      </p188:reply>
    </p188:replyLst>
    <p188:txBody>
      <a:bodyPr/>
      <a:lstStyle/>
      <a:p>
        <a:r>
          <a:rPr lang="fr-FR"/>
          <a:t>Pas d’analyse de locatlisation de passerelle ?</a:t>
        </a:r>
      </a:p>
    </p188:txBody>
  </p188:cm>
</p188:cmLst>
</file>

<file path=ppt/comments/modernComment_113_3E3057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EA49BA3-20CB-431D-A7B8-1E85131DDB88}" authorId="{78311799-E71F-3BD7-A64A-4021EC42ED2E}" status="resolved" created="2025-09-11T14:50:06.461" complete="100000">
    <pc:sldMkLst xmlns:pc="http://schemas.microsoft.com/office/powerpoint/2013/main/command">
      <pc:docMk/>
      <pc:sldMk cId="65209714" sldId="275"/>
    </pc:sldMkLst>
    <p188:replyLst>
      <p188:reply id="{F8D214BC-F7F2-452A-AE0B-E92D57979449}" authorId="{823FE3F9-9693-8B6A-7C0B-049C24D4303E}" created="2025-09-12T07:54:39.878">
        <p188:txBody>
          <a:bodyPr/>
          <a:lstStyle/>
          <a:p>
            <a:r>
              <a:rPr lang="fr-FR"/>
              <a:t>Dans prochaine date</a:t>
            </a:r>
          </a:p>
        </p188:txBody>
      </p188:reply>
    </p188:replyLst>
    <p188:txBody>
      <a:bodyPr/>
      <a:lstStyle/>
      <a:p>
        <a:r>
          <a:rPr lang="fr-FR"/>
          <a:t>Manque restitution fin décembre_si possible à argenteuil</a:t>
        </a:r>
      </a:p>
    </p188:txBody>
  </p188:cm>
</p188:cmLst>
</file>

<file path=ppt/comments/modernComment_118_5F2AE05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A4C2C3B-012B-4EFB-915E-FA87A9093E99}" authorId="{78311799-E71F-3BD7-A64A-4021EC42ED2E}" status="resolved" created="2025-09-11T09:15:22.024" complete="100000">
    <pc:sldMkLst xmlns:pc="http://schemas.microsoft.com/office/powerpoint/2013/main/command">
      <pc:docMk/>
      <pc:sldMk cId="1596645461" sldId="280"/>
    </pc:sldMkLst>
    <p188:replyLst>
      <p188:reply id="{68221ED8-4D8F-443E-8D1C-25AF9C74BE6E}" authorId="{823FE3F9-9693-8B6A-7C0B-049C24D4303E}" created="2025-09-12T07:34:21.698">
        <p188:txBody>
          <a:bodyPr/>
          <a:lstStyle/>
          <a:p>
            <a:r>
              <a:rPr lang="fr-FR"/>
              <a:t>VU</a:t>
            </a:r>
          </a:p>
        </p188:txBody>
      </p188:reply>
    </p188:replyLst>
    <p188:txBody>
      <a:bodyPr/>
      <a:lstStyle/>
      <a:p>
        <a:r>
          <a:rPr lang="fr-FR"/>
          <a:t>Mobiliser les partenaires 
Validation technique et politique</a:t>
        </a:r>
      </a:p>
    </p188:txBody>
  </p188:cm>
</p188:cmLst>
</file>

<file path=ppt/comments/modernComment_125_CE14F8A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D0EC689-8AD9-4674-A173-F7AD65B3DCCB}" authorId="{78311799-E71F-3BD7-A64A-4021EC42ED2E}" status="resolved" created="2025-09-11T09:00:58.915" complete="100000">
    <pc:sldMkLst xmlns:pc="http://schemas.microsoft.com/office/powerpoint/2013/main/command">
      <pc:docMk/>
      <pc:sldMk cId="252577135" sldId="257"/>
    </pc:sldMkLst>
    <p188:txBody>
      <a:bodyPr/>
      <a:lstStyle/>
      <a:p>
        <a:r>
          <a:rPr lang="fr-FR"/>
          <a:t>Manque la ville de paris</a:t>
        </a:r>
      </a:p>
    </p188:txBody>
  </p188:cm>
  <p188:cm id="{5C72D7AF-0214-413F-B9A7-5954C88EC53F}" authorId="{78311799-E71F-3BD7-A64A-4021EC42ED2E}" status="resolved" created="2025-09-11T14:31:46.86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457480865" sldId="293"/>
      <ac:spMk id="5" creationId="{8BDA32E6-C019-5973-57F2-9D91F3EE39BD}"/>
    </ac:deMkLst>
    <p188:replyLst>
      <p188:reply id="{D2CAEB5F-3D25-4157-9693-322217FE62BF}" authorId="{78311799-E71F-3BD7-A64A-4021EC42ED2E}" created="2025-09-11T14:32:52.460">
        <p188:txBody>
          <a:bodyPr/>
          <a:lstStyle/>
          <a:p>
            <a:r>
              <a:rPr lang="fr-FR"/>
              <a:t>Manque région et métropole</a:t>
            </a:r>
          </a:p>
        </p188:txBody>
      </p188:reply>
    </p188:replyLst>
    <p188:txBody>
      <a:bodyPr/>
      <a:lstStyle/>
      <a:p>
        <a:r>
          <a:rPr lang="fr-FR"/>
          <a:t>Parties prenantes de la démarche</a:t>
        </a:r>
      </a:p>
    </p188:txBody>
  </p188:cm>
</p188:cmLst>
</file>

<file path=ppt/comments/modernComment_127_873E10C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39E031A-E1BE-4B76-956D-CE66618EBF44}" authorId="{78311799-E71F-3BD7-A64A-4021EC42ED2E}" status="resolved" created="2025-09-11T09:03:43.370" complete="100000">
    <pc:sldMkLst xmlns:pc="http://schemas.microsoft.com/office/powerpoint/2013/main/command">
      <pc:docMk/>
      <pc:sldMk cId="675189250" sldId="266"/>
    </pc:sldMkLst>
    <p188:replyLst>
      <p188:reply id="{A745D387-B506-4EE7-BA46-868EB949F31B}" authorId="{78311799-E71F-3BD7-A64A-4021EC42ED2E}" created="2025-09-11T14:34:53.810">
        <p188:txBody>
          <a:bodyPr/>
          <a:lstStyle/>
          <a:p>
            <a:r>
              <a:rPr lang="fr-FR"/>
              <a:t>Pourquoi un franchissement ? Changer le titre</a:t>
            </a:r>
          </a:p>
        </p188:txBody>
      </p188:reply>
      <p188:reply id="{2AE7CECE-CF22-428C-BEDA-FD6988BF0F9F}" authorId="{823FE3F9-9693-8B6A-7C0B-049C24D4303E}" created="2025-09-12T07:22:36.195">
        <p188:txBody>
          <a:bodyPr/>
          <a:lstStyle/>
          <a:p>
            <a:r>
              <a:rPr lang="fr-FR"/>
              <a:t>VU</a:t>
            </a:r>
          </a:p>
        </p188:txBody>
      </p188:reply>
    </p188:replyLst>
    <p188:txBody>
      <a:bodyPr/>
      <a:lstStyle/>
      <a:p>
        <a:r>
          <a:rPr lang="fr-FR"/>
          <a:t>Pour argenteuil ? Ou le territoire 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74474-9CCA-424A-975E-E8F6C91D8373}" type="datetimeFigureOut">
              <a:rPr lang="fr-FR" smtClean="0"/>
              <a:t>11/02/2026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B7520-29BF-45B5-81DA-74F899FAD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2879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B7520-29BF-45B5-81DA-74F899FAD2E0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1476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-urbain.fr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24F6AD-B5B3-05E5-BAF9-D43773F222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A3E2780-F9D3-E669-086C-A19FA55558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137FCE-C5FB-64B6-F1D7-3E7E6D0F5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A31B9-4E8C-4CCB-8C0C-F7D1ED8BAB44}" type="datetimeFigureOut">
              <a:rPr lang="fr-FR" smtClean="0"/>
              <a:t>11/02/2026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261BCD-EEA4-BED6-FBA4-BBB7A2EC3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769E97-2C65-6353-8AFD-16B9EA6E8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A492-87F7-4B02-93A7-A1E0CFBE07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410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E12E65-9D8F-6414-A9EA-CF0FE7793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97D5285-E694-1697-58FD-118364149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55FA8D-B7F3-74C9-BA27-7B14733D0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A31B9-4E8C-4CCB-8C0C-F7D1ED8BAB44}" type="datetimeFigureOut">
              <a:rPr lang="fr-FR" smtClean="0"/>
              <a:t>11/02/2026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B517DE-6F4C-89B8-D9BD-E4F3AEF20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27A78A-21B0-88D5-2869-ED23DC01F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A492-87F7-4B02-93A7-A1E0CFBE07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5638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C2202C2-1EBF-916E-921C-3D8EA41908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58CD5FA-23D6-922D-3B5D-850AC5A00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8FD33D-3278-7538-C87D-B95461F00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A31B9-4E8C-4CCB-8C0C-F7D1ED8BAB44}" type="datetimeFigureOut">
              <a:rPr lang="fr-FR" smtClean="0"/>
              <a:t>11/02/2026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EA0253-E578-C731-0869-E9BBCF449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CDB59B-215E-AA7D-A8AC-0719635DE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A492-87F7-4B02-93A7-A1E0CFBE07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941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ôture illustr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7">
            <a:extLst>
              <a:ext uri="{FF2B5EF4-FFF2-40B4-BE49-F238E27FC236}">
                <a16:creationId xmlns:a16="http://schemas.microsoft.com/office/drawing/2014/main" id="{B27808D7-9792-4D07-A119-C2A5CEF987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468000" cy="6858000"/>
          </a:xfrm>
          <a:pattFill prst="openDmnd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Autofit/>
          </a:bodyPr>
          <a:lstStyle>
            <a:lvl1pPr algn="ctr">
              <a:defRPr sz="1000">
                <a:latin typeface="+mn-lt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15D6671-AA32-4D03-A413-D219014622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537" y="713458"/>
            <a:ext cx="2036068" cy="1115571"/>
          </a:xfrm>
          <a:prstGeom prst="rect">
            <a:avLst/>
          </a:prstGeom>
        </p:spPr>
      </p:pic>
      <p:sp>
        <p:nvSpPr>
          <p:cNvPr id="12" name="Sous-titre 2">
            <a:hlinkClick r:id="rId3"/>
            <a:extLst>
              <a:ext uri="{FF2B5EF4-FFF2-40B4-BE49-F238E27FC236}">
                <a16:creationId xmlns:a16="http://schemas.microsoft.com/office/drawing/2014/main" id="{1788EAA6-9BB0-497D-BADC-2698820B52FD}"/>
              </a:ext>
            </a:extLst>
          </p:cNvPr>
          <p:cNvSpPr txBox="1">
            <a:spLocks/>
          </p:cNvSpPr>
          <p:nvPr userDrawn="1"/>
        </p:nvSpPr>
        <p:spPr>
          <a:xfrm>
            <a:off x="9770362" y="5845176"/>
            <a:ext cx="1973250" cy="4641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wrap="none" lIns="252000" tIns="72000" rIns="252000" bIns="7200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Biryani" panose="00000500000000000000" pitchFamily="2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www.eco-urbain.fr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E3FC3B6-E1E0-4621-A363-A94AA4FC23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02321" y="4703503"/>
            <a:ext cx="1908000" cy="983640"/>
          </a:xfrm>
          <a:custGeom>
            <a:avLst/>
            <a:gdLst>
              <a:gd name="connsiteX0" fmla="*/ 0 w 1973262"/>
              <a:gd name="connsiteY0" fmla="*/ 0 h 783193"/>
              <a:gd name="connsiteX1" fmla="*/ 1883688 w 1973262"/>
              <a:gd name="connsiteY1" fmla="*/ 0 h 783193"/>
              <a:gd name="connsiteX2" fmla="*/ 1973262 w 1973262"/>
              <a:gd name="connsiteY2" fmla="*/ 89574 h 783193"/>
              <a:gd name="connsiteX3" fmla="*/ 1973262 w 1973262"/>
              <a:gd name="connsiteY3" fmla="*/ 783193 h 783193"/>
              <a:gd name="connsiteX4" fmla="*/ 1973262 w 1973262"/>
              <a:gd name="connsiteY4" fmla="*/ 783193 h 783193"/>
              <a:gd name="connsiteX5" fmla="*/ 89574 w 1973262"/>
              <a:gd name="connsiteY5" fmla="*/ 783193 h 783193"/>
              <a:gd name="connsiteX6" fmla="*/ 0 w 1973262"/>
              <a:gd name="connsiteY6" fmla="*/ 693619 h 783193"/>
              <a:gd name="connsiteX7" fmla="*/ 0 w 1973262"/>
              <a:gd name="connsiteY7" fmla="*/ 0 h 783193"/>
              <a:gd name="connsiteX8" fmla="*/ 0 w 1973262"/>
              <a:gd name="connsiteY8" fmla="*/ 0 h 783193"/>
              <a:gd name="connsiteX0" fmla="*/ 1973262 w 2064702"/>
              <a:gd name="connsiteY0" fmla="*/ 89574 h 783193"/>
              <a:gd name="connsiteX1" fmla="*/ 1973262 w 2064702"/>
              <a:gd name="connsiteY1" fmla="*/ 783193 h 783193"/>
              <a:gd name="connsiteX2" fmla="*/ 1973262 w 2064702"/>
              <a:gd name="connsiteY2" fmla="*/ 783193 h 783193"/>
              <a:gd name="connsiteX3" fmla="*/ 89574 w 2064702"/>
              <a:gd name="connsiteY3" fmla="*/ 783193 h 783193"/>
              <a:gd name="connsiteX4" fmla="*/ 0 w 2064702"/>
              <a:gd name="connsiteY4" fmla="*/ 693619 h 783193"/>
              <a:gd name="connsiteX5" fmla="*/ 0 w 2064702"/>
              <a:gd name="connsiteY5" fmla="*/ 0 h 783193"/>
              <a:gd name="connsiteX6" fmla="*/ 0 w 2064702"/>
              <a:gd name="connsiteY6" fmla="*/ 0 h 783193"/>
              <a:gd name="connsiteX7" fmla="*/ 1883688 w 2064702"/>
              <a:gd name="connsiteY7" fmla="*/ 0 h 783193"/>
              <a:gd name="connsiteX8" fmla="*/ 2064702 w 2064702"/>
              <a:gd name="connsiteY8" fmla="*/ 181014 h 783193"/>
              <a:gd name="connsiteX0" fmla="*/ 1973262 w 1973262"/>
              <a:gd name="connsiteY0" fmla="*/ 89574 h 783193"/>
              <a:gd name="connsiteX1" fmla="*/ 1973262 w 1973262"/>
              <a:gd name="connsiteY1" fmla="*/ 783193 h 783193"/>
              <a:gd name="connsiteX2" fmla="*/ 1973262 w 1973262"/>
              <a:gd name="connsiteY2" fmla="*/ 783193 h 783193"/>
              <a:gd name="connsiteX3" fmla="*/ 89574 w 1973262"/>
              <a:gd name="connsiteY3" fmla="*/ 783193 h 783193"/>
              <a:gd name="connsiteX4" fmla="*/ 0 w 1973262"/>
              <a:gd name="connsiteY4" fmla="*/ 693619 h 783193"/>
              <a:gd name="connsiteX5" fmla="*/ 0 w 1973262"/>
              <a:gd name="connsiteY5" fmla="*/ 0 h 783193"/>
              <a:gd name="connsiteX6" fmla="*/ 0 w 1973262"/>
              <a:gd name="connsiteY6" fmla="*/ 0 h 783193"/>
              <a:gd name="connsiteX7" fmla="*/ 1883688 w 1973262"/>
              <a:gd name="connsiteY7" fmla="*/ 0 h 783193"/>
              <a:gd name="connsiteX0" fmla="*/ 1973262 w 1973262"/>
              <a:gd name="connsiteY0" fmla="*/ 93306 h 786925"/>
              <a:gd name="connsiteX1" fmla="*/ 1973262 w 1973262"/>
              <a:gd name="connsiteY1" fmla="*/ 786925 h 786925"/>
              <a:gd name="connsiteX2" fmla="*/ 1973262 w 1973262"/>
              <a:gd name="connsiteY2" fmla="*/ 786925 h 786925"/>
              <a:gd name="connsiteX3" fmla="*/ 89574 w 1973262"/>
              <a:gd name="connsiteY3" fmla="*/ 786925 h 786925"/>
              <a:gd name="connsiteX4" fmla="*/ 0 w 1973262"/>
              <a:gd name="connsiteY4" fmla="*/ 697351 h 786925"/>
              <a:gd name="connsiteX5" fmla="*/ 0 w 1973262"/>
              <a:gd name="connsiteY5" fmla="*/ 3732 h 786925"/>
              <a:gd name="connsiteX6" fmla="*/ 0 w 1973262"/>
              <a:gd name="connsiteY6" fmla="*/ 3732 h 786925"/>
              <a:gd name="connsiteX7" fmla="*/ 1939671 w 1973262"/>
              <a:gd name="connsiteY7" fmla="*/ 0 h 786925"/>
              <a:gd name="connsiteX0" fmla="*/ 1973262 w 1973262"/>
              <a:gd name="connsiteY0" fmla="*/ 89574 h 783193"/>
              <a:gd name="connsiteX1" fmla="*/ 1973262 w 1973262"/>
              <a:gd name="connsiteY1" fmla="*/ 783193 h 783193"/>
              <a:gd name="connsiteX2" fmla="*/ 1973262 w 1973262"/>
              <a:gd name="connsiteY2" fmla="*/ 783193 h 783193"/>
              <a:gd name="connsiteX3" fmla="*/ 89574 w 1973262"/>
              <a:gd name="connsiteY3" fmla="*/ 783193 h 783193"/>
              <a:gd name="connsiteX4" fmla="*/ 0 w 1973262"/>
              <a:gd name="connsiteY4" fmla="*/ 693619 h 783193"/>
              <a:gd name="connsiteX5" fmla="*/ 0 w 1973262"/>
              <a:gd name="connsiteY5" fmla="*/ 0 h 783193"/>
              <a:gd name="connsiteX6" fmla="*/ 0 w 1973262"/>
              <a:gd name="connsiteY6" fmla="*/ 0 h 783193"/>
              <a:gd name="connsiteX7" fmla="*/ 1965071 w 1973262"/>
              <a:gd name="connsiteY7" fmla="*/ 3888 h 783193"/>
              <a:gd name="connsiteX0" fmla="*/ 1973262 w 1973262"/>
              <a:gd name="connsiteY0" fmla="*/ 89574 h 783193"/>
              <a:gd name="connsiteX1" fmla="*/ 1973262 w 1973262"/>
              <a:gd name="connsiteY1" fmla="*/ 783193 h 783193"/>
              <a:gd name="connsiteX2" fmla="*/ 1973262 w 1973262"/>
              <a:gd name="connsiteY2" fmla="*/ 783193 h 783193"/>
              <a:gd name="connsiteX3" fmla="*/ 89574 w 1973262"/>
              <a:gd name="connsiteY3" fmla="*/ 783193 h 783193"/>
              <a:gd name="connsiteX4" fmla="*/ 0 w 1973262"/>
              <a:gd name="connsiteY4" fmla="*/ 693619 h 783193"/>
              <a:gd name="connsiteX5" fmla="*/ 0 w 1973262"/>
              <a:gd name="connsiteY5" fmla="*/ 0 h 783193"/>
              <a:gd name="connsiteX6" fmla="*/ 0 w 1973262"/>
              <a:gd name="connsiteY6" fmla="*/ 0 h 783193"/>
              <a:gd name="connsiteX7" fmla="*/ 1965071 w 1973262"/>
              <a:gd name="connsiteY7" fmla="*/ 3888 h 783193"/>
              <a:gd name="connsiteX8" fmla="*/ 1973262 w 1973262"/>
              <a:gd name="connsiteY8" fmla="*/ 89574 h 783193"/>
              <a:gd name="connsiteX0" fmla="*/ 1973262 w 1975231"/>
              <a:gd name="connsiteY0" fmla="*/ 89574 h 783193"/>
              <a:gd name="connsiteX1" fmla="*/ 1973262 w 1975231"/>
              <a:gd name="connsiteY1" fmla="*/ 783193 h 783193"/>
              <a:gd name="connsiteX2" fmla="*/ 1973262 w 1975231"/>
              <a:gd name="connsiteY2" fmla="*/ 783193 h 783193"/>
              <a:gd name="connsiteX3" fmla="*/ 89574 w 1975231"/>
              <a:gd name="connsiteY3" fmla="*/ 783193 h 783193"/>
              <a:gd name="connsiteX4" fmla="*/ 0 w 1975231"/>
              <a:gd name="connsiteY4" fmla="*/ 693619 h 783193"/>
              <a:gd name="connsiteX5" fmla="*/ 0 w 1975231"/>
              <a:gd name="connsiteY5" fmla="*/ 0 h 783193"/>
              <a:gd name="connsiteX6" fmla="*/ 0 w 1975231"/>
              <a:gd name="connsiteY6" fmla="*/ 0 h 783193"/>
              <a:gd name="connsiteX7" fmla="*/ 1975231 w 1975231"/>
              <a:gd name="connsiteY7" fmla="*/ 3888 h 783193"/>
              <a:gd name="connsiteX8" fmla="*/ 1973262 w 1975231"/>
              <a:gd name="connsiteY8" fmla="*/ 89574 h 783193"/>
              <a:gd name="connsiteX0" fmla="*/ 1973262 w 1973402"/>
              <a:gd name="connsiteY0" fmla="*/ 89574 h 783193"/>
              <a:gd name="connsiteX1" fmla="*/ 1973262 w 1973402"/>
              <a:gd name="connsiteY1" fmla="*/ 783193 h 783193"/>
              <a:gd name="connsiteX2" fmla="*/ 1973262 w 1973402"/>
              <a:gd name="connsiteY2" fmla="*/ 783193 h 783193"/>
              <a:gd name="connsiteX3" fmla="*/ 89574 w 1973402"/>
              <a:gd name="connsiteY3" fmla="*/ 783193 h 783193"/>
              <a:gd name="connsiteX4" fmla="*/ 0 w 1973402"/>
              <a:gd name="connsiteY4" fmla="*/ 693619 h 783193"/>
              <a:gd name="connsiteX5" fmla="*/ 0 w 1973402"/>
              <a:gd name="connsiteY5" fmla="*/ 0 h 783193"/>
              <a:gd name="connsiteX6" fmla="*/ 0 w 1973402"/>
              <a:gd name="connsiteY6" fmla="*/ 0 h 783193"/>
              <a:gd name="connsiteX7" fmla="*/ 1972691 w 1973402"/>
              <a:gd name="connsiteY7" fmla="*/ 3888 h 783193"/>
              <a:gd name="connsiteX8" fmla="*/ 1973262 w 1973402"/>
              <a:gd name="connsiteY8" fmla="*/ 89574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3402" h="783193">
                <a:moveTo>
                  <a:pt x="1973262" y="89574"/>
                </a:moveTo>
                <a:lnTo>
                  <a:pt x="1973262" y="783193"/>
                </a:lnTo>
                <a:lnTo>
                  <a:pt x="1973262" y="783193"/>
                </a:lnTo>
                <a:lnTo>
                  <a:pt x="89574" y="783193"/>
                </a:lnTo>
                <a:cubicBezTo>
                  <a:pt x="40104" y="783193"/>
                  <a:pt x="0" y="743089"/>
                  <a:pt x="0" y="693619"/>
                </a:cubicBezTo>
                <a:lnTo>
                  <a:pt x="0" y="0"/>
                </a:lnTo>
                <a:lnTo>
                  <a:pt x="0" y="0"/>
                </a:lnTo>
                <a:lnTo>
                  <a:pt x="1972691" y="3888"/>
                </a:lnTo>
                <a:cubicBezTo>
                  <a:pt x="1972035" y="32450"/>
                  <a:pt x="1973918" y="61012"/>
                  <a:pt x="1973262" y="89574"/>
                </a:cubicBezTo>
                <a:close/>
              </a:path>
            </a:pathLst>
          </a:custGeom>
          <a:ln w="19050">
            <a:solidFill>
              <a:schemeClr val="accent1"/>
            </a:solidFill>
          </a:ln>
        </p:spPr>
        <p:txBody>
          <a:bodyPr lIns="108000" tIns="108000" rIns="108000" bIns="108000" anchor="b"/>
          <a:lstStyle>
            <a:lvl1pPr>
              <a:lnSpc>
                <a:spcPct val="110000"/>
              </a:lnSpc>
              <a:defRPr sz="1200" b="1">
                <a:latin typeface="+mn-lt"/>
              </a:defRPr>
            </a:lvl1pPr>
            <a:lvl2pPr>
              <a:lnSpc>
                <a:spcPct val="1100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buFontTx/>
              <a:buNone/>
              <a:defRPr sz="1000"/>
            </a:lvl4pPr>
            <a:lvl5pPr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878567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C1245E-A109-6920-E48B-96AD52230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AB91BC-4C0F-5EED-9730-CEC737EC0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0782C1-A2F3-7649-5A18-6EE77181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A31B9-4E8C-4CCB-8C0C-F7D1ED8BAB44}" type="datetimeFigureOut">
              <a:rPr lang="fr-FR" smtClean="0"/>
              <a:t>11/02/2026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4ACD5E-E7C1-CD9A-1223-C79F4FE86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1357DF-808B-905F-7669-F0500916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A492-87F7-4B02-93A7-A1E0CFBE07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174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252964-1565-D6EF-992C-34FC8479F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7AF27B-4AC4-BCAB-D295-B7EA4CDFE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17FC6B-A061-5C0D-0C3F-2AC4985A9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A31B9-4E8C-4CCB-8C0C-F7D1ED8BAB44}" type="datetimeFigureOut">
              <a:rPr lang="fr-FR" smtClean="0"/>
              <a:t>11/02/2026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65BA0D-E3BE-5C39-7540-64A8CED31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ADAC65-F73C-E280-BD05-BAA7ABCE2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A492-87F7-4B02-93A7-A1E0CFBE07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179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ED7405-6F23-2D4C-0F0B-48A5DB2C7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020FFB-D233-E774-0E4F-7EA9025E4F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B01831B-EF61-6BC9-F6CD-DF02FE92E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A1D5418-FEBA-2221-E91C-A15914B33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A31B9-4E8C-4CCB-8C0C-F7D1ED8BAB44}" type="datetimeFigureOut">
              <a:rPr lang="fr-FR" smtClean="0"/>
              <a:t>11/02/2026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2FE482E-8F40-1369-6EF2-22EA7ADB7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D479F67-57C0-C5B6-415C-DDACE78BD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A492-87F7-4B02-93A7-A1E0CFBE07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060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07CD2A-E9D8-7B6E-FA69-95816F879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5E43B0-C781-F831-0FB1-0930A561E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F68EE10-E4B4-C069-A29E-70BFFC7501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52A9988-0792-5B4C-DE11-C66F1C1F38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D9CC3A9-CF1D-CD0B-9054-E065A9CF3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42446B9-5421-0A09-9F44-85F62190E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A31B9-4E8C-4CCB-8C0C-F7D1ED8BAB44}" type="datetimeFigureOut">
              <a:rPr lang="fr-FR" smtClean="0"/>
              <a:t>11/02/2026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1D7315C-49D4-ADAA-B7B9-B41B3DC61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0F6B0B6-9B60-A7A0-8010-01FD3D54D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A492-87F7-4B02-93A7-A1E0CFBE07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3025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675ACC-B180-0352-0970-BE8673F8E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95F37EA-CC0C-7FC2-DEDF-1643A255D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A31B9-4E8C-4CCB-8C0C-F7D1ED8BAB44}" type="datetimeFigureOut">
              <a:rPr lang="fr-FR" smtClean="0"/>
              <a:t>11/02/2026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38B681E-FFF8-D76B-91D1-29E3B09F0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66BF67-9BE2-AA92-1402-430A692F8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A492-87F7-4B02-93A7-A1E0CFBE07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0686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26D7247-C2E6-409A-F01F-E9FC36F55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A31B9-4E8C-4CCB-8C0C-F7D1ED8BAB44}" type="datetimeFigureOut">
              <a:rPr lang="fr-FR" smtClean="0"/>
              <a:t>11/02/2026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E957160-338F-ECF5-FA7F-C83C73F26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FB0F9C-45BD-D0F3-784F-D464C6F32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A492-87F7-4B02-93A7-A1E0CFBE07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9643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8115D5-202C-0C0A-6171-9321D3A7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0D6E80-F447-F261-D74C-4981390DC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C10C1CE-366C-CC6A-DA48-106D95B03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BCA7043-FF84-D102-B191-5E3D53494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A31B9-4E8C-4CCB-8C0C-F7D1ED8BAB44}" type="datetimeFigureOut">
              <a:rPr lang="fr-FR" smtClean="0"/>
              <a:t>11/02/2026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1DEBDAA-8BAC-BE71-9905-F2FC61FC0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F420587-150C-5DB6-1C4D-1E5F3429D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A492-87F7-4B02-93A7-A1E0CFBE07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764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A14647-F7A8-208F-5164-F4CD10B2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3145AAF-CF1E-86D0-CCB6-21B13055A1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FB26218-C2A1-F0E3-570C-FB086DFD8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2CB0840-88E5-90B8-CE59-6F5D2EA26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A31B9-4E8C-4CCB-8C0C-F7D1ED8BAB44}" type="datetimeFigureOut">
              <a:rPr lang="fr-FR" smtClean="0"/>
              <a:t>11/02/2026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E00E59-43B9-8CA9-FA34-761133143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8B32D03-DE50-B8CF-1123-7C29A1338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A492-87F7-4B02-93A7-A1E0CFBE07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4654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E846AC2-DD78-E768-2B40-D820A84C6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92096E1-8C73-3431-F5B3-F980706D6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371186-E752-642C-8512-383CC10B15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BA31B9-4E8C-4CCB-8C0C-F7D1ED8BAB44}" type="datetimeFigureOut">
              <a:rPr lang="fr-FR" smtClean="0"/>
              <a:t>11/02/2026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076B87-4F0F-85F5-6351-8419B4F04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AEF1D7-9BCA-0228-659C-9462D00A74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03A492-87F7-4B02-93A7-A1E0CFBE07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6052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8_5F2AE05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microsoft.com/office/2018/10/relationships/comments" Target="../comments/modernComment_110_B3023CF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8/10/relationships/comments" Target="../comments/modernComment_10A_283E920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microsoft.com/office/2018/10/relationships/comments" Target="../comments/modernComment_127_873E10C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microsoft.com/office/2018/10/relationships/comments" Target="../comments/modernComment_125_CE14F8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5.png"/><Relationship Id="rId2" Type="http://schemas.microsoft.com/office/2018/10/relationships/comments" Target="../comments/modernComment_101_F0E056F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17.jpeg"/><Relationship Id="rId5" Type="http://schemas.openxmlformats.org/officeDocument/2006/relationships/image" Target="../media/image4.png"/><Relationship Id="rId10" Type="http://schemas.openxmlformats.org/officeDocument/2006/relationships/image" Target="../media/image15.jpe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3_3E3057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9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99372A0-2D4C-DE89-6C5A-7483FEB2E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4026" y="381965"/>
            <a:ext cx="3764985" cy="2858328"/>
          </a:xfrm>
          <a:noFill/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fr-FR" sz="3600" dirty="0">
                <a:latin typeface="Artifakt Element Heavy" panose="020B0B03050000020004" pitchFamily="34" charset="0"/>
                <a:ea typeface="Artifakt Element Heavy" panose="020B0B03050000020004" pitchFamily="34" charset="0"/>
              </a:rPr>
              <a:t>Projet de franchissement de Seine entre Argenteuil et Colombes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09171C3-4BA8-1265-2582-5D0A3825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20979" y="3240293"/>
            <a:ext cx="3445767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fr-FR" dirty="0">
                <a:latin typeface="Arial Nova Cond" panose="020B0506020202020204" pitchFamily="34" charset="0"/>
              </a:rPr>
              <a:t>Comment répondre aux enjeux écologiques et de mobilités du territoire Boucle Nord de Seine ?</a:t>
            </a:r>
          </a:p>
        </p:txBody>
      </p:sp>
      <p:pic>
        <p:nvPicPr>
          <p:cNvPr id="1026" name="Picture 2" descr="EPT Boucle Nord de Seine - Ville de Clichy">
            <a:extLst>
              <a:ext uri="{FF2B5EF4-FFF2-40B4-BE49-F238E27FC236}">
                <a16:creationId xmlns:a16="http://schemas.microsoft.com/office/drawing/2014/main" id="{B4716905-869E-FAA7-53FA-47082A407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148" y="4944850"/>
            <a:ext cx="1427200" cy="80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éCo.Urbain | LinkedIn">
            <a:extLst>
              <a:ext uri="{FF2B5EF4-FFF2-40B4-BE49-F238E27FC236}">
                <a16:creationId xmlns:a16="http://schemas.microsoft.com/office/drawing/2014/main" id="{C5B254EA-0807-F2A1-045B-29BEC39CC5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0" t="20707" r="7885" b="19770"/>
          <a:stretch>
            <a:fillRect/>
          </a:stretch>
        </p:blipFill>
        <p:spPr bwMode="auto">
          <a:xfrm>
            <a:off x="8220979" y="4888335"/>
            <a:ext cx="1332136" cy="91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1D722DD-4AA9-FB09-8FDB-E3A41F637C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880" b="10641"/>
          <a:stretch>
            <a:fillRect/>
          </a:stretch>
        </p:blipFill>
        <p:spPr>
          <a:xfrm>
            <a:off x="9726239" y="5849831"/>
            <a:ext cx="1182109" cy="70685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1E405A7-B8DD-FB6E-3D81-DBC531190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8508" y="5735812"/>
            <a:ext cx="940347" cy="92226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E5A0CF1-9FFD-42BF-8AAD-712866CDA5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15" y="598937"/>
            <a:ext cx="8042330" cy="511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19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1080B-CB10-2801-3143-109A3D2E0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AA70C679-A39A-CB24-2B11-2BD56F38BF19}"/>
              </a:ext>
            </a:extLst>
          </p:cNvPr>
          <p:cNvSpPr/>
          <p:nvPr/>
        </p:nvSpPr>
        <p:spPr>
          <a:xfrm>
            <a:off x="0" y="-110520"/>
            <a:ext cx="12192000" cy="1436902"/>
          </a:xfrm>
          <a:custGeom>
            <a:avLst/>
            <a:gdLst/>
            <a:ahLst/>
            <a:cxnLst/>
            <a:rect l="l" t="t" r="r" b="b"/>
            <a:pathLst>
              <a:path w="10692130" h="3780154">
                <a:moveTo>
                  <a:pt x="10692003" y="0"/>
                </a:moveTo>
                <a:lnTo>
                  <a:pt x="0" y="0"/>
                </a:lnTo>
                <a:lnTo>
                  <a:pt x="0" y="3779989"/>
                </a:lnTo>
                <a:lnTo>
                  <a:pt x="10692003" y="3779989"/>
                </a:lnTo>
                <a:lnTo>
                  <a:pt x="10692003" y="0"/>
                </a:lnTo>
                <a:close/>
              </a:path>
            </a:pathLst>
          </a:custGeom>
          <a:solidFill>
            <a:srgbClr val="DEFFF0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A4E060D8-AEAE-6B27-A1D9-EF52FCF1E553}"/>
              </a:ext>
            </a:extLst>
          </p:cNvPr>
          <p:cNvSpPr/>
          <p:nvPr/>
        </p:nvSpPr>
        <p:spPr>
          <a:xfrm>
            <a:off x="1685574" y="119348"/>
            <a:ext cx="8820851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0"/>
                </a:moveTo>
                <a:lnTo>
                  <a:pt x="538708" y="0"/>
                </a:lnTo>
                <a:lnTo>
                  <a:pt x="489674" y="2201"/>
                </a:lnTo>
                <a:lnTo>
                  <a:pt x="441874" y="8679"/>
                </a:lnTo>
                <a:lnTo>
                  <a:pt x="395497" y="19243"/>
                </a:lnTo>
                <a:lnTo>
                  <a:pt x="350734" y="33702"/>
                </a:lnTo>
                <a:lnTo>
                  <a:pt x="307775" y="51868"/>
                </a:lnTo>
                <a:lnTo>
                  <a:pt x="266811" y="73548"/>
                </a:lnTo>
                <a:lnTo>
                  <a:pt x="228030" y="98555"/>
                </a:lnTo>
                <a:lnTo>
                  <a:pt x="191624" y="126696"/>
                </a:lnTo>
                <a:lnTo>
                  <a:pt x="157783" y="157783"/>
                </a:lnTo>
                <a:lnTo>
                  <a:pt x="126696" y="191624"/>
                </a:lnTo>
                <a:lnTo>
                  <a:pt x="98555" y="228030"/>
                </a:lnTo>
                <a:lnTo>
                  <a:pt x="73548" y="266811"/>
                </a:lnTo>
                <a:lnTo>
                  <a:pt x="51868" y="307775"/>
                </a:lnTo>
                <a:lnTo>
                  <a:pt x="33702" y="350734"/>
                </a:lnTo>
                <a:lnTo>
                  <a:pt x="19243" y="395497"/>
                </a:lnTo>
                <a:lnTo>
                  <a:pt x="8679" y="441874"/>
                </a:lnTo>
                <a:lnTo>
                  <a:pt x="2201" y="489674"/>
                </a:lnTo>
                <a:lnTo>
                  <a:pt x="0" y="538708"/>
                </a:lnTo>
                <a:lnTo>
                  <a:pt x="2201" y="587742"/>
                </a:lnTo>
                <a:lnTo>
                  <a:pt x="8679" y="635542"/>
                </a:lnTo>
                <a:lnTo>
                  <a:pt x="19243" y="681919"/>
                </a:lnTo>
                <a:lnTo>
                  <a:pt x="33702" y="726682"/>
                </a:lnTo>
                <a:lnTo>
                  <a:pt x="51868" y="769641"/>
                </a:lnTo>
                <a:lnTo>
                  <a:pt x="73548" y="810606"/>
                </a:lnTo>
                <a:lnTo>
                  <a:pt x="98555" y="849386"/>
                </a:lnTo>
                <a:lnTo>
                  <a:pt x="126696" y="885792"/>
                </a:lnTo>
                <a:lnTo>
                  <a:pt x="157783" y="919633"/>
                </a:lnTo>
                <a:lnTo>
                  <a:pt x="191624" y="950720"/>
                </a:lnTo>
                <a:lnTo>
                  <a:pt x="228030" y="978861"/>
                </a:lnTo>
                <a:lnTo>
                  <a:pt x="266811" y="1003868"/>
                </a:lnTo>
                <a:lnTo>
                  <a:pt x="307775" y="1025549"/>
                </a:lnTo>
                <a:lnTo>
                  <a:pt x="350734" y="1043714"/>
                </a:lnTo>
                <a:lnTo>
                  <a:pt x="395497" y="1058174"/>
                </a:lnTo>
                <a:lnTo>
                  <a:pt x="441874" y="1068737"/>
                </a:lnTo>
                <a:lnTo>
                  <a:pt x="489674" y="1075215"/>
                </a:lnTo>
                <a:lnTo>
                  <a:pt x="538708" y="1077417"/>
                </a:lnTo>
                <a:lnTo>
                  <a:pt x="7679893" y="1077417"/>
                </a:lnTo>
                <a:lnTo>
                  <a:pt x="7728927" y="1075215"/>
                </a:lnTo>
                <a:lnTo>
                  <a:pt x="7776727" y="1068737"/>
                </a:lnTo>
                <a:lnTo>
                  <a:pt x="7823104" y="1058174"/>
                </a:lnTo>
                <a:lnTo>
                  <a:pt x="7867867" y="1043714"/>
                </a:lnTo>
                <a:lnTo>
                  <a:pt x="7910825" y="1025549"/>
                </a:lnTo>
                <a:lnTo>
                  <a:pt x="7951790" y="1003868"/>
                </a:lnTo>
                <a:lnTo>
                  <a:pt x="7990571" y="978861"/>
                </a:lnTo>
                <a:lnTo>
                  <a:pt x="8026977" y="950720"/>
                </a:lnTo>
                <a:lnTo>
                  <a:pt x="8060818" y="919633"/>
                </a:lnTo>
                <a:lnTo>
                  <a:pt x="8091905" y="885792"/>
                </a:lnTo>
                <a:lnTo>
                  <a:pt x="8120046" y="849386"/>
                </a:lnTo>
                <a:lnTo>
                  <a:pt x="8145052" y="810606"/>
                </a:lnTo>
                <a:lnTo>
                  <a:pt x="8166733" y="769641"/>
                </a:lnTo>
                <a:lnTo>
                  <a:pt x="8184899" y="726682"/>
                </a:lnTo>
                <a:lnTo>
                  <a:pt x="8199358" y="681919"/>
                </a:lnTo>
                <a:lnTo>
                  <a:pt x="8209922" y="635542"/>
                </a:lnTo>
                <a:lnTo>
                  <a:pt x="8216400" y="587742"/>
                </a:lnTo>
                <a:lnTo>
                  <a:pt x="8218601" y="538708"/>
                </a:lnTo>
                <a:lnTo>
                  <a:pt x="8216400" y="489674"/>
                </a:lnTo>
                <a:lnTo>
                  <a:pt x="8209922" y="441874"/>
                </a:lnTo>
                <a:lnTo>
                  <a:pt x="8199358" y="395497"/>
                </a:lnTo>
                <a:lnTo>
                  <a:pt x="8184899" y="350734"/>
                </a:lnTo>
                <a:lnTo>
                  <a:pt x="8166733" y="307775"/>
                </a:lnTo>
                <a:lnTo>
                  <a:pt x="8145052" y="266811"/>
                </a:lnTo>
                <a:lnTo>
                  <a:pt x="8120046" y="228030"/>
                </a:lnTo>
                <a:lnTo>
                  <a:pt x="8091905" y="191624"/>
                </a:lnTo>
                <a:lnTo>
                  <a:pt x="8060818" y="157783"/>
                </a:lnTo>
                <a:lnTo>
                  <a:pt x="8026977" y="126696"/>
                </a:lnTo>
                <a:lnTo>
                  <a:pt x="7990571" y="98555"/>
                </a:lnTo>
                <a:lnTo>
                  <a:pt x="7951790" y="73548"/>
                </a:lnTo>
                <a:lnTo>
                  <a:pt x="7910825" y="51868"/>
                </a:lnTo>
                <a:lnTo>
                  <a:pt x="7867867" y="33702"/>
                </a:lnTo>
                <a:lnTo>
                  <a:pt x="7823104" y="19243"/>
                </a:lnTo>
                <a:lnTo>
                  <a:pt x="7776727" y="8679"/>
                </a:lnTo>
                <a:lnTo>
                  <a:pt x="7728927" y="2201"/>
                </a:lnTo>
                <a:lnTo>
                  <a:pt x="76798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 sz="1632" dirty="0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92CD2E93-A20B-18F1-FE8C-54AEB27643C8}"/>
              </a:ext>
            </a:extLst>
          </p:cNvPr>
          <p:cNvSpPr txBox="1">
            <a:spLocks/>
          </p:cNvSpPr>
          <p:nvPr/>
        </p:nvSpPr>
        <p:spPr>
          <a:xfrm>
            <a:off x="2019463" y="355894"/>
            <a:ext cx="8153071" cy="504071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729" algn="ctr">
              <a:lnSpc>
                <a:spcPct val="100000"/>
              </a:lnSpc>
              <a:spcBef>
                <a:spcPts val="91"/>
              </a:spcBef>
            </a:pPr>
            <a:r>
              <a:rPr lang="fr-FR" sz="3200" spc="150" dirty="0">
                <a:solidFill>
                  <a:srgbClr val="7AFFC4"/>
                </a:solidFill>
                <a:latin typeface="Gill Sans MT" panose="020B0502020104020203" pitchFamily="34" charset="0"/>
              </a:rPr>
              <a:t>3.</a:t>
            </a:r>
            <a:r>
              <a:rPr lang="fr-FR" sz="3200" spc="54" dirty="0">
                <a:solidFill>
                  <a:srgbClr val="7AFFC4"/>
                </a:solidFill>
                <a:latin typeface="Gill Sans MT" panose="020B0502020104020203" pitchFamily="34" charset="0"/>
              </a:rPr>
              <a:t> </a:t>
            </a:r>
            <a:r>
              <a:rPr lang="fr-FR" sz="3200" spc="54" dirty="0">
                <a:latin typeface="Gill Sans MT" panose="020B0502020104020203" pitchFamily="34" charset="0"/>
              </a:rPr>
              <a:t>METHODOLOGIE DE LA DEMARCHE</a:t>
            </a:r>
            <a:endParaRPr lang="fr-FR" sz="3200" spc="59" dirty="0">
              <a:latin typeface="Gill Sans MT" panose="020B0502020104020203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1C590E68-C304-A519-420B-DB2E71112F07}"/>
              </a:ext>
            </a:extLst>
          </p:cNvPr>
          <p:cNvSpPr/>
          <p:nvPr/>
        </p:nvSpPr>
        <p:spPr>
          <a:xfrm>
            <a:off x="1685575" y="119348"/>
            <a:ext cx="8820850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1077417"/>
                </a:moveTo>
                <a:lnTo>
                  <a:pt x="538708" y="1077417"/>
                </a:lnTo>
                <a:lnTo>
                  <a:pt x="489674" y="1075215"/>
                </a:lnTo>
                <a:lnTo>
                  <a:pt x="441874" y="1068737"/>
                </a:lnTo>
                <a:lnTo>
                  <a:pt x="395497" y="1058174"/>
                </a:lnTo>
                <a:lnTo>
                  <a:pt x="350734" y="1043714"/>
                </a:lnTo>
                <a:lnTo>
                  <a:pt x="307775" y="1025549"/>
                </a:lnTo>
                <a:lnTo>
                  <a:pt x="266811" y="1003868"/>
                </a:lnTo>
                <a:lnTo>
                  <a:pt x="228030" y="978861"/>
                </a:lnTo>
                <a:lnTo>
                  <a:pt x="191624" y="950720"/>
                </a:lnTo>
                <a:lnTo>
                  <a:pt x="157783" y="919633"/>
                </a:lnTo>
                <a:lnTo>
                  <a:pt x="126696" y="885792"/>
                </a:lnTo>
                <a:lnTo>
                  <a:pt x="98555" y="849386"/>
                </a:lnTo>
                <a:lnTo>
                  <a:pt x="73548" y="810606"/>
                </a:lnTo>
                <a:lnTo>
                  <a:pt x="51868" y="769641"/>
                </a:lnTo>
                <a:lnTo>
                  <a:pt x="33702" y="726682"/>
                </a:lnTo>
                <a:lnTo>
                  <a:pt x="19243" y="681919"/>
                </a:lnTo>
                <a:lnTo>
                  <a:pt x="8679" y="635542"/>
                </a:lnTo>
                <a:lnTo>
                  <a:pt x="2201" y="587742"/>
                </a:lnTo>
                <a:lnTo>
                  <a:pt x="0" y="538708"/>
                </a:lnTo>
                <a:lnTo>
                  <a:pt x="2201" y="489674"/>
                </a:lnTo>
                <a:lnTo>
                  <a:pt x="8679" y="441874"/>
                </a:lnTo>
                <a:lnTo>
                  <a:pt x="19243" y="395497"/>
                </a:lnTo>
                <a:lnTo>
                  <a:pt x="33702" y="350734"/>
                </a:lnTo>
                <a:lnTo>
                  <a:pt x="51868" y="307775"/>
                </a:lnTo>
                <a:lnTo>
                  <a:pt x="73548" y="266811"/>
                </a:lnTo>
                <a:lnTo>
                  <a:pt x="98555" y="228030"/>
                </a:lnTo>
                <a:lnTo>
                  <a:pt x="126696" y="191624"/>
                </a:lnTo>
                <a:lnTo>
                  <a:pt x="157783" y="157783"/>
                </a:lnTo>
                <a:lnTo>
                  <a:pt x="191624" y="126696"/>
                </a:lnTo>
                <a:lnTo>
                  <a:pt x="228030" y="98555"/>
                </a:lnTo>
                <a:lnTo>
                  <a:pt x="266811" y="73548"/>
                </a:lnTo>
                <a:lnTo>
                  <a:pt x="307775" y="51868"/>
                </a:lnTo>
                <a:lnTo>
                  <a:pt x="350734" y="33702"/>
                </a:lnTo>
                <a:lnTo>
                  <a:pt x="395497" y="19243"/>
                </a:lnTo>
                <a:lnTo>
                  <a:pt x="441874" y="8679"/>
                </a:lnTo>
                <a:lnTo>
                  <a:pt x="489674" y="2201"/>
                </a:lnTo>
                <a:lnTo>
                  <a:pt x="538708" y="0"/>
                </a:lnTo>
                <a:lnTo>
                  <a:pt x="7679893" y="0"/>
                </a:lnTo>
                <a:lnTo>
                  <a:pt x="7728927" y="2201"/>
                </a:lnTo>
                <a:lnTo>
                  <a:pt x="7776727" y="8679"/>
                </a:lnTo>
                <a:lnTo>
                  <a:pt x="7823104" y="19243"/>
                </a:lnTo>
                <a:lnTo>
                  <a:pt x="7867867" y="33702"/>
                </a:lnTo>
                <a:lnTo>
                  <a:pt x="7910825" y="51868"/>
                </a:lnTo>
                <a:lnTo>
                  <a:pt x="7951790" y="73548"/>
                </a:lnTo>
                <a:lnTo>
                  <a:pt x="7990571" y="98555"/>
                </a:lnTo>
                <a:lnTo>
                  <a:pt x="8026977" y="126696"/>
                </a:lnTo>
                <a:lnTo>
                  <a:pt x="8060818" y="157783"/>
                </a:lnTo>
                <a:lnTo>
                  <a:pt x="8091905" y="191624"/>
                </a:lnTo>
                <a:lnTo>
                  <a:pt x="8120046" y="228030"/>
                </a:lnTo>
                <a:lnTo>
                  <a:pt x="8145052" y="266811"/>
                </a:lnTo>
                <a:lnTo>
                  <a:pt x="8166733" y="307775"/>
                </a:lnTo>
                <a:lnTo>
                  <a:pt x="8184899" y="350734"/>
                </a:lnTo>
                <a:lnTo>
                  <a:pt x="8199358" y="395497"/>
                </a:lnTo>
                <a:lnTo>
                  <a:pt x="8209922" y="441874"/>
                </a:lnTo>
                <a:lnTo>
                  <a:pt x="8216400" y="489674"/>
                </a:lnTo>
                <a:lnTo>
                  <a:pt x="8218601" y="538708"/>
                </a:lnTo>
                <a:lnTo>
                  <a:pt x="8216400" y="587742"/>
                </a:lnTo>
                <a:lnTo>
                  <a:pt x="8209922" y="635542"/>
                </a:lnTo>
                <a:lnTo>
                  <a:pt x="8199358" y="681919"/>
                </a:lnTo>
                <a:lnTo>
                  <a:pt x="8184899" y="726682"/>
                </a:lnTo>
                <a:lnTo>
                  <a:pt x="8166733" y="769641"/>
                </a:lnTo>
                <a:lnTo>
                  <a:pt x="8145052" y="810606"/>
                </a:lnTo>
                <a:lnTo>
                  <a:pt x="8120046" y="849386"/>
                </a:lnTo>
                <a:lnTo>
                  <a:pt x="8091905" y="885792"/>
                </a:lnTo>
                <a:lnTo>
                  <a:pt x="8060818" y="919633"/>
                </a:lnTo>
                <a:lnTo>
                  <a:pt x="8026977" y="950720"/>
                </a:lnTo>
                <a:lnTo>
                  <a:pt x="7990571" y="978861"/>
                </a:lnTo>
                <a:lnTo>
                  <a:pt x="7951790" y="1003868"/>
                </a:lnTo>
                <a:lnTo>
                  <a:pt x="7910825" y="1025549"/>
                </a:lnTo>
                <a:lnTo>
                  <a:pt x="7867867" y="1043714"/>
                </a:lnTo>
                <a:lnTo>
                  <a:pt x="7823104" y="1058174"/>
                </a:lnTo>
                <a:lnTo>
                  <a:pt x="7776727" y="1068737"/>
                </a:lnTo>
                <a:lnTo>
                  <a:pt x="7728927" y="1075215"/>
                </a:lnTo>
                <a:lnTo>
                  <a:pt x="7679893" y="1077417"/>
                </a:lnTo>
                <a:close/>
              </a:path>
            </a:pathLst>
          </a:custGeom>
          <a:ln w="50800">
            <a:solidFill>
              <a:srgbClr val="7AFFC4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9" name="Organigramme : Alternative 18">
            <a:extLst>
              <a:ext uri="{FF2B5EF4-FFF2-40B4-BE49-F238E27FC236}">
                <a16:creationId xmlns:a16="http://schemas.microsoft.com/office/drawing/2014/main" id="{7B4E543F-278F-8E6E-686B-2F8ABCF9C144}"/>
              </a:ext>
            </a:extLst>
          </p:cNvPr>
          <p:cNvSpPr/>
          <p:nvPr/>
        </p:nvSpPr>
        <p:spPr>
          <a:xfrm>
            <a:off x="167148" y="1475673"/>
            <a:ext cx="11877368" cy="5262979"/>
          </a:xfrm>
          <a:prstGeom prst="flowChartAlternateProcess">
            <a:avLst/>
          </a:prstGeom>
          <a:noFill/>
          <a:ln w="28575"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9EAACE4-C003-230D-0DDE-BFC1DC6A35BB}"/>
              </a:ext>
            </a:extLst>
          </p:cNvPr>
          <p:cNvSpPr txBox="1"/>
          <p:nvPr/>
        </p:nvSpPr>
        <p:spPr>
          <a:xfrm>
            <a:off x="883291" y="1799788"/>
            <a:ext cx="106489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Gill Sans MT" panose="020B0502020104020203" pitchFamily="34" charset="0"/>
              </a:rPr>
              <a:t>Le rôle d’éCo.urbain, Facilitateur et coordonnateur des études 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>
                <a:latin typeface="Gill Sans MT" panose="020B0502020104020203" pitchFamily="34" charset="0"/>
              </a:rPr>
              <a:t>Coordination de la gouvernance des études sur l’agenda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>
                <a:latin typeface="Gill Sans MT" panose="020B0502020104020203" pitchFamily="34" charset="0"/>
              </a:rPr>
              <a:t>Collecte de données et transmission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>
                <a:latin typeface="Gill Sans MT" panose="020B0502020104020203" pitchFamily="34" charset="0"/>
              </a:rPr>
              <a:t>Coordination entre ENSP et ENSP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Gill Sans MT" panose="020B0502020104020203" pitchFamily="34" charset="0"/>
              </a:rPr>
              <a:t>Reporting</a:t>
            </a:r>
            <a:r>
              <a:rPr lang="fr-FR" dirty="0">
                <a:latin typeface="Gill Sans MT" panose="020B0502020104020203" pitchFamily="34" charset="0"/>
              </a:rPr>
              <a:t> auprès des collectivités Argenteuil, Colombes et l’EPT Boucle Nord de Seine</a:t>
            </a:r>
          </a:p>
          <a:p>
            <a:pPr lvl="2"/>
            <a:endParaRPr lang="fr-FR" dirty="0">
              <a:latin typeface="Gill Sans MT" panose="020B0502020104020203" pitchFamily="34" charset="0"/>
            </a:endParaRPr>
          </a:p>
          <a:p>
            <a:r>
              <a:rPr lang="fr-FR" dirty="0">
                <a:latin typeface="Gill Sans MT" panose="020B0502020104020203" pitchFamily="34" charset="0"/>
              </a:rPr>
              <a:t>Le rôle des Collectivités partenaires 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>
                <a:latin typeface="Gill Sans MT" panose="020B0502020104020203" pitchFamily="34" charset="0"/>
              </a:rPr>
              <a:t>Mobiliser les partenaires : Conseils Départementaux, Ville de Paris, Ile de France Mobilités, Région Ile de France, Métropole du Grand Paris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>
                <a:latin typeface="Gill Sans MT" panose="020B0502020104020203" pitchFamily="34" charset="0"/>
              </a:rPr>
              <a:t>Valider techniquement et politiquement la démarche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>
                <a:latin typeface="Gill Sans MT" panose="020B0502020104020203" pitchFamily="34" charset="0"/>
              </a:rPr>
              <a:t>Alimenter l’étude en Data et en réflexion : faire remonter les centres d’intérêt, des phénomènes identifier (habitudes de mobilité, demandes des riverains…)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>
                <a:latin typeface="Gill Sans MT" panose="020B0502020104020203" pitchFamily="34" charset="0"/>
              </a:rPr>
              <a:t>Identifier un interlocuteur pas collectivité pouvant assister à des dates clés des études ou relayer des demandes</a:t>
            </a:r>
          </a:p>
          <a:p>
            <a:endParaRPr lang="fr-FR" dirty="0">
              <a:latin typeface="Gill Sans MT" panose="020B0502020104020203" pitchFamily="34" charset="0"/>
            </a:endParaRPr>
          </a:p>
          <a:p>
            <a:r>
              <a:rPr lang="fr-FR" dirty="0">
                <a:latin typeface="Gill Sans MT" panose="020B05020201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664546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B9B5B-03AA-1E57-4169-B34A598D9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2E6365A7-3F02-DB2B-6D6B-E70C5AA11E25}"/>
              </a:ext>
            </a:extLst>
          </p:cNvPr>
          <p:cNvSpPr/>
          <p:nvPr/>
        </p:nvSpPr>
        <p:spPr>
          <a:xfrm>
            <a:off x="0" y="-110520"/>
            <a:ext cx="12192000" cy="1436902"/>
          </a:xfrm>
          <a:custGeom>
            <a:avLst/>
            <a:gdLst/>
            <a:ahLst/>
            <a:cxnLst/>
            <a:rect l="l" t="t" r="r" b="b"/>
            <a:pathLst>
              <a:path w="10692130" h="3780154">
                <a:moveTo>
                  <a:pt x="10692003" y="0"/>
                </a:moveTo>
                <a:lnTo>
                  <a:pt x="0" y="0"/>
                </a:lnTo>
                <a:lnTo>
                  <a:pt x="0" y="3779989"/>
                </a:lnTo>
                <a:lnTo>
                  <a:pt x="10692003" y="3779989"/>
                </a:lnTo>
                <a:lnTo>
                  <a:pt x="10692003" y="0"/>
                </a:lnTo>
                <a:close/>
              </a:path>
            </a:pathLst>
          </a:custGeom>
          <a:solidFill>
            <a:srgbClr val="DEFFF0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7A39BB55-CD66-7A56-0623-2EC40A2A2DD9}"/>
              </a:ext>
            </a:extLst>
          </p:cNvPr>
          <p:cNvSpPr/>
          <p:nvPr/>
        </p:nvSpPr>
        <p:spPr>
          <a:xfrm>
            <a:off x="1685574" y="119348"/>
            <a:ext cx="8820851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0"/>
                </a:moveTo>
                <a:lnTo>
                  <a:pt x="538708" y="0"/>
                </a:lnTo>
                <a:lnTo>
                  <a:pt x="489674" y="2201"/>
                </a:lnTo>
                <a:lnTo>
                  <a:pt x="441874" y="8679"/>
                </a:lnTo>
                <a:lnTo>
                  <a:pt x="395497" y="19243"/>
                </a:lnTo>
                <a:lnTo>
                  <a:pt x="350734" y="33702"/>
                </a:lnTo>
                <a:lnTo>
                  <a:pt x="307775" y="51868"/>
                </a:lnTo>
                <a:lnTo>
                  <a:pt x="266811" y="73548"/>
                </a:lnTo>
                <a:lnTo>
                  <a:pt x="228030" y="98555"/>
                </a:lnTo>
                <a:lnTo>
                  <a:pt x="191624" y="126696"/>
                </a:lnTo>
                <a:lnTo>
                  <a:pt x="157783" y="157783"/>
                </a:lnTo>
                <a:lnTo>
                  <a:pt x="126696" y="191624"/>
                </a:lnTo>
                <a:lnTo>
                  <a:pt x="98555" y="228030"/>
                </a:lnTo>
                <a:lnTo>
                  <a:pt x="73548" y="266811"/>
                </a:lnTo>
                <a:lnTo>
                  <a:pt x="51868" y="307775"/>
                </a:lnTo>
                <a:lnTo>
                  <a:pt x="33702" y="350734"/>
                </a:lnTo>
                <a:lnTo>
                  <a:pt x="19243" y="395497"/>
                </a:lnTo>
                <a:lnTo>
                  <a:pt x="8679" y="441874"/>
                </a:lnTo>
                <a:lnTo>
                  <a:pt x="2201" y="489674"/>
                </a:lnTo>
                <a:lnTo>
                  <a:pt x="0" y="538708"/>
                </a:lnTo>
                <a:lnTo>
                  <a:pt x="2201" y="587742"/>
                </a:lnTo>
                <a:lnTo>
                  <a:pt x="8679" y="635542"/>
                </a:lnTo>
                <a:lnTo>
                  <a:pt x="19243" y="681919"/>
                </a:lnTo>
                <a:lnTo>
                  <a:pt x="33702" y="726682"/>
                </a:lnTo>
                <a:lnTo>
                  <a:pt x="51868" y="769641"/>
                </a:lnTo>
                <a:lnTo>
                  <a:pt x="73548" y="810606"/>
                </a:lnTo>
                <a:lnTo>
                  <a:pt x="98555" y="849386"/>
                </a:lnTo>
                <a:lnTo>
                  <a:pt x="126696" y="885792"/>
                </a:lnTo>
                <a:lnTo>
                  <a:pt x="157783" y="919633"/>
                </a:lnTo>
                <a:lnTo>
                  <a:pt x="191624" y="950720"/>
                </a:lnTo>
                <a:lnTo>
                  <a:pt x="228030" y="978861"/>
                </a:lnTo>
                <a:lnTo>
                  <a:pt x="266811" y="1003868"/>
                </a:lnTo>
                <a:lnTo>
                  <a:pt x="307775" y="1025549"/>
                </a:lnTo>
                <a:lnTo>
                  <a:pt x="350734" y="1043714"/>
                </a:lnTo>
                <a:lnTo>
                  <a:pt x="395497" y="1058174"/>
                </a:lnTo>
                <a:lnTo>
                  <a:pt x="441874" y="1068737"/>
                </a:lnTo>
                <a:lnTo>
                  <a:pt x="489674" y="1075215"/>
                </a:lnTo>
                <a:lnTo>
                  <a:pt x="538708" y="1077417"/>
                </a:lnTo>
                <a:lnTo>
                  <a:pt x="7679893" y="1077417"/>
                </a:lnTo>
                <a:lnTo>
                  <a:pt x="7728927" y="1075215"/>
                </a:lnTo>
                <a:lnTo>
                  <a:pt x="7776727" y="1068737"/>
                </a:lnTo>
                <a:lnTo>
                  <a:pt x="7823104" y="1058174"/>
                </a:lnTo>
                <a:lnTo>
                  <a:pt x="7867867" y="1043714"/>
                </a:lnTo>
                <a:lnTo>
                  <a:pt x="7910825" y="1025549"/>
                </a:lnTo>
                <a:lnTo>
                  <a:pt x="7951790" y="1003868"/>
                </a:lnTo>
                <a:lnTo>
                  <a:pt x="7990571" y="978861"/>
                </a:lnTo>
                <a:lnTo>
                  <a:pt x="8026977" y="950720"/>
                </a:lnTo>
                <a:lnTo>
                  <a:pt x="8060818" y="919633"/>
                </a:lnTo>
                <a:lnTo>
                  <a:pt x="8091905" y="885792"/>
                </a:lnTo>
                <a:lnTo>
                  <a:pt x="8120046" y="849386"/>
                </a:lnTo>
                <a:lnTo>
                  <a:pt x="8145052" y="810606"/>
                </a:lnTo>
                <a:lnTo>
                  <a:pt x="8166733" y="769641"/>
                </a:lnTo>
                <a:lnTo>
                  <a:pt x="8184899" y="726682"/>
                </a:lnTo>
                <a:lnTo>
                  <a:pt x="8199358" y="681919"/>
                </a:lnTo>
                <a:lnTo>
                  <a:pt x="8209922" y="635542"/>
                </a:lnTo>
                <a:lnTo>
                  <a:pt x="8216400" y="587742"/>
                </a:lnTo>
                <a:lnTo>
                  <a:pt x="8218601" y="538708"/>
                </a:lnTo>
                <a:lnTo>
                  <a:pt x="8216400" y="489674"/>
                </a:lnTo>
                <a:lnTo>
                  <a:pt x="8209922" y="441874"/>
                </a:lnTo>
                <a:lnTo>
                  <a:pt x="8199358" y="395497"/>
                </a:lnTo>
                <a:lnTo>
                  <a:pt x="8184899" y="350734"/>
                </a:lnTo>
                <a:lnTo>
                  <a:pt x="8166733" y="307775"/>
                </a:lnTo>
                <a:lnTo>
                  <a:pt x="8145052" y="266811"/>
                </a:lnTo>
                <a:lnTo>
                  <a:pt x="8120046" y="228030"/>
                </a:lnTo>
                <a:lnTo>
                  <a:pt x="8091905" y="191624"/>
                </a:lnTo>
                <a:lnTo>
                  <a:pt x="8060818" y="157783"/>
                </a:lnTo>
                <a:lnTo>
                  <a:pt x="8026977" y="126696"/>
                </a:lnTo>
                <a:lnTo>
                  <a:pt x="7990571" y="98555"/>
                </a:lnTo>
                <a:lnTo>
                  <a:pt x="7951790" y="73548"/>
                </a:lnTo>
                <a:lnTo>
                  <a:pt x="7910825" y="51868"/>
                </a:lnTo>
                <a:lnTo>
                  <a:pt x="7867867" y="33702"/>
                </a:lnTo>
                <a:lnTo>
                  <a:pt x="7823104" y="19243"/>
                </a:lnTo>
                <a:lnTo>
                  <a:pt x="7776727" y="8679"/>
                </a:lnTo>
                <a:lnTo>
                  <a:pt x="7728927" y="2201"/>
                </a:lnTo>
                <a:lnTo>
                  <a:pt x="76798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 sz="1632" dirty="0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476BBCD0-0925-DE2E-E776-C25D174AB2FB}"/>
              </a:ext>
            </a:extLst>
          </p:cNvPr>
          <p:cNvSpPr txBox="1">
            <a:spLocks/>
          </p:cNvSpPr>
          <p:nvPr/>
        </p:nvSpPr>
        <p:spPr>
          <a:xfrm>
            <a:off x="2019463" y="355894"/>
            <a:ext cx="8153071" cy="504071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729" algn="ctr">
              <a:lnSpc>
                <a:spcPct val="100000"/>
              </a:lnSpc>
              <a:spcBef>
                <a:spcPts val="91"/>
              </a:spcBef>
            </a:pPr>
            <a:r>
              <a:rPr lang="fr-FR" sz="3200" spc="150" dirty="0">
                <a:solidFill>
                  <a:srgbClr val="7AFFC4"/>
                </a:solidFill>
                <a:latin typeface="Gill Sans MT" panose="020B0502020104020203" pitchFamily="34" charset="0"/>
              </a:rPr>
              <a:t>4.</a:t>
            </a:r>
            <a:r>
              <a:rPr lang="fr-FR" sz="3200" spc="54" dirty="0">
                <a:solidFill>
                  <a:srgbClr val="7AFFC4"/>
                </a:solidFill>
                <a:latin typeface="Gill Sans MT" panose="020B0502020104020203" pitchFamily="34" charset="0"/>
              </a:rPr>
              <a:t> </a:t>
            </a:r>
            <a:r>
              <a:rPr lang="fr-FR" sz="3200" spc="54" dirty="0">
                <a:latin typeface="Gill Sans MT" panose="020B0502020104020203" pitchFamily="34" charset="0"/>
              </a:rPr>
              <a:t>LES OBJECTIFS DE LA COMMANDE ENSP</a:t>
            </a:r>
            <a:endParaRPr lang="fr-FR" sz="3200" spc="59" dirty="0">
              <a:latin typeface="Gill Sans MT" panose="020B0502020104020203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C0DE372E-98FB-1E5F-1C4B-9ADC8264BBD9}"/>
              </a:ext>
            </a:extLst>
          </p:cNvPr>
          <p:cNvSpPr/>
          <p:nvPr/>
        </p:nvSpPr>
        <p:spPr>
          <a:xfrm>
            <a:off x="1685575" y="119348"/>
            <a:ext cx="8820850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1077417"/>
                </a:moveTo>
                <a:lnTo>
                  <a:pt x="538708" y="1077417"/>
                </a:lnTo>
                <a:lnTo>
                  <a:pt x="489674" y="1075215"/>
                </a:lnTo>
                <a:lnTo>
                  <a:pt x="441874" y="1068737"/>
                </a:lnTo>
                <a:lnTo>
                  <a:pt x="395497" y="1058174"/>
                </a:lnTo>
                <a:lnTo>
                  <a:pt x="350734" y="1043714"/>
                </a:lnTo>
                <a:lnTo>
                  <a:pt x="307775" y="1025549"/>
                </a:lnTo>
                <a:lnTo>
                  <a:pt x="266811" y="1003868"/>
                </a:lnTo>
                <a:lnTo>
                  <a:pt x="228030" y="978861"/>
                </a:lnTo>
                <a:lnTo>
                  <a:pt x="191624" y="950720"/>
                </a:lnTo>
                <a:lnTo>
                  <a:pt x="157783" y="919633"/>
                </a:lnTo>
                <a:lnTo>
                  <a:pt x="126696" y="885792"/>
                </a:lnTo>
                <a:lnTo>
                  <a:pt x="98555" y="849386"/>
                </a:lnTo>
                <a:lnTo>
                  <a:pt x="73548" y="810606"/>
                </a:lnTo>
                <a:lnTo>
                  <a:pt x="51868" y="769641"/>
                </a:lnTo>
                <a:lnTo>
                  <a:pt x="33702" y="726682"/>
                </a:lnTo>
                <a:lnTo>
                  <a:pt x="19243" y="681919"/>
                </a:lnTo>
                <a:lnTo>
                  <a:pt x="8679" y="635542"/>
                </a:lnTo>
                <a:lnTo>
                  <a:pt x="2201" y="587742"/>
                </a:lnTo>
                <a:lnTo>
                  <a:pt x="0" y="538708"/>
                </a:lnTo>
                <a:lnTo>
                  <a:pt x="2201" y="489674"/>
                </a:lnTo>
                <a:lnTo>
                  <a:pt x="8679" y="441874"/>
                </a:lnTo>
                <a:lnTo>
                  <a:pt x="19243" y="395497"/>
                </a:lnTo>
                <a:lnTo>
                  <a:pt x="33702" y="350734"/>
                </a:lnTo>
                <a:lnTo>
                  <a:pt x="51868" y="307775"/>
                </a:lnTo>
                <a:lnTo>
                  <a:pt x="73548" y="266811"/>
                </a:lnTo>
                <a:lnTo>
                  <a:pt x="98555" y="228030"/>
                </a:lnTo>
                <a:lnTo>
                  <a:pt x="126696" y="191624"/>
                </a:lnTo>
                <a:lnTo>
                  <a:pt x="157783" y="157783"/>
                </a:lnTo>
                <a:lnTo>
                  <a:pt x="191624" y="126696"/>
                </a:lnTo>
                <a:lnTo>
                  <a:pt x="228030" y="98555"/>
                </a:lnTo>
                <a:lnTo>
                  <a:pt x="266811" y="73548"/>
                </a:lnTo>
                <a:lnTo>
                  <a:pt x="307775" y="51868"/>
                </a:lnTo>
                <a:lnTo>
                  <a:pt x="350734" y="33702"/>
                </a:lnTo>
                <a:lnTo>
                  <a:pt x="395497" y="19243"/>
                </a:lnTo>
                <a:lnTo>
                  <a:pt x="441874" y="8679"/>
                </a:lnTo>
                <a:lnTo>
                  <a:pt x="489674" y="2201"/>
                </a:lnTo>
                <a:lnTo>
                  <a:pt x="538708" y="0"/>
                </a:lnTo>
                <a:lnTo>
                  <a:pt x="7679893" y="0"/>
                </a:lnTo>
                <a:lnTo>
                  <a:pt x="7728927" y="2201"/>
                </a:lnTo>
                <a:lnTo>
                  <a:pt x="7776727" y="8679"/>
                </a:lnTo>
                <a:lnTo>
                  <a:pt x="7823104" y="19243"/>
                </a:lnTo>
                <a:lnTo>
                  <a:pt x="7867867" y="33702"/>
                </a:lnTo>
                <a:lnTo>
                  <a:pt x="7910825" y="51868"/>
                </a:lnTo>
                <a:lnTo>
                  <a:pt x="7951790" y="73548"/>
                </a:lnTo>
                <a:lnTo>
                  <a:pt x="7990571" y="98555"/>
                </a:lnTo>
                <a:lnTo>
                  <a:pt x="8026977" y="126696"/>
                </a:lnTo>
                <a:lnTo>
                  <a:pt x="8060818" y="157783"/>
                </a:lnTo>
                <a:lnTo>
                  <a:pt x="8091905" y="191624"/>
                </a:lnTo>
                <a:lnTo>
                  <a:pt x="8120046" y="228030"/>
                </a:lnTo>
                <a:lnTo>
                  <a:pt x="8145052" y="266811"/>
                </a:lnTo>
                <a:lnTo>
                  <a:pt x="8166733" y="307775"/>
                </a:lnTo>
                <a:lnTo>
                  <a:pt x="8184899" y="350734"/>
                </a:lnTo>
                <a:lnTo>
                  <a:pt x="8199358" y="395497"/>
                </a:lnTo>
                <a:lnTo>
                  <a:pt x="8209922" y="441874"/>
                </a:lnTo>
                <a:lnTo>
                  <a:pt x="8216400" y="489674"/>
                </a:lnTo>
                <a:lnTo>
                  <a:pt x="8218601" y="538708"/>
                </a:lnTo>
                <a:lnTo>
                  <a:pt x="8216400" y="587742"/>
                </a:lnTo>
                <a:lnTo>
                  <a:pt x="8209922" y="635542"/>
                </a:lnTo>
                <a:lnTo>
                  <a:pt x="8199358" y="681919"/>
                </a:lnTo>
                <a:lnTo>
                  <a:pt x="8184899" y="726682"/>
                </a:lnTo>
                <a:lnTo>
                  <a:pt x="8166733" y="769641"/>
                </a:lnTo>
                <a:lnTo>
                  <a:pt x="8145052" y="810606"/>
                </a:lnTo>
                <a:lnTo>
                  <a:pt x="8120046" y="849386"/>
                </a:lnTo>
                <a:lnTo>
                  <a:pt x="8091905" y="885792"/>
                </a:lnTo>
                <a:lnTo>
                  <a:pt x="8060818" y="919633"/>
                </a:lnTo>
                <a:lnTo>
                  <a:pt x="8026977" y="950720"/>
                </a:lnTo>
                <a:lnTo>
                  <a:pt x="7990571" y="978861"/>
                </a:lnTo>
                <a:lnTo>
                  <a:pt x="7951790" y="1003868"/>
                </a:lnTo>
                <a:lnTo>
                  <a:pt x="7910825" y="1025549"/>
                </a:lnTo>
                <a:lnTo>
                  <a:pt x="7867867" y="1043714"/>
                </a:lnTo>
                <a:lnTo>
                  <a:pt x="7823104" y="1058174"/>
                </a:lnTo>
                <a:lnTo>
                  <a:pt x="7776727" y="1068737"/>
                </a:lnTo>
                <a:lnTo>
                  <a:pt x="7728927" y="1075215"/>
                </a:lnTo>
                <a:lnTo>
                  <a:pt x="7679893" y="1077417"/>
                </a:lnTo>
                <a:close/>
              </a:path>
            </a:pathLst>
          </a:custGeom>
          <a:ln w="50800">
            <a:solidFill>
              <a:srgbClr val="7AFFC4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C5A5986-F0C3-621F-74C4-579C66564399}"/>
              </a:ext>
            </a:extLst>
          </p:cNvPr>
          <p:cNvSpPr txBox="1"/>
          <p:nvPr/>
        </p:nvSpPr>
        <p:spPr>
          <a:xfrm>
            <a:off x="540773" y="1629614"/>
            <a:ext cx="11267767" cy="7212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fr-FR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 – </a:t>
            </a:r>
            <a:r>
              <a:rPr lang="fr-FR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Analyse croisée et diagnostic territorial</a:t>
            </a:r>
          </a:p>
          <a:p>
            <a:pPr marL="342900" lvl="0" indent="-342900" algn="just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Appréhender la caractéristique du site par la topographie du site et des rives, analyse du Pont de Colombes</a:t>
            </a:r>
            <a:endParaRPr lang="fr-FR" sz="24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Réaliser une approche multiscalaire </a:t>
            </a:r>
            <a:r>
              <a:rPr lang="fr-FR" sz="1600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identifier une</a:t>
            </a:r>
            <a:r>
              <a:rPr lang="fr-FR" sz="16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logique et dynamique territoriales en s’appuyant </a:t>
            </a:r>
            <a:r>
              <a:rPr lang="fr-FR" sz="1600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sur les documents de l’institut Paris Région et APUR</a:t>
            </a:r>
          </a:p>
          <a:p>
            <a:pPr marL="342900" lvl="0" indent="-342900" algn="just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Identifier l</a:t>
            </a:r>
            <a:r>
              <a:rPr lang="fr-FR" sz="16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 parcours possibles entre lieux d’habitation, espaces verts, axes de transport</a:t>
            </a:r>
          </a:p>
          <a:p>
            <a:pPr lvl="0" algn="just">
              <a:lnSpc>
                <a:spcPct val="107000"/>
              </a:lnSpc>
              <a:spcAft>
                <a:spcPts val="600"/>
              </a:spcAft>
              <a:buSzPts val="1000"/>
              <a:tabLst>
                <a:tab pos="457200" algn="l"/>
              </a:tabLst>
            </a:pPr>
            <a:endParaRPr lang="fr-FR" sz="105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fr-FR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 – </a:t>
            </a:r>
            <a:r>
              <a:rPr lang="fr-FR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Inscription du projet dans les politiques territoriales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Intégration aux trames vertes et bleues du territoire</a:t>
            </a:r>
            <a:endParaRPr lang="fr-FR" sz="24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Référencement aux différents plans vélos : régionaux, départementaux</a:t>
            </a:r>
            <a:r>
              <a:rPr lang="fr-FR" sz="1600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 et alignement au </a:t>
            </a:r>
            <a:r>
              <a:rPr lang="fr-FR" sz="16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Schéma des mobilités actives du territoire (SMAT)</a:t>
            </a:r>
            <a:endParaRPr lang="fr-FR" sz="24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Actualisation des grandes cartes de références</a:t>
            </a:r>
          </a:p>
          <a:p>
            <a:pPr lvl="0" algn="just">
              <a:lnSpc>
                <a:spcPct val="107000"/>
              </a:lnSpc>
              <a:spcAft>
                <a:spcPts val="600"/>
              </a:spcAft>
              <a:buSzPts val="1000"/>
              <a:tabLst>
                <a:tab pos="457200" algn="l"/>
              </a:tabLst>
            </a:pPr>
            <a:endParaRPr lang="fr-FR" sz="105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fr-FR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 – </a:t>
            </a:r>
            <a:r>
              <a:rPr lang="fr-FR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Challenger des démarches académiques différentes, encadrées par des enseignants et des professionnels 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Analyse critique de la première étude de franchissement</a:t>
            </a:r>
            <a:endParaRPr lang="fr-FR" sz="2400" kern="100" dirty="0">
              <a:solidFill>
                <a:srgbClr val="00000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Proposition d’une ou de plusieurs insertions dans le paysage</a:t>
            </a:r>
            <a:endParaRPr lang="fr-FR" sz="24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Remettre en image et récit le projet</a:t>
            </a:r>
          </a:p>
          <a:p>
            <a:pPr marL="342900" indent="-342900" algn="just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Mise en image et formalisation du projet.</a:t>
            </a:r>
          </a:p>
          <a:p>
            <a:pPr marL="342900" lvl="0" indent="-342900" algn="just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sz="16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sz="16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sz="24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4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fr-FR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fr-FR" sz="1600" dirty="0"/>
          </a:p>
        </p:txBody>
      </p:sp>
      <p:sp>
        <p:nvSpPr>
          <p:cNvPr id="19" name="Organigramme : Alternative 18">
            <a:extLst>
              <a:ext uri="{FF2B5EF4-FFF2-40B4-BE49-F238E27FC236}">
                <a16:creationId xmlns:a16="http://schemas.microsoft.com/office/drawing/2014/main" id="{DA6AAE22-6C90-9C09-4468-86FB9FDD667D}"/>
              </a:ext>
            </a:extLst>
          </p:cNvPr>
          <p:cNvSpPr/>
          <p:nvPr/>
        </p:nvSpPr>
        <p:spPr>
          <a:xfrm>
            <a:off x="167148" y="1475673"/>
            <a:ext cx="11877368" cy="5262979"/>
          </a:xfrm>
          <a:prstGeom prst="flowChartAlternateProcess">
            <a:avLst/>
          </a:prstGeom>
          <a:noFill/>
          <a:ln w="28575"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0787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897DB-2B10-A0C2-BC48-19D4C18D2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633646BF-C9E0-57EC-9FFC-3116704C09B0}"/>
              </a:ext>
            </a:extLst>
          </p:cNvPr>
          <p:cNvSpPr/>
          <p:nvPr/>
        </p:nvSpPr>
        <p:spPr>
          <a:xfrm>
            <a:off x="0" y="-110520"/>
            <a:ext cx="12192000" cy="1436902"/>
          </a:xfrm>
          <a:custGeom>
            <a:avLst/>
            <a:gdLst/>
            <a:ahLst/>
            <a:cxnLst/>
            <a:rect l="l" t="t" r="r" b="b"/>
            <a:pathLst>
              <a:path w="10692130" h="3780154">
                <a:moveTo>
                  <a:pt x="10692003" y="0"/>
                </a:moveTo>
                <a:lnTo>
                  <a:pt x="0" y="0"/>
                </a:lnTo>
                <a:lnTo>
                  <a:pt x="0" y="3779989"/>
                </a:lnTo>
                <a:lnTo>
                  <a:pt x="10692003" y="3779989"/>
                </a:lnTo>
                <a:lnTo>
                  <a:pt x="10692003" y="0"/>
                </a:lnTo>
                <a:close/>
              </a:path>
            </a:pathLst>
          </a:custGeom>
          <a:solidFill>
            <a:srgbClr val="DEFFF0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72ADADE9-D75C-E9F2-DBFC-467083914CA9}"/>
              </a:ext>
            </a:extLst>
          </p:cNvPr>
          <p:cNvSpPr/>
          <p:nvPr/>
        </p:nvSpPr>
        <p:spPr>
          <a:xfrm>
            <a:off x="1685574" y="119348"/>
            <a:ext cx="8820851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0"/>
                </a:moveTo>
                <a:lnTo>
                  <a:pt x="538708" y="0"/>
                </a:lnTo>
                <a:lnTo>
                  <a:pt x="489674" y="2201"/>
                </a:lnTo>
                <a:lnTo>
                  <a:pt x="441874" y="8679"/>
                </a:lnTo>
                <a:lnTo>
                  <a:pt x="395497" y="19243"/>
                </a:lnTo>
                <a:lnTo>
                  <a:pt x="350734" y="33702"/>
                </a:lnTo>
                <a:lnTo>
                  <a:pt x="307775" y="51868"/>
                </a:lnTo>
                <a:lnTo>
                  <a:pt x="266811" y="73548"/>
                </a:lnTo>
                <a:lnTo>
                  <a:pt x="228030" y="98555"/>
                </a:lnTo>
                <a:lnTo>
                  <a:pt x="191624" y="126696"/>
                </a:lnTo>
                <a:lnTo>
                  <a:pt x="157783" y="157783"/>
                </a:lnTo>
                <a:lnTo>
                  <a:pt x="126696" y="191624"/>
                </a:lnTo>
                <a:lnTo>
                  <a:pt x="98555" y="228030"/>
                </a:lnTo>
                <a:lnTo>
                  <a:pt x="73548" y="266811"/>
                </a:lnTo>
                <a:lnTo>
                  <a:pt x="51868" y="307775"/>
                </a:lnTo>
                <a:lnTo>
                  <a:pt x="33702" y="350734"/>
                </a:lnTo>
                <a:lnTo>
                  <a:pt x="19243" y="395497"/>
                </a:lnTo>
                <a:lnTo>
                  <a:pt x="8679" y="441874"/>
                </a:lnTo>
                <a:lnTo>
                  <a:pt x="2201" y="489674"/>
                </a:lnTo>
                <a:lnTo>
                  <a:pt x="0" y="538708"/>
                </a:lnTo>
                <a:lnTo>
                  <a:pt x="2201" y="587742"/>
                </a:lnTo>
                <a:lnTo>
                  <a:pt x="8679" y="635542"/>
                </a:lnTo>
                <a:lnTo>
                  <a:pt x="19243" y="681919"/>
                </a:lnTo>
                <a:lnTo>
                  <a:pt x="33702" y="726682"/>
                </a:lnTo>
                <a:lnTo>
                  <a:pt x="51868" y="769641"/>
                </a:lnTo>
                <a:lnTo>
                  <a:pt x="73548" y="810606"/>
                </a:lnTo>
                <a:lnTo>
                  <a:pt x="98555" y="849386"/>
                </a:lnTo>
                <a:lnTo>
                  <a:pt x="126696" y="885792"/>
                </a:lnTo>
                <a:lnTo>
                  <a:pt x="157783" y="919633"/>
                </a:lnTo>
                <a:lnTo>
                  <a:pt x="191624" y="950720"/>
                </a:lnTo>
                <a:lnTo>
                  <a:pt x="228030" y="978861"/>
                </a:lnTo>
                <a:lnTo>
                  <a:pt x="266811" y="1003868"/>
                </a:lnTo>
                <a:lnTo>
                  <a:pt x="307775" y="1025549"/>
                </a:lnTo>
                <a:lnTo>
                  <a:pt x="350734" y="1043714"/>
                </a:lnTo>
                <a:lnTo>
                  <a:pt x="395497" y="1058174"/>
                </a:lnTo>
                <a:lnTo>
                  <a:pt x="441874" y="1068737"/>
                </a:lnTo>
                <a:lnTo>
                  <a:pt x="489674" y="1075215"/>
                </a:lnTo>
                <a:lnTo>
                  <a:pt x="538708" y="1077417"/>
                </a:lnTo>
                <a:lnTo>
                  <a:pt x="7679893" y="1077417"/>
                </a:lnTo>
                <a:lnTo>
                  <a:pt x="7728927" y="1075215"/>
                </a:lnTo>
                <a:lnTo>
                  <a:pt x="7776727" y="1068737"/>
                </a:lnTo>
                <a:lnTo>
                  <a:pt x="7823104" y="1058174"/>
                </a:lnTo>
                <a:lnTo>
                  <a:pt x="7867867" y="1043714"/>
                </a:lnTo>
                <a:lnTo>
                  <a:pt x="7910825" y="1025549"/>
                </a:lnTo>
                <a:lnTo>
                  <a:pt x="7951790" y="1003868"/>
                </a:lnTo>
                <a:lnTo>
                  <a:pt x="7990571" y="978861"/>
                </a:lnTo>
                <a:lnTo>
                  <a:pt x="8026977" y="950720"/>
                </a:lnTo>
                <a:lnTo>
                  <a:pt x="8060818" y="919633"/>
                </a:lnTo>
                <a:lnTo>
                  <a:pt x="8091905" y="885792"/>
                </a:lnTo>
                <a:lnTo>
                  <a:pt x="8120046" y="849386"/>
                </a:lnTo>
                <a:lnTo>
                  <a:pt x="8145052" y="810606"/>
                </a:lnTo>
                <a:lnTo>
                  <a:pt x="8166733" y="769641"/>
                </a:lnTo>
                <a:lnTo>
                  <a:pt x="8184899" y="726682"/>
                </a:lnTo>
                <a:lnTo>
                  <a:pt x="8199358" y="681919"/>
                </a:lnTo>
                <a:lnTo>
                  <a:pt x="8209922" y="635542"/>
                </a:lnTo>
                <a:lnTo>
                  <a:pt x="8216400" y="587742"/>
                </a:lnTo>
                <a:lnTo>
                  <a:pt x="8218601" y="538708"/>
                </a:lnTo>
                <a:lnTo>
                  <a:pt x="8216400" y="489674"/>
                </a:lnTo>
                <a:lnTo>
                  <a:pt x="8209922" y="441874"/>
                </a:lnTo>
                <a:lnTo>
                  <a:pt x="8199358" y="395497"/>
                </a:lnTo>
                <a:lnTo>
                  <a:pt x="8184899" y="350734"/>
                </a:lnTo>
                <a:lnTo>
                  <a:pt x="8166733" y="307775"/>
                </a:lnTo>
                <a:lnTo>
                  <a:pt x="8145052" y="266811"/>
                </a:lnTo>
                <a:lnTo>
                  <a:pt x="8120046" y="228030"/>
                </a:lnTo>
                <a:lnTo>
                  <a:pt x="8091905" y="191624"/>
                </a:lnTo>
                <a:lnTo>
                  <a:pt x="8060818" y="157783"/>
                </a:lnTo>
                <a:lnTo>
                  <a:pt x="8026977" y="126696"/>
                </a:lnTo>
                <a:lnTo>
                  <a:pt x="7990571" y="98555"/>
                </a:lnTo>
                <a:lnTo>
                  <a:pt x="7951790" y="73548"/>
                </a:lnTo>
                <a:lnTo>
                  <a:pt x="7910825" y="51868"/>
                </a:lnTo>
                <a:lnTo>
                  <a:pt x="7867867" y="33702"/>
                </a:lnTo>
                <a:lnTo>
                  <a:pt x="7823104" y="19243"/>
                </a:lnTo>
                <a:lnTo>
                  <a:pt x="7776727" y="8679"/>
                </a:lnTo>
                <a:lnTo>
                  <a:pt x="7728927" y="2201"/>
                </a:lnTo>
                <a:lnTo>
                  <a:pt x="76798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 sz="1632" dirty="0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07A271D5-C07F-50A0-7825-71D0CC60E7E4}"/>
              </a:ext>
            </a:extLst>
          </p:cNvPr>
          <p:cNvSpPr txBox="1">
            <a:spLocks/>
          </p:cNvSpPr>
          <p:nvPr/>
        </p:nvSpPr>
        <p:spPr>
          <a:xfrm>
            <a:off x="2019463" y="355894"/>
            <a:ext cx="8153071" cy="504071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729" algn="ctr">
              <a:lnSpc>
                <a:spcPct val="100000"/>
              </a:lnSpc>
              <a:spcBef>
                <a:spcPts val="91"/>
              </a:spcBef>
            </a:pPr>
            <a:r>
              <a:rPr lang="fr-FR" sz="3200" spc="150" dirty="0">
                <a:solidFill>
                  <a:srgbClr val="7AFFC4"/>
                </a:solidFill>
                <a:latin typeface="Gill Sans MT" panose="020B0502020104020203" pitchFamily="34" charset="0"/>
              </a:rPr>
              <a:t>4.</a:t>
            </a:r>
            <a:r>
              <a:rPr lang="fr-FR" sz="3200" spc="54" dirty="0">
                <a:solidFill>
                  <a:srgbClr val="7AFFC4"/>
                </a:solidFill>
                <a:latin typeface="Gill Sans MT" panose="020B0502020104020203" pitchFamily="34" charset="0"/>
              </a:rPr>
              <a:t> </a:t>
            </a:r>
            <a:r>
              <a:rPr lang="fr-FR" sz="3200" spc="54" dirty="0">
                <a:latin typeface="Gill Sans MT" panose="020B0502020104020203" pitchFamily="34" charset="0"/>
              </a:rPr>
              <a:t>L’ETUDE APR - ENSP</a:t>
            </a:r>
            <a:endParaRPr lang="fr-FR" sz="3200" spc="59" dirty="0">
              <a:latin typeface="Gill Sans MT" panose="020B0502020104020203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2E59CEB2-77DB-CD45-FD04-F864990D6908}"/>
              </a:ext>
            </a:extLst>
          </p:cNvPr>
          <p:cNvSpPr/>
          <p:nvPr/>
        </p:nvSpPr>
        <p:spPr>
          <a:xfrm>
            <a:off x="1685575" y="119348"/>
            <a:ext cx="8820850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1077417"/>
                </a:moveTo>
                <a:lnTo>
                  <a:pt x="538708" y="1077417"/>
                </a:lnTo>
                <a:lnTo>
                  <a:pt x="489674" y="1075215"/>
                </a:lnTo>
                <a:lnTo>
                  <a:pt x="441874" y="1068737"/>
                </a:lnTo>
                <a:lnTo>
                  <a:pt x="395497" y="1058174"/>
                </a:lnTo>
                <a:lnTo>
                  <a:pt x="350734" y="1043714"/>
                </a:lnTo>
                <a:lnTo>
                  <a:pt x="307775" y="1025549"/>
                </a:lnTo>
                <a:lnTo>
                  <a:pt x="266811" y="1003868"/>
                </a:lnTo>
                <a:lnTo>
                  <a:pt x="228030" y="978861"/>
                </a:lnTo>
                <a:lnTo>
                  <a:pt x="191624" y="950720"/>
                </a:lnTo>
                <a:lnTo>
                  <a:pt x="157783" y="919633"/>
                </a:lnTo>
                <a:lnTo>
                  <a:pt x="126696" y="885792"/>
                </a:lnTo>
                <a:lnTo>
                  <a:pt x="98555" y="849386"/>
                </a:lnTo>
                <a:lnTo>
                  <a:pt x="73548" y="810606"/>
                </a:lnTo>
                <a:lnTo>
                  <a:pt x="51868" y="769641"/>
                </a:lnTo>
                <a:lnTo>
                  <a:pt x="33702" y="726682"/>
                </a:lnTo>
                <a:lnTo>
                  <a:pt x="19243" y="681919"/>
                </a:lnTo>
                <a:lnTo>
                  <a:pt x="8679" y="635542"/>
                </a:lnTo>
                <a:lnTo>
                  <a:pt x="2201" y="587742"/>
                </a:lnTo>
                <a:lnTo>
                  <a:pt x="0" y="538708"/>
                </a:lnTo>
                <a:lnTo>
                  <a:pt x="2201" y="489674"/>
                </a:lnTo>
                <a:lnTo>
                  <a:pt x="8679" y="441874"/>
                </a:lnTo>
                <a:lnTo>
                  <a:pt x="19243" y="395497"/>
                </a:lnTo>
                <a:lnTo>
                  <a:pt x="33702" y="350734"/>
                </a:lnTo>
                <a:lnTo>
                  <a:pt x="51868" y="307775"/>
                </a:lnTo>
                <a:lnTo>
                  <a:pt x="73548" y="266811"/>
                </a:lnTo>
                <a:lnTo>
                  <a:pt x="98555" y="228030"/>
                </a:lnTo>
                <a:lnTo>
                  <a:pt x="126696" y="191624"/>
                </a:lnTo>
                <a:lnTo>
                  <a:pt x="157783" y="157783"/>
                </a:lnTo>
                <a:lnTo>
                  <a:pt x="191624" y="126696"/>
                </a:lnTo>
                <a:lnTo>
                  <a:pt x="228030" y="98555"/>
                </a:lnTo>
                <a:lnTo>
                  <a:pt x="266811" y="73548"/>
                </a:lnTo>
                <a:lnTo>
                  <a:pt x="307775" y="51868"/>
                </a:lnTo>
                <a:lnTo>
                  <a:pt x="350734" y="33702"/>
                </a:lnTo>
                <a:lnTo>
                  <a:pt x="395497" y="19243"/>
                </a:lnTo>
                <a:lnTo>
                  <a:pt x="441874" y="8679"/>
                </a:lnTo>
                <a:lnTo>
                  <a:pt x="489674" y="2201"/>
                </a:lnTo>
                <a:lnTo>
                  <a:pt x="538708" y="0"/>
                </a:lnTo>
                <a:lnTo>
                  <a:pt x="7679893" y="0"/>
                </a:lnTo>
                <a:lnTo>
                  <a:pt x="7728927" y="2201"/>
                </a:lnTo>
                <a:lnTo>
                  <a:pt x="7776727" y="8679"/>
                </a:lnTo>
                <a:lnTo>
                  <a:pt x="7823104" y="19243"/>
                </a:lnTo>
                <a:lnTo>
                  <a:pt x="7867867" y="33702"/>
                </a:lnTo>
                <a:lnTo>
                  <a:pt x="7910825" y="51868"/>
                </a:lnTo>
                <a:lnTo>
                  <a:pt x="7951790" y="73548"/>
                </a:lnTo>
                <a:lnTo>
                  <a:pt x="7990571" y="98555"/>
                </a:lnTo>
                <a:lnTo>
                  <a:pt x="8026977" y="126696"/>
                </a:lnTo>
                <a:lnTo>
                  <a:pt x="8060818" y="157783"/>
                </a:lnTo>
                <a:lnTo>
                  <a:pt x="8091905" y="191624"/>
                </a:lnTo>
                <a:lnTo>
                  <a:pt x="8120046" y="228030"/>
                </a:lnTo>
                <a:lnTo>
                  <a:pt x="8145052" y="266811"/>
                </a:lnTo>
                <a:lnTo>
                  <a:pt x="8166733" y="307775"/>
                </a:lnTo>
                <a:lnTo>
                  <a:pt x="8184899" y="350734"/>
                </a:lnTo>
                <a:lnTo>
                  <a:pt x="8199358" y="395497"/>
                </a:lnTo>
                <a:lnTo>
                  <a:pt x="8209922" y="441874"/>
                </a:lnTo>
                <a:lnTo>
                  <a:pt x="8216400" y="489674"/>
                </a:lnTo>
                <a:lnTo>
                  <a:pt x="8218601" y="538708"/>
                </a:lnTo>
                <a:lnTo>
                  <a:pt x="8216400" y="587742"/>
                </a:lnTo>
                <a:lnTo>
                  <a:pt x="8209922" y="635542"/>
                </a:lnTo>
                <a:lnTo>
                  <a:pt x="8199358" y="681919"/>
                </a:lnTo>
                <a:lnTo>
                  <a:pt x="8184899" y="726682"/>
                </a:lnTo>
                <a:lnTo>
                  <a:pt x="8166733" y="769641"/>
                </a:lnTo>
                <a:lnTo>
                  <a:pt x="8145052" y="810606"/>
                </a:lnTo>
                <a:lnTo>
                  <a:pt x="8120046" y="849386"/>
                </a:lnTo>
                <a:lnTo>
                  <a:pt x="8091905" y="885792"/>
                </a:lnTo>
                <a:lnTo>
                  <a:pt x="8060818" y="919633"/>
                </a:lnTo>
                <a:lnTo>
                  <a:pt x="8026977" y="950720"/>
                </a:lnTo>
                <a:lnTo>
                  <a:pt x="7990571" y="978861"/>
                </a:lnTo>
                <a:lnTo>
                  <a:pt x="7951790" y="1003868"/>
                </a:lnTo>
                <a:lnTo>
                  <a:pt x="7910825" y="1025549"/>
                </a:lnTo>
                <a:lnTo>
                  <a:pt x="7867867" y="1043714"/>
                </a:lnTo>
                <a:lnTo>
                  <a:pt x="7823104" y="1058174"/>
                </a:lnTo>
                <a:lnTo>
                  <a:pt x="7776727" y="1068737"/>
                </a:lnTo>
                <a:lnTo>
                  <a:pt x="7728927" y="1075215"/>
                </a:lnTo>
                <a:lnTo>
                  <a:pt x="7679893" y="1077417"/>
                </a:lnTo>
                <a:close/>
              </a:path>
            </a:pathLst>
          </a:custGeom>
          <a:ln w="50800">
            <a:solidFill>
              <a:srgbClr val="7AFFC4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9" name="Organigramme : Alternative 18">
            <a:extLst>
              <a:ext uri="{FF2B5EF4-FFF2-40B4-BE49-F238E27FC236}">
                <a16:creationId xmlns:a16="http://schemas.microsoft.com/office/drawing/2014/main" id="{56553CB2-7593-C400-0A35-5392B0FA95F3}"/>
              </a:ext>
            </a:extLst>
          </p:cNvPr>
          <p:cNvSpPr/>
          <p:nvPr/>
        </p:nvSpPr>
        <p:spPr>
          <a:xfrm>
            <a:off x="167148" y="1475673"/>
            <a:ext cx="11877368" cy="5262979"/>
          </a:xfrm>
          <a:prstGeom prst="flowChartAlternateProcess">
            <a:avLst/>
          </a:prstGeom>
          <a:noFill/>
          <a:ln w="28575"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 descr="Une image contenant texte, arbre, ciel, nuage&#10;&#10;Le contenu généré par l’IA peut être incorrect.">
            <a:extLst>
              <a:ext uri="{FF2B5EF4-FFF2-40B4-BE49-F238E27FC236}">
                <a16:creationId xmlns:a16="http://schemas.microsoft.com/office/drawing/2014/main" id="{92674610-2A5F-3B71-2A9F-D68A65983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177" y="1727127"/>
            <a:ext cx="7611982" cy="501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04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C0073-25D4-0328-4F45-9A76402A3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8FD92261-277F-EDC2-D949-AE5B5B4FB983}"/>
              </a:ext>
            </a:extLst>
          </p:cNvPr>
          <p:cNvSpPr/>
          <p:nvPr/>
        </p:nvSpPr>
        <p:spPr>
          <a:xfrm>
            <a:off x="0" y="-110520"/>
            <a:ext cx="12192000" cy="1436902"/>
          </a:xfrm>
          <a:custGeom>
            <a:avLst/>
            <a:gdLst/>
            <a:ahLst/>
            <a:cxnLst/>
            <a:rect l="l" t="t" r="r" b="b"/>
            <a:pathLst>
              <a:path w="10692130" h="3780154">
                <a:moveTo>
                  <a:pt x="10692003" y="0"/>
                </a:moveTo>
                <a:lnTo>
                  <a:pt x="0" y="0"/>
                </a:lnTo>
                <a:lnTo>
                  <a:pt x="0" y="3779989"/>
                </a:lnTo>
                <a:lnTo>
                  <a:pt x="10692003" y="3779989"/>
                </a:lnTo>
                <a:lnTo>
                  <a:pt x="10692003" y="0"/>
                </a:lnTo>
                <a:close/>
              </a:path>
            </a:pathLst>
          </a:custGeom>
          <a:solidFill>
            <a:srgbClr val="DEFFF0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73F6BBBF-B7E5-B7D1-709C-9ED0A66D7AB6}"/>
              </a:ext>
            </a:extLst>
          </p:cNvPr>
          <p:cNvSpPr/>
          <p:nvPr/>
        </p:nvSpPr>
        <p:spPr>
          <a:xfrm>
            <a:off x="1685574" y="119348"/>
            <a:ext cx="8820851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0"/>
                </a:moveTo>
                <a:lnTo>
                  <a:pt x="538708" y="0"/>
                </a:lnTo>
                <a:lnTo>
                  <a:pt x="489674" y="2201"/>
                </a:lnTo>
                <a:lnTo>
                  <a:pt x="441874" y="8679"/>
                </a:lnTo>
                <a:lnTo>
                  <a:pt x="395497" y="19243"/>
                </a:lnTo>
                <a:lnTo>
                  <a:pt x="350734" y="33702"/>
                </a:lnTo>
                <a:lnTo>
                  <a:pt x="307775" y="51868"/>
                </a:lnTo>
                <a:lnTo>
                  <a:pt x="266811" y="73548"/>
                </a:lnTo>
                <a:lnTo>
                  <a:pt x="228030" y="98555"/>
                </a:lnTo>
                <a:lnTo>
                  <a:pt x="191624" y="126696"/>
                </a:lnTo>
                <a:lnTo>
                  <a:pt x="157783" y="157783"/>
                </a:lnTo>
                <a:lnTo>
                  <a:pt x="126696" y="191624"/>
                </a:lnTo>
                <a:lnTo>
                  <a:pt x="98555" y="228030"/>
                </a:lnTo>
                <a:lnTo>
                  <a:pt x="73548" y="266811"/>
                </a:lnTo>
                <a:lnTo>
                  <a:pt x="51868" y="307775"/>
                </a:lnTo>
                <a:lnTo>
                  <a:pt x="33702" y="350734"/>
                </a:lnTo>
                <a:lnTo>
                  <a:pt x="19243" y="395497"/>
                </a:lnTo>
                <a:lnTo>
                  <a:pt x="8679" y="441874"/>
                </a:lnTo>
                <a:lnTo>
                  <a:pt x="2201" y="489674"/>
                </a:lnTo>
                <a:lnTo>
                  <a:pt x="0" y="538708"/>
                </a:lnTo>
                <a:lnTo>
                  <a:pt x="2201" y="587742"/>
                </a:lnTo>
                <a:lnTo>
                  <a:pt x="8679" y="635542"/>
                </a:lnTo>
                <a:lnTo>
                  <a:pt x="19243" y="681919"/>
                </a:lnTo>
                <a:lnTo>
                  <a:pt x="33702" y="726682"/>
                </a:lnTo>
                <a:lnTo>
                  <a:pt x="51868" y="769641"/>
                </a:lnTo>
                <a:lnTo>
                  <a:pt x="73548" y="810606"/>
                </a:lnTo>
                <a:lnTo>
                  <a:pt x="98555" y="849386"/>
                </a:lnTo>
                <a:lnTo>
                  <a:pt x="126696" y="885792"/>
                </a:lnTo>
                <a:lnTo>
                  <a:pt x="157783" y="919633"/>
                </a:lnTo>
                <a:lnTo>
                  <a:pt x="191624" y="950720"/>
                </a:lnTo>
                <a:lnTo>
                  <a:pt x="228030" y="978861"/>
                </a:lnTo>
                <a:lnTo>
                  <a:pt x="266811" y="1003868"/>
                </a:lnTo>
                <a:lnTo>
                  <a:pt x="307775" y="1025549"/>
                </a:lnTo>
                <a:lnTo>
                  <a:pt x="350734" y="1043714"/>
                </a:lnTo>
                <a:lnTo>
                  <a:pt x="395497" y="1058174"/>
                </a:lnTo>
                <a:lnTo>
                  <a:pt x="441874" y="1068737"/>
                </a:lnTo>
                <a:lnTo>
                  <a:pt x="489674" y="1075215"/>
                </a:lnTo>
                <a:lnTo>
                  <a:pt x="538708" y="1077417"/>
                </a:lnTo>
                <a:lnTo>
                  <a:pt x="7679893" y="1077417"/>
                </a:lnTo>
                <a:lnTo>
                  <a:pt x="7728927" y="1075215"/>
                </a:lnTo>
                <a:lnTo>
                  <a:pt x="7776727" y="1068737"/>
                </a:lnTo>
                <a:lnTo>
                  <a:pt x="7823104" y="1058174"/>
                </a:lnTo>
                <a:lnTo>
                  <a:pt x="7867867" y="1043714"/>
                </a:lnTo>
                <a:lnTo>
                  <a:pt x="7910825" y="1025549"/>
                </a:lnTo>
                <a:lnTo>
                  <a:pt x="7951790" y="1003868"/>
                </a:lnTo>
                <a:lnTo>
                  <a:pt x="7990571" y="978861"/>
                </a:lnTo>
                <a:lnTo>
                  <a:pt x="8026977" y="950720"/>
                </a:lnTo>
                <a:lnTo>
                  <a:pt x="8060818" y="919633"/>
                </a:lnTo>
                <a:lnTo>
                  <a:pt x="8091905" y="885792"/>
                </a:lnTo>
                <a:lnTo>
                  <a:pt x="8120046" y="849386"/>
                </a:lnTo>
                <a:lnTo>
                  <a:pt x="8145052" y="810606"/>
                </a:lnTo>
                <a:lnTo>
                  <a:pt x="8166733" y="769641"/>
                </a:lnTo>
                <a:lnTo>
                  <a:pt x="8184899" y="726682"/>
                </a:lnTo>
                <a:lnTo>
                  <a:pt x="8199358" y="681919"/>
                </a:lnTo>
                <a:lnTo>
                  <a:pt x="8209922" y="635542"/>
                </a:lnTo>
                <a:lnTo>
                  <a:pt x="8216400" y="587742"/>
                </a:lnTo>
                <a:lnTo>
                  <a:pt x="8218601" y="538708"/>
                </a:lnTo>
                <a:lnTo>
                  <a:pt x="8216400" y="489674"/>
                </a:lnTo>
                <a:lnTo>
                  <a:pt x="8209922" y="441874"/>
                </a:lnTo>
                <a:lnTo>
                  <a:pt x="8199358" y="395497"/>
                </a:lnTo>
                <a:lnTo>
                  <a:pt x="8184899" y="350734"/>
                </a:lnTo>
                <a:lnTo>
                  <a:pt x="8166733" y="307775"/>
                </a:lnTo>
                <a:lnTo>
                  <a:pt x="8145052" y="266811"/>
                </a:lnTo>
                <a:lnTo>
                  <a:pt x="8120046" y="228030"/>
                </a:lnTo>
                <a:lnTo>
                  <a:pt x="8091905" y="191624"/>
                </a:lnTo>
                <a:lnTo>
                  <a:pt x="8060818" y="157783"/>
                </a:lnTo>
                <a:lnTo>
                  <a:pt x="8026977" y="126696"/>
                </a:lnTo>
                <a:lnTo>
                  <a:pt x="7990571" y="98555"/>
                </a:lnTo>
                <a:lnTo>
                  <a:pt x="7951790" y="73548"/>
                </a:lnTo>
                <a:lnTo>
                  <a:pt x="7910825" y="51868"/>
                </a:lnTo>
                <a:lnTo>
                  <a:pt x="7867867" y="33702"/>
                </a:lnTo>
                <a:lnTo>
                  <a:pt x="7823104" y="19243"/>
                </a:lnTo>
                <a:lnTo>
                  <a:pt x="7776727" y="8679"/>
                </a:lnTo>
                <a:lnTo>
                  <a:pt x="7728927" y="2201"/>
                </a:lnTo>
                <a:lnTo>
                  <a:pt x="76798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 sz="1632" dirty="0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3013B9A9-AA68-1384-A591-E907133328E9}"/>
              </a:ext>
            </a:extLst>
          </p:cNvPr>
          <p:cNvSpPr txBox="1">
            <a:spLocks/>
          </p:cNvSpPr>
          <p:nvPr/>
        </p:nvSpPr>
        <p:spPr>
          <a:xfrm>
            <a:off x="2019463" y="355894"/>
            <a:ext cx="8153071" cy="504071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729" algn="ctr">
              <a:lnSpc>
                <a:spcPct val="100000"/>
              </a:lnSpc>
              <a:spcBef>
                <a:spcPts val="91"/>
              </a:spcBef>
            </a:pPr>
            <a:r>
              <a:rPr lang="fr-FR" sz="3200" spc="150" dirty="0">
                <a:solidFill>
                  <a:srgbClr val="7AFFC4"/>
                </a:solidFill>
                <a:latin typeface="Gill Sans MT" panose="020B0502020104020203" pitchFamily="34" charset="0"/>
              </a:rPr>
              <a:t>4.</a:t>
            </a:r>
            <a:r>
              <a:rPr lang="fr-FR" sz="3200" spc="54" dirty="0">
                <a:solidFill>
                  <a:srgbClr val="7AFFC4"/>
                </a:solidFill>
                <a:latin typeface="Gill Sans MT" panose="020B0502020104020203" pitchFamily="34" charset="0"/>
              </a:rPr>
              <a:t> </a:t>
            </a:r>
            <a:r>
              <a:rPr lang="fr-FR" sz="3200" spc="54" dirty="0">
                <a:latin typeface="Gill Sans MT" panose="020B0502020104020203" pitchFamily="34" charset="0"/>
              </a:rPr>
              <a:t>L’APR ENSP</a:t>
            </a:r>
            <a:endParaRPr lang="fr-FR" sz="3200" spc="59" dirty="0">
              <a:latin typeface="Gill Sans MT" panose="020B0502020104020203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B3381A2A-D432-AC96-2F91-93E48DFC4A2B}"/>
              </a:ext>
            </a:extLst>
          </p:cNvPr>
          <p:cNvSpPr/>
          <p:nvPr/>
        </p:nvSpPr>
        <p:spPr>
          <a:xfrm>
            <a:off x="1685575" y="119348"/>
            <a:ext cx="8820850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1077417"/>
                </a:moveTo>
                <a:lnTo>
                  <a:pt x="538708" y="1077417"/>
                </a:lnTo>
                <a:lnTo>
                  <a:pt x="489674" y="1075215"/>
                </a:lnTo>
                <a:lnTo>
                  <a:pt x="441874" y="1068737"/>
                </a:lnTo>
                <a:lnTo>
                  <a:pt x="395497" y="1058174"/>
                </a:lnTo>
                <a:lnTo>
                  <a:pt x="350734" y="1043714"/>
                </a:lnTo>
                <a:lnTo>
                  <a:pt x="307775" y="1025549"/>
                </a:lnTo>
                <a:lnTo>
                  <a:pt x="266811" y="1003868"/>
                </a:lnTo>
                <a:lnTo>
                  <a:pt x="228030" y="978861"/>
                </a:lnTo>
                <a:lnTo>
                  <a:pt x="191624" y="950720"/>
                </a:lnTo>
                <a:lnTo>
                  <a:pt x="157783" y="919633"/>
                </a:lnTo>
                <a:lnTo>
                  <a:pt x="126696" y="885792"/>
                </a:lnTo>
                <a:lnTo>
                  <a:pt x="98555" y="849386"/>
                </a:lnTo>
                <a:lnTo>
                  <a:pt x="73548" y="810606"/>
                </a:lnTo>
                <a:lnTo>
                  <a:pt x="51868" y="769641"/>
                </a:lnTo>
                <a:lnTo>
                  <a:pt x="33702" y="726682"/>
                </a:lnTo>
                <a:lnTo>
                  <a:pt x="19243" y="681919"/>
                </a:lnTo>
                <a:lnTo>
                  <a:pt x="8679" y="635542"/>
                </a:lnTo>
                <a:lnTo>
                  <a:pt x="2201" y="587742"/>
                </a:lnTo>
                <a:lnTo>
                  <a:pt x="0" y="538708"/>
                </a:lnTo>
                <a:lnTo>
                  <a:pt x="2201" y="489674"/>
                </a:lnTo>
                <a:lnTo>
                  <a:pt x="8679" y="441874"/>
                </a:lnTo>
                <a:lnTo>
                  <a:pt x="19243" y="395497"/>
                </a:lnTo>
                <a:lnTo>
                  <a:pt x="33702" y="350734"/>
                </a:lnTo>
                <a:lnTo>
                  <a:pt x="51868" y="307775"/>
                </a:lnTo>
                <a:lnTo>
                  <a:pt x="73548" y="266811"/>
                </a:lnTo>
                <a:lnTo>
                  <a:pt x="98555" y="228030"/>
                </a:lnTo>
                <a:lnTo>
                  <a:pt x="126696" y="191624"/>
                </a:lnTo>
                <a:lnTo>
                  <a:pt x="157783" y="157783"/>
                </a:lnTo>
                <a:lnTo>
                  <a:pt x="191624" y="126696"/>
                </a:lnTo>
                <a:lnTo>
                  <a:pt x="228030" y="98555"/>
                </a:lnTo>
                <a:lnTo>
                  <a:pt x="266811" y="73548"/>
                </a:lnTo>
                <a:lnTo>
                  <a:pt x="307775" y="51868"/>
                </a:lnTo>
                <a:lnTo>
                  <a:pt x="350734" y="33702"/>
                </a:lnTo>
                <a:lnTo>
                  <a:pt x="395497" y="19243"/>
                </a:lnTo>
                <a:lnTo>
                  <a:pt x="441874" y="8679"/>
                </a:lnTo>
                <a:lnTo>
                  <a:pt x="489674" y="2201"/>
                </a:lnTo>
                <a:lnTo>
                  <a:pt x="538708" y="0"/>
                </a:lnTo>
                <a:lnTo>
                  <a:pt x="7679893" y="0"/>
                </a:lnTo>
                <a:lnTo>
                  <a:pt x="7728927" y="2201"/>
                </a:lnTo>
                <a:lnTo>
                  <a:pt x="7776727" y="8679"/>
                </a:lnTo>
                <a:lnTo>
                  <a:pt x="7823104" y="19243"/>
                </a:lnTo>
                <a:lnTo>
                  <a:pt x="7867867" y="33702"/>
                </a:lnTo>
                <a:lnTo>
                  <a:pt x="7910825" y="51868"/>
                </a:lnTo>
                <a:lnTo>
                  <a:pt x="7951790" y="73548"/>
                </a:lnTo>
                <a:lnTo>
                  <a:pt x="7990571" y="98555"/>
                </a:lnTo>
                <a:lnTo>
                  <a:pt x="8026977" y="126696"/>
                </a:lnTo>
                <a:lnTo>
                  <a:pt x="8060818" y="157783"/>
                </a:lnTo>
                <a:lnTo>
                  <a:pt x="8091905" y="191624"/>
                </a:lnTo>
                <a:lnTo>
                  <a:pt x="8120046" y="228030"/>
                </a:lnTo>
                <a:lnTo>
                  <a:pt x="8145052" y="266811"/>
                </a:lnTo>
                <a:lnTo>
                  <a:pt x="8166733" y="307775"/>
                </a:lnTo>
                <a:lnTo>
                  <a:pt x="8184899" y="350734"/>
                </a:lnTo>
                <a:lnTo>
                  <a:pt x="8199358" y="395497"/>
                </a:lnTo>
                <a:lnTo>
                  <a:pt x="8209922" y="441874"/>
                </a:lnTo>
                <a:lnTo>
                  <a:pt x="8216400" y="489674"/>
                </a:lnTo>
                <a:lnTo>
                  <a:pt x="8218601" y="538708"/>
                </a:lnTo>
                <a:lnTo>
                  <a:pt x="8216400" y="587742"/>
                </a:lnTo>
                <a:lnTo>
                  <a:pt x="8209922" y="635542"/>
                </a:lnTo>
                <a:lnTo>
                  <a:pt x="8199358" y="681919"/>
                </a:lnTo>
                <a:lnTo>
                  <a:pt x="8184899" y="726682"/>
                </a:lnTo>
                <a:lnTo>
                  <a:pt x="8166733" y="769641"/>
                </a:lnTo>
                <a:lnTo>
                  <a:pt x="8145052" y="810606"/>
                </a:lnTo>
                <a:lnTo>
                  <a:pt x="8120046" y="849386"/>
                </a:lnTo>
                <a:lnTo>
                  <a:pt x="8091905" y="885792"/>
                </a:lnTo>
                <a:lnTo>
                  <a:pt x="8060818" y="919633"/>
                </a:lnTo>
                <a:lnTo>
                  <a:pt x="8026977" y="950720"/>
                </a:lnTo>
                <a:lnTo>
                  <a:pt x="7990571" y="978861"/>
                </a:lnTo>
                <a:lnTo>
                  <a:pt x="7951790" y="1003868"/>
                </a:lnTo>
                <a:lnTo>
                  <a:pt x="7910825" y="1025549"/>
                </a:lnTo>
                <a:lnTo>
                  <a:pt x="7867867" y="1043714"/>
                </a:lnTo>
                <a:lnTo>
                  <a:pt x="7823104" y="1058174"/>
                </a:lnTo>
                <a:lnTo>
                  <a:pt x="7776727" y="1068737"/>
                </a:lnTo>
                <a:lnTo>
                  <a:pt x="7728927" y="1075215"/>
                </a:lnTo>
                <a:lnTo>
                  <a:pt x="7679893" y="1077417"/>
                </a:lnTo>
                <a:close/>
              </a:path>
            </a:pathLst>
          </a:custGeom>
          <a:ln w="50800">
            <a:solidFill>
              <a:srgbClr val="7AFFC4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9" name="Organigramme : Alternative 18">
            <a:extLst>
              <a:ext uri="{FF2B5EF4-FFF2-40B4-BE49-F238E27FC236}">
                <a16:creationId xmlns:a16="http://schemas.microsoft.com/office/drawing/2014/main" id="{89A4FF97-7A41-38BF-4B62-3C34F6D1D50D}"/>
              </a:ext>
            </a:extLst>
          </p:cNvPr>
          <p:cNvSpPr/>
          <p:nvPr/>
        </p:nvSpPr>
        <p:spPr>
          <a:xfrm>
            <a:off x="167148" y="1475673"/>
            <a:ext cx="11877368" cy="5262979"/>
          </a:xfrm>
          <a:prstGeom prst="flowChartAlternateProcess">
            <a:avLst/>
          </a:prstGeom>
          <a:noFill/>
          <a:ln w="28575"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 descr="Une image contenant texte, diagramme, carte&#10;&#10;Le contenu généré par l’IA peut être incorrect.">
            <a:extLst>
              <a:ext uri="{FF2B5EF4-FFF2-40B4-BE49-F238E27FC236}">
                <a16:creationId xmlns:a16="http://schemas.microsoft.com/office/drawing/2014/main" id="{37F3AA5C-BAFE-DC9E-17BE-979E48A5C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13" y="1616855"/>
            <a:ext cx="7511969" cy="512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22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917F7-7EFC-B4DE-2B0B-B4ED02A34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AE7ECDAD-7976-DEB0-F8E5-1E3EF7376928}"/>
              </a:ext>
            </a:extLst>
          </p:cNvPr>
          <p:cNvSpPr/>
          <p:nvPr/>
        </p:nvSpPr>
        <p:spPr>
          <a:xfrm>
            <a:off x="0" y="-110520"/>
            <a:ext cx="12192000" cy="1436902"/>
          </a:xfrm>
          <a:custGeom>
            <a:avLst/>
            <a:gdLst/>
            <a:ahLst/>
            <a:cxnLst/>
            <a:rect l="l" t="t" r="r" b="b"/>
            <a:pathLst>
              <a:path w="10692130" h="3780154">
                <a:moveTo>
                  <a:pt x="10692003" y="0"/>
                </a:moveTo>
                <a:lnTo>
                  <a:pt x="0" y="0"/>
                </a:lnTo>
                <a:lnTo>
                  <a:pt x="0" y="3779989"/>
                </a:lnTo>
                <a:lnTo>
                  <a:pt x="10692003" y="3779989"/>
                </a:lnTo>
                <a:lnTo>
                  <a:pt x="10692003" y="0"/>
                </a:lnTo>
                <a:close/>
              </a:path>
            </a:pathLst>
          </a:custGeom>
          <a:solidFill>
            <a:srgbClr val="DEFFF0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3B831DAA-A73B-3312-F062-D0096B9A86E6}"/>
              </a:ext>
            </a:extLst>
          </p:cNvPr>
          <p:cNvSpPr/>
          <p:nvPr/>
        </p:nvSpPr>
        <p:spPr>
          <a:xfrm>
            <a:off x="1685574" y="119348"/>
            <a:ext cx="8820851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0"/>
                </a:moveTo>
                <a:lnTo>
                  <a:pt x="538708" y="0"/>
                </a:lnTo>
                <a:lnTo>
                  <a:pt x="489674" y="2201"/>
                </a:lnTo>
                <a:lnTo>
                  <a:pt x="441874" y="8679"/>
                </a:lnTo>
                <a:lnTo>
                  <a:pt x="395497" y="19243"/>
                </a:lnTo>
                <a:lnTo>
                  <a:pt x="350734" y="33702"/>
                </a:lnTo>
                <a:lnTo>
                  <a:pt x="307775" y="51868"/>
                </a:lnTo>
                <a:lnTo>
                  <a:pt x="266811" y="73548"/>
                </a:lnTo>
                <a:lnTo>
                  <a:pt x="228030" y="98555"/>
                </a:lnTo>
                <a:lnTo>
                  <a:pt x="191624" y="126696"/>
                </a:lnTo>
                <a:lnTo>
                  <a:pt x="157783" y="157783"/>
                </a:lnTo>
                <a:lnTo>
                  <a:pt x="126696" y="191624"/>
                </a:lnTo>
                <a:lnTo>
                  <a:pt x="98555" y="228030"/>
                </a:lnTo>
                <a:lnTo>
                  <a:pt x="73548" y="266811"/>
                </a:lnTo>
                <a:lnTo>
                  <a:pt x="51868" y="307775"/>
                </a:lnTo>
                <a:lnTo>
                  <a:pt x="33702" y="350734"/>
                </a:lnTo>
                <a:lnTo>
                  <a:pt x="19243" y="395497"/>
                </a:lnTo>
                <a:lnTo>
                  <a:pt x="8679" y="441874"/>
                </a:lnTo>
                <a:lnTo>
                  <a:pt x="2201" y="489674"/>
                </a:lnTo>
                <a:lnTo>
                  <a:pt x="0" y="538708"/>
                </a:lnTo>
                <a:lnTo>
                  <a:pt x="2201" y="587742"/>
                </a:lnTo>
                <a:lnTo>
                  <a:pt x="8679" y="635542"/>
                </a:lnTo>
                <a:lnTo>
                  <a:pt x="19243" y="681919"/>
                </a:lnTo>
                <a:lnTo>
                  <a:pt x="33702" y="726682"/>
                </a:lnTo>
                <a:lnTo>
                  <a:pt x="51868" y="769641"/>
                </a:lnTo>
                <a:lnTo>
                  <a:pt x="73548" y="810606"/>
                </a:lnTo>
                <a:lnTo>
                  <a:pt x="98555" y="849386"/>
                </a:lnTo>
                <a:lnTo>
                  <a:pt x="126696" y="885792"/>
                </a:lnTo>
                <a:lnTo>
                  <a:pt x="157783" y="919633"/>
                </a:lnTo>
                <a:lnTo>
                  <a:pt x="191624" y="950720"/>
                </a:lnTo>
                <a:lnTo>
                  <a:pt x="228030" y="978861"/>
                </a:lnTo>
                <a:lnTo>
                  <a:pt x="266811" y="1003868"/>
                </a:lnTo>
                <a:lnTo>
                  <a:pt x="307775" y="1025549"/>
                </a:lnTo>
                <a:lnTo>
                  <a:pt x="350734" y="1043714"/>
                </a:lnTo>
                <a:lnTo>
                  <a:pt x="395497" y="1058174"/>
                </a:lnTo>
                <a:lnTo>
                  <a:pt x="441874" y="1068737"/>
                </a:lnTo>
                <a:lnTo>
                  <a:pt x="489674" y="1075215"/>
                </a:lnTo>
                <a:lnTo>
                  <a:pt x="538708" y="1077417"/>
                </a:lnTo>
                <a:lnTo>
                  <a:pt x="7679893" y="1077417"/>
                </a:lnTo>
                <a:lnTo>
                  <a:pt x="7728927" y="1075215"/>
                </a:lnTo>
                <a:lnTo>
                  <a:pt x="7776727" y="1068737"/>
                </a:lnTo>
                <a:lnTo>
                  <a:pt x="7823104" y="1058174"/>
                </a:lnTo>
                <a:lnTo>
                  <a:pt x="7867867" y="1043714"/>
                </a:lnTo>
                <a:lnTo>
                  <a:pt x="7910825" y="1025549"/>
                </a:lnTo>
                <a:lnTo>
                  <a:pt x="7951790" y="1003868"/>
                </a:lnTo>
                <a:lnTo>
                  <a:pt x="7990571" y="978861"/>
                </a:lnTo>
                <a:lnTo>
                  <a:pt x="8026977" y="950720"/>
                </a:lnTo>
                <a:lnTo>
                  <a:pt x="8060818" y="919633"/>
                </a:lnTo>
                <a:lnTo>
                  <a:pt x="8091905" y="885792"/>
                </a:lnTo>
                <a:lnTo>
                  <a:pt x="8120046" y="849386"/>
                </a:lnTo>
                <a:lnTo>
                  <a:pt x="8145052" y="810606"/>
                </a:lnTo>
                <a:lnTo>
                  <a:pt x="8166733" y="769641"/>
                </a:lnTo>
                <a:lnTo>
                  <a:pt x="8184899" y="726682"/>
                </a:lnTo>
                <a:lnTo>
                  <a:pt x="8199358" y="681919"/>
                </a:lnTo>
                <a:lnTo>
                  <a:pt x="8209922" y="635542"/>
                </a:lnTo>
                <a:lnTo>
                  <a:pt x="8216400" y="587742"/>
                </a:lnTo>
                <a:lnTo>
                  <a:pt x="8218601" y="538708"/>
                </a:lnTo>
                <a:lnTo>
                  <a:pt x="8216400" y="489674"/>
                </a:lnTo>
                <a:lnTo>
                  <a:pt x="8209922" y="441874"/>
                </a:lnTo>
                <a:lnTo>
                  <a:pt x="8199358" y="395497"/>
                </a:lnTo>
                <a:lnTo>
                  <a:pt x="8184899" y="350734"/>
                </a:lnTo>
                <a:lnTo>
                  <a:pt x="8166733" y="307775"/>
                </a:lnTo>
                <a:lnTo>
                  <a:pt x="8145052" y="266811"/>
                </a:lnTo>
                <a:lnTo>
                  <a:pt x="8120046" y="228030"/>
                </a:lnTo>
                <a:lnTo>
                  <a:pt x="8091905" y="191624"/>
                </a:lnTo>
                <a:lnTo>
                  <a:pt x="8060818" y="157783"/>
                </a:lnTo>
                <a:lnTo>
                  <a:pt x="8026977" y="126696"/>
                </a:lnTo>
                <a:lnTo>
                  <a:pt x="7990571" y="98555"/>
                </a:lnTo>
                <a:lnTo>
                  <a:pt x="7951790" y="73548"/>
                </a:lnTo>
                <a:lnTo>
                  <a:pt x="7910825" y="51868"/>
                </a:lnTo>
                <a:lnTo>
                  <a:pt x="7867867" y="33702"/>
                </a:lnTo>
                <a:lnTo>
                  <a:pt x="7823104" y="19243"/>
                </a:lnTo>
                <a:lnTo>
                  <a:pt x="7776727" y="8679"/>
                </a:lnTo>
                <a:lnTo>
                  <a:pt x="7728927" y="2201"/>
                </a:lnTo>
                <a:lnTo>
                  <a:pt x="76798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 sz="1632" dirty="0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8CEBDA5E-794D-F682-5307-A3D71338644B}"/>
              </a:ext>
            </a:extLst>
          </p:cNvPr>
          <p:cNvSpPr txBox="1">
            <a:spLocks/>
          </p:cNvSpPr>
          <p:nvPr/>
        </p:nvSpPr>
        <p:spPr>
          <a:xfrm>
            <a:off x="2019463" y="355894"/>
            <a:ext cx="8153071" cy="504071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729" algn="ctr">
              <a:lnSpc>
                <a:spcPct val="100000"/>
              </a:lnSpc>
              <a:spcBef>
                <a:spcPts val="91"/>
              </a:spcBef>
            </a:pPr>
            <a:r>
              <a:rPr lang="fr-FR" sz="3200" spc="150" dirty="0">
                <a:solidFill>
                  <a:srgbClr val="7AFFC4"/>
                </a:solidFill>
                <a:latin typeface="Gill Sans MT" panose="020B0502020104020203" pitchFamily="34" charset="0"/>
              </a:rPr>
              <a:t>4.</a:t>
            </a:r>
            <a:r>
              <a:rPr lang="fr-FR" sz="3200" spc="54" dirty="0">
                <a:solidFill>
                  <a:srgbClr val="7AFFC4"/>
                </a:solidFill>
                <a:latin typeface="Gill Sans MT" panose="020B0502020104020203" pitchFamily="34" charset="0"/>
              </a:rPr>
              <a:t> </a:t>
            </a:r>
            <a:r>
              <a:rPr lang="fr-FR" sz="3200" spc="54" dirty="0">
                <a:latin typeface="Gill Sans MT" panose="020B0502020104020203" pitchFamily="34" charset="0"/>
              </a:rPr>
              <a:t>L’APR ENSP</a:t>
            </a:r>
            <a:endParaRPr lang="fr-FR" sz="3200" spc="59" dirty="0">
              <a:latin typeface="Gill Sans MT" panose="020B0502020104020203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6DDBE251-7E23-E115-5865-BD817D098D30}"/>
              </a:ext>
            </a:extLst>
          </p:cNvPr>
          <p:cNvSpPr/>
          <p:nvPr/>
        </p:nvSpPr>
        <p:spPr>
          <a:xfrm>
            <a:off x="1685575" y="119348"/>
            <a:ext cx="8820850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1077417"/>
                </a:moveTo>
                <a:lnTo>
                  <a:pt x="538708" y="1077417"/>
                </a:lnTo>
                <a:lnTo>
                  <a:pt x="489674" y="1075215"/>
                </a:lnTo>
                <a:lnTo>
                  <a:pt x="441874" y="1068737"/>
                </a:lnTo>
                <a:lnTo>
                  <a:pt x="395497" y="1058174"/>
                </a:lnTo>
                <a:lnTo>
                  <a:pt x="350734" y="1043714"/>
                </a:lnTo>
                <a:lnTo>
                  <a:pt x="307775" y="1025549"/>
                </a:lnTo>
                <a:lnTo>
                  <a:pt x="266811" y="1003868"/>
                </a:lnTo>
                <a:lnTo>
                  <a:pt x="228030" y="978861"/>
                </a:lnTo>
                <a:lnTo>
                  <a:pt x="191624" y="950720"/>
                </a:lnTo>
                <a:lnTo>
                  <a:pt x="157783" y="919633"/>
                </a:lnTo>
                <a:lnTo>
                  <a:pt x="126696" y="885792"/>
                </a:lnTo>
                <a:lnTo>
                  <a:pt x="98555" y="849386"/>
                </a:lnTo>
                <a:lnTo>
                  <a:pt x="73548" y="810606"/>
                </a:lnTo>
                <a:lnTo>
                  <a:pt x="51868" y="769641"/>
                </a:lnTo>
                <a:lnTo>
                  <a:pt x="33702" y="726682"/>
                </a:lnTo>
                <a:lnTo>
                  <a:pt x="19243" y="681919"/>
                </a:lnTo>
                <a:lnTo>
                  <a:pt x="8679" y="635542"/>
                </a:lnTo>
                <a:lnTo>
                  <a:pt x="2201" y="587742"/>
                </a:lnTo>
                <a:lnTo>
                  <a:pt x="0" y="538708"/>
                </a:lnTo>
                <a:lnTo>
                  <a:pt x="2201" y="489674"/>
                </a:lnTo>
                <a:lnTo>
                  <a:pt x="8679" y="441874"/>
                </a:lnTo>
                <a:lnTo>
                  <a:pt x="19243" y="395497"/>
                </a:lnTo>
                <a:lnTo>
                  <a:pt x="33702" y="350734"/>
                </a:lnTo>
                <a:lnTo>
                  <a:pt x="51868" y="307775"/>
                </a:lnTo>
                <a:lnTo>
                  <a:pt x="73548" y="266811"/>
                </a:lnTo>
                <a:lnTo>
                  <a:pt x="98555" y="228030"/>
                </a:lnTo>
                <a:lnTo>
                  <a:pt x="126696" y="191624"/>
                </a:lnTo>
                <a:lnTo>
                  <a:pt x="157783" y="157783"/>
                </a:lnTo>
                <a:lnTo>
                  <a:pt x="191624" y="126696"/>
                </a:lnTo>
                <a:lnTo>
                  <a:pt x="228030" y="98555"/>
                </a:lnTo>
                <a:lnTo>
                  <a:pt x="266811" y="73548"/>
                </a:lnTo>
                <a:lnTo>
                  <a:pt x="307775" y="51868"/>
                </a:lnTo>
                <a:lnTo>
                  <a:pt x="350734" y="33702"/>
                </a:lnTo>
                <a:lnTo>
                  <a:pt x="395497" y="19243"/>
                </a:lnTo>
                <a:lnTo>
                  <a:pt x="441874" y="8679"/>
                </a:lnTo>
                <a:lnTo>
                  <a:pt x="489674" y="2201"/>
                </a:lnTo>
                <a:lnTo>
                  <a:pt x="538708" y="0"/>
                </a:lnTo>
                <a:lnTo>
                  <a:pt x="7679893" y="0"/>
                </a:lnTo>
                <a:lnTo>
                  <a:pt x="7728927" y="2201"/>
                </a:lnTo>
                <a:lnTo>
                  <a:pt x="7776727" y="8679"/>
                </a:lnTo>
                <a:lnTo>
                  <a:pt x="7823104" y="19243"/>
                </a:lnTo>
                <a:lnTo>
                  <a:pt x="7867867" y="33702"/>
                </a:lnTo>
                <a:lnTo>
                  <a:pt x="7910825" y="51868"/>
                </a:lnTo>
                <a:lnTo>
                  <a:pt x="7951790" y="73548"/>
                </a:lnTo>
                <a:lnTo>
                  <a:pt x="7990571" y="98555"/>
                </a:lnTo>
                <a:lnTo>
                  <a:pt x="8026977" y="126696"/>
                </a:lnTo>
                <a:lnTo>
                  <a:pt x="8060818" y="157783"/>
                </a:lnTo>
                <a:lnTo>
                  <a:pt x="8091905" y="191624"/>
                </a:lnTo>
                <a:lnTo>
                  <a:pt x="8120046" y="228030"/>
                </a:lnTo>
                <a:lnTo>
                  <a:pt x="8145052" y="266811"/>
                </a:lnTo>
                <a:lnTo>
                  <a:pt x="8166733" y="307775"/>
                </a:lnTo>
                <a:lnTo>
                  <a:pt x="8184899" y="350734"/>
                </a:lnTo>
                <a:lnTo>
                  <a:pt x="8199358" y="395497"/>
                </a:lnTo>
                <a:lnTo>
                  <a:pt x="8209922" y="441874"/>
                </a:lnTo>
                <a:lnTo>
                  <a:pt x="8216400" y="489674"/>
                </a:lnTo>
                <a:lnTo>
                  <a:pt x="8218601" y="538708"/>
                </a:lnTo>
                <a:lnTo>
                  <a:pt x="8216400" y="587742"/>
                </a:lnTo>
                <a:lnTo>
                  <a:pt x="8209922" y="635542"/>
                </a:lnTo>
                <a:lnTo>
                  <a:pt x="8199358" y="681919"/>
                </a:lnTo>
                <a:lnTo>
                  <a:pt x="8184899" y="726682"/>
                </a:lnTo>
                <a:lnTo>
                  <a:pt x="8166733" y="769641"/>
                </a:lnTo>
                <a:lnTo>
                  <a:pt x="8145052" y="810606"/>
                </a:lnTo>
                <a:lnTo>
                  <a:pt x="8120046" y="849386"/>
                </a:lnTo>
                <a:lnTo>
                  <a:pt x="8091905" y="885792"/>
                </a:lnTo>
                <a:lnTo>
                  <a:pt x="8060818" y="919633"/>
                </a:lnTo>
                <a:lnTo>
                  <a:pt x="8026977" y="950720"/>
                </a:lnTo>
                <a:lnTo>
                  <a:pt x="7990571" y="978861"/>
                </a:lnTo>
                <a:lnTo>
                  <a:pt x="7951790" y="1003868"/>
                </a:lnTo>
                <a:lnTo>
                  <a:pt x="7910825" y="1025549"/>
                </a:lnTo>
                <a:lnTo>
                  <a:pt x="7867867" y="1043714"/>
                </a:lnTo>
                <a:lnTo>
                  <a:pt x="7823104" y="1058174"/>
                </a:lnTo>
                <a:lnTo>
                  <a:pt x="7776727" y="1068737"/>
                </a:lnTo>
                <a:lnTo>
                  <a:pt x="7728927" y="1075215"/>
                </a:lnTo>
                <a:lnTo>
                  <a:pt x="7679893" y="1077417"/>
                </a:lnTo>
                <a:close/>
              </a:path>
            </a:pathLst>
          </a:custGeom>
          <a:ln w="50800">
            <a:solidFill>
              <a:srgbClr val="7AFFC4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9" name="Organigramme : Alternative 18">
            <a:extLst>
              <a:ext uri="{FF2B5EF4-FFF2-40B4-BE49-F238E27FC236}">
                <a16:creationId xmlns:a16="http://schemas.microsoft.com/office/drawing/2014/main" id="{C39DFDFB-267F-0B0F-8831-21064650A405}"/>
              </a:ext>
            </a:extLst>
          </p:cNvPr>
          <p:cNvSpPr/>
          <p:nvPr/>
        </p:nvSpPr>
        <p:spPr>
          <a:xfrm>
            <a:off x="167148" y="1475673"/>
            <a:ext cx="11877368" cy="5262979"/>
          </a:xfrm>
          <a:prstGeom prst="flowChartAlternateProcess">
            <a:avLst/>
          </a:prstGeom>
          <a:noFill/>
          <a:ln w="28575"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 descr="Une image contenant texte, arbre, lac, plein air&#10;&#10;Le contenu généré par l’IA peut être incorrect.">
            <a:extLst>
              <a:ext uri="{FF2B5EF4-FFF2-40B4-BE49-F238E27FC236}">
                <a16:creationId xmlns:a16="http://schemas.microsoft.com/office/drawing/2014/main" id="{B50151C9-4182-0278-965F-8F08C03BB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51" y="1656284"/>
            <a:ext cx="7197840" cy="490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33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97E11-3B08-726B-99F8-665AF2306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A555084A-A341-5E23-3CCA-4A3E3D8706C1}"/>
              </a:ext>
            </a:extLst>
          </p:cNvPr>
          <p:cNvSpPr/>
          <p:nvPr/>
        </p:nvSpPr>
        <p:spPr>
          <a:xfrm>
            <a:off x="0" y="-110520"/>
            <a:ext cx="12192000" cy="1436902"/>
          </a:xfrm>
          <a:custGeom>
            <a:avLst/>
            <a:gdLst/>
            <a:ahLst/>
            <a:cxnLst/>
            <a:rect l="l" t="t" r="r" b="b"/>
            <a:pathLst>
              <a:path w="10692130" h="3780154">
                <a:moveTo>
                  <a:pt x="10692003" y="0"/>
                </a:moveTo>
                <a:lnTo>
                  <a:pt x="0" y="0"/>
                </a:lnTo>
                <a:lnTo>
                  <a:pt x="0" y="3779989"/>
                </a:lnTo>
                <a:lnTo>
                  <a:pt x="10692003" y="3779989"/>
                </a:lnTo>
                <a:lnTo>
                  <a:pt x="10692003" y="0"/>
                </a:lnTo>
                <a:close/>
              </a:path>
            </a:pathLst>
          </a:custGeom>
          <a:solidFill>
            <a:srgbClr val="DEFFF0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40037AD1-F7F7-03A7-C9AE-38AE061EAB5A}"/>
              </a:ext>
            </a:extLst>
          </p:cNvPr>
          <p:cNvSpPr/>
          <p:nvPr/>
        </p:nvSpPr>
        <p:spPr>
          <a:xfrm>
            <a:off x="1685574" y="119348"/>
            <a:ext cx="8820851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0"/>
                </a:moveTo>
                <a:lnTo>
                  <a:pt x="538708" y="0"/>
                </a:lnTo>
                <a:lnTo>
                  <a:pt x="489674" y="2201"/>
                </a:lnTo>
                <a:lnTo>
                  <a:pt x="441874" y="8679"/>
                </a:lnTo>
                <a:lnTo>
                  <a:pt x="395497" y="19243"/>
                </a:lnTo>
                <a:lnTo>
                  <a:pt x="350734" y="33702"/>
                </a:lnTo>
                <a:lnTo>
                  <a:pt x="307775" y="51868"/>
                </a:lnTo>
                <a:lnTo>
                  <a:pt x="266811" y="73548"/>
                </a:lnTo>
                <a:lnTo>
                  <a:pt x="228030" y="98555"/>
                </a:lnTo>
                <a:lnTo>
                  <a:pt x="191624" y="126696"/>
                </a:lnTo>
                <a:lnTo>
                  <a:pt x="157783" y="157783"/>
                </a:lnTo>
                <a:lnTo>
                  <a:pt x="126696" y="191624"/>
                </a:lnTo>
                <a:lnTo>
                  <a:pt x="98555" y="228030"/>
                </a:lnTo>
                <a:lnTo>
                  <a:pt x="73548" y="266811"/>
                </a:lnTo>
                <a:lnTo>
                  <a:pt x="51868" y="307775"/>
                </a:lnTo>
                <a:lnTo>
                  <a:pt x="33702" y="350734"/>
                </a:lnTo>
                <a:lnTo>
                  <a:pt x="19243" y="395497"/>
                </a:lnTo>
                <a:lnTo>
                  <a:pt x="8679" y="441874"/>
                </a:lnTo>
                <a:lnTo>
                  <a:pt x="2201" y="489674"/>
                </a:lnTo>
                <a:lnTo>
                  <a:pt x="0" y="538708"/>
                </a:lnTo>
                <a:lnTo>
                  <a:pt x="2201" y="587742"/>
                </a:lnTo>
                <a:lnTo>
                  <a:pt x="8679" y="635542"/>
                </a:lnTo>
                <a:lnTo>
                  <a:pt x="19243" y="681919"/>
                </a:lnTo>
                <a:lnTo>
                  <a:pt x="33702" y="726682"/>
                </a:lnTo>
                <a:lnTo>
                  <a:pt x="51868" y="769641"/>
                </a:lnTo>
                <a:lnTo>
                  <a:pt x="73548" y="810606"/>
                </a:lnTo>
                <a:lnTo>
                  <a:pt x="98555" y="849386"/>
                </a:lnTo>
                <a:lnTo>
                  <a:pt x="126696" y="885792"/>
                </a:lnTo>
                <a:lnTo>
                  <a:pt x="157783" y="919633"/>
                </a:lnTo>
                <a:lnTo>
                  <a:pt x="191624" y="950720"/>
                </a:lnTo>
                <a:lnTo>
                  <a:pt x="228030" y="978861"/>
                </a:lnTo>
                <a:lnTo>
                  <a:pt x="266811" y="1003868"/>
                </a:lnTo>
                <a:lnTo>
                  <a:pt x="307775" y="1025549"/>
                </a:lnTo>
                <a:lnTo>
                  <a:pt x="350734" y="1043714"/>
                </a:lnTo>
                <a:lnTo>
                  <a:pt x="395497" y="1058174"/>
                </a:lnTo>
                <a:lnTo>
                  <a:pt x="441874" y="1068737"/>
                </a:lnTo>
                <a:lnTo>
                  <a:pt x="489674" y="1075215"/>
                </a:lnTo>
                <a:lnTo>
                  <a:pt x="538708" y="1077417"/>
                </a:lnTo>
                <a:lnTo>
                  <a:pt x="7679893" y="1077417"/>
                </a:lnTo>
                <a:lnTo>
                  <a:pt x="7728927" y="1075215"/>
                </a:lnTo>
                <a:lnTo>
                  <a:pt x="7776727" y="1068737"/>
                </a:lnTo>
                <a:lnTo>
                  <a:pt x="7823104" y="1058174"/>
                </a:lnTo>
                <a:lnTo>
                  <a:pt x="7867867" y="1043714"/>
                </a:lnTo>
                <a:lnTo>
                  <a:pt x="7910825" y="1025549"/>
                </a:lnTo>
                <a:lnTo>
                  <a:pt x="7951790" y="1003868"/>
                </a:lnTo>
                <a:lnTo>
                  <a:pt x="7990571" y="978861"/>
                </a:lnTo>
                <a:lnTo>
                  <a:pt x="8026977" y="950720"/>
                </a:lnTo>
                <a:lnTo>
                  <a:pt x="8060818" y="919633"/>
                </a:lnTo>
                <a:lnTo>
                  <a:pt x="8091905" y="885792"/>
                </a:lnTo>
                <a:lnTo>
                  <a:pt x="8120046" y="849386"/>
                </a:lnTo>
                <a:lnTo>
                  <a:pt x="8145052" y="810606"/>
                </a:lnTo>
                <a:lnTo>
                  <a:pt x="8166733" y="769641"/>
                </a:lnTo>
                <a:lnTo>
                  <a:pt x="8184899" y="726682"/>
                </a:lnTo>
                <a:lnTo>
                  <a:pt x="8199358" y="681919"/>
                </a:lnTo>
                <a:lnTo>
                  <a:pt x="8209922" y="635542"/>
                </a:lnTo>
                <a:lnTo>
                  <a:pt x="8216400" y="587742"/>
                </a:lnTo>
                <a:lnTo>
                  <a:pt x="8218601" y="538708"/>
                </a:lnTo>
                <a:lnTo>
                  <a:pt x="8216400" y="489674"/>
                </a:lnTo>
                <a:lnTo>
                  <a:pt x="8209922" y="441874"/>
                </a:lnTo>
                <a:lnTo>
                  <a:pt x="8199358" y="395497"/>
                </a:lnTo>
                <a:lnTo>
                  <a:pt x="8184899" y="350734"/>
                </a:lnTo>
                <a:lnTo>
                  <a:pt x="8166733" y="307775"/>
                </a:lnTo>
                <a:lnTo>
                  <a:pt x="8145052" y="266811"/>
                </a:lnTo>
                <a:lnTo>
                  <a:pt x="8120046" y="228030"/>
                </a:lnTo>
                <a:lnTo>
                  <a:pt x="8091905" y="191624"/>
                </a:lnTo>
                <a:lnTo>
                  <a:pt x="8060818" y="157783"/>
                </a:lnTo>
                <a:lnTo>
                  <a:pt x="8026977" y="126696"/>
                </a:lnTo>
                <a:lnTo>
                  <a:pt x="7990571" y="98555"/>
                </a:lnTo>
                <a:lnTo>
                  <a:pt x="7951790" y="73548"/>
                </a:lnTo>
                <a:lnTo>
                  <a:pt x="7910825" y="51868"/>
                </a:lnTo>
                <a:lnTo>
                  <a:pt x="7867867" y="33702"/>
                </a:lnTo>
                <a:lnTo>
                  <a:pt x="7823104" y="19243"/>
                </a:lnTo>
                <a:lnTo>
                  <a:pt x="7776727" y="8679"/>
                </a:lnTo>
                <a:lnTo>
                  <a:pt x="7728927" y="2201"/>
                </a:lnTo>
                <a:lnTo>
                  <a:pt x="76798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 sz="1632" dirty="0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378EF71F-0355-364D-6D57-78421A7A210B}"/>
              </a:ext>
            </a:extLst>
          </p:cNvPr>
          <p:cNvSpPr txBox="1">
            <a:spLocks/>
          </p:cNvSpPr>
          <p:nvPr/>
        </p:nvSpPr>
        <p:spPr>
          <a:xfrm>
            <a:off x="2019463" y="355894"/>
            <a:ext cx="8153071" cy="504071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729" algn="ctr">
              <a:lnSpc>
                <a:spcPct val="100000"/>
              </a:lnSpc>
              <a:spcBef>
                <a:spcPts val="91"/>
              </a:spcBef>
            </a:pPr>
            <a:r>
              <a:rPr lang="fr-FR" sz="3200" spc="150" dirty="0">
                <a:solidFill>
                  <a:srgbClr val="7AFFC4"/>
                </a:solidFill>
                <a:latin typeface="Gill Sans MT" panose="020B0502020104020203" pitchFamily="34" charset="0"/>
              </a:rPr>
              <a:t>4.</a:t>
            </a:r>
            <a:r>
              <a:rPr lang="fr-FR" sz="3200" spc="54" dirty="0">
                <a:solidFill>
                  <a:srgbClr val="7AFFC4"/>
                </a:solidFill>
                <a:latin typeface="Gill Sans MT" panose="020B0502020104020203" pitchFamily="34" charset="0"/>
              </a:rPr>
              <a:t> </a:t>
            </a:r>
            <a:r>
              <a:rPr lang="fr-FR" sz="3200" spc="54" dirty="0">
                <a:latin typeface="Gill Sans MT" panose="020B0502020104020203" pitchFamily="34" charset="0"/>
              </a:rPr>
              <a:t>L’APR ENSP</a:t>
            </a:r>
            <a:endParaRPr lang="fr-FR" sz="3200" spc="59" dirty="0">
              <a:latin typeface="Gill Sans MT" panose="020B0502020104020203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D5C1EDF2-D57D-DA65-BC91-C9386E715ECD}"/>
              </a:ext>
            </a:extLst>
          </p:cNvPr>
          <p:cNvSpPr/>
          <p:nvPr/>
        </p:nvSpPr>
        <p:spPr>
          <a:xfrm>
            <a:off x="1685575" y="119348"/>
            <a:ext cx="8820850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1077417"/>
                </a:moveTo>
                <a:lnTo>
                  <a:pt x="538708" y="1077417"/>
                </a:lnTo>
                <a:lnTo>
                  <a:pt x="489674" y="1075215"/>
                </a:lnTo>
                <a:lnTo>
                  <a:pt x="441874" y="1068737"/>
                </a:lnTo>
                <a:lnTo>
                  <a:pt x="395497" y="1058174"/>
                </a:lnTo>
                <a:lnTo>
                  <a:pt x="350734" y="1043714"/>
                </a:lnTo>
                <a:lnTo>
                  <a:pt x="307775" y="1025549"/>
                </a:lnTo>
                <a:lnTo>
                  <a:pt x="266811" y="1003868"/>
                </a:lnTo>
                <a:lnTo>
                  <a:pt x="228030" y="978861"/>
                </a:lnTo>
                <a:lnTo>
                  <a:pt x="191624" y="950720"/>
                </a:lnTo>
                <a:lnTo>
                  <a:pt x="157783" y="919633"/>
                </a:lnTo>
                <a:lnTo>
                  <a:pt x="126696" y="885792"/>
                </a:lnTo>
                <a:lnTo>
                  <a:pt x="98555" y="849386"/>
                </a:lnTo>
                <a:lnTo>
                  <a:pt x="73548" y="810606"/>
                </a:lnTo>
                <a:lnTo>
                  <a:pt x="51868" y="769641"/>
                </a:lnTo>
                <a:lnTo>
                  <a:pt x="33702" y="726682"/>
                </a:lnTo>
                <a:lnTo>
                  <a:pt x="19243" y="681919"/>
                </a:lnTo>
                <a:lnTo>
                  <a:pt x="8679" y="635542"/>
                </a:lnTo>
                <a:lnTo>
                  <a:pt x="2201" y="587742"/>
                </a:lnTo>
                <a:lnTo>
                  <a:pt x="0" y="538708"/>
                </a:lnTo>
                <a:lnTo>
                  <a:pt x="2201" y="489674"/>
                </a:lnTo>
                <a:lnTo>
                  <a:pt x="8679" y="441874"/>
                </a:lnTo>
                <a:lnTo>
                  <a:pt x="19243" y="395497"/>
                </a:lnTo>
                <a:lnTo>
                  <a:pt x="33702" y="350734"/>
                </a:lnTo>
                <a:lnTo>
                  <a:pt x="51868" y="307775"/>
                </a:lnTo>
                <a:lnTo>
                  <a:pt x="73548" y="266811"/>
                </a:lnTo>
                <a:lnTo>
                  <a:pt x="98555" y="228030"/>
                </a:lnTo>
                <a:lnTo>
                  <a:pt x="126696" y="191624"/>
                </a:lnTo>
                <a:lnTo>
                  <a:pt x="157783" y="157783"/>
                </a:lnTo>
                <a:lnTo>
                  <a:pt x="191624" y="126696"/>
                </a:lnTo>
                <a:lnTo>
                  <a:pt x="228030" y="98555"/>
                </a:lnTo>
                <a:lnTo>
                  <a:pt x="266811" y="73548"/>
                </a:lnTo>
                <a:lnTo>
                  <a:pt x="307775" y="51868"/>
                </a:lnTo>
                <a:lnTo>
                  <a:pt x="350734" y="33702"/>
                </a:lnTo>
                <a:lnTo>
                  <a:pt x="395497" y="19243"/>
                </a:lnTo>
                <a:lnTo>
                  <a:pt x="441874" y="8679"/>
                </a:lnTo>
                <a:lnTo>
                  <a:pt x="489674" y="2201"/>
                </a:lnTo>
                <a:lnTo>
                  <a:pt x="538708" y="0"/>
                </a:lnTo>
                <a:lnTo>
                  <a:pt x="7679893" y="0"/>
                </a:lnTo>
                <a:lnTo>
                  <a:pt x="7728927" y="2201"/>
                </a:lnTo>
                <a:lnTo>
                  <a:pt x="7776727" y="8679"/>
                </a:lnTo>
                <a:lnTo>
                  <a:pt x="7823104" y="19243"/>
                </a:lnTo>
                <a:lnTo>
                  <a:pt x="7867867" y="33702"/>
                </a:lnTo>
                <a:lnTo>
                  <a:pt x="7910825" y="51868"/>
                </a:lnTo>
                <a:lnTo>
                  <a:pt x="7951790" y="73548"/>
                </a:lnTo>
                <a:lnTo>
                  <a:pt x="7990571" y="98555"/>
                </a:lnTo>
                <a:lnTo>
                  <a:pt x="8026977" y="126696"/>
                </a:lnTo>
                <a:lnTo>
                  <a:pt x="8060818" y="157783"/>
                </a:lnTo>
                <a:lnTo>
                  <a:pt x="8091905" y="191624"/>
                </a:lnTo>
                <a:lnTo>
                  <a:pt x="8120046" y="228030"/>
                </a:lnTo>
                <a:lnTo>
                  <a:pt x="8145052" y="266811"/>
                </a:lnTo>
                <a:lnTo>
                  <a:pt x="8166733" y="307775"/>
                </a:lnTo>
                <a:lnTo>
                  <a:pt x="8184899" y="350734"/>
                </a:lnTo>
                <a:lnTo>
                  <a:pt x="8199358" y="395497"/>
                </a:lnTo>
                <a:lnTo>
                  <a:pt x="8209922" y="441874"/>
                </a:lnTo>
                <a:lnTo>
                  <a:pt x="8216400" y="489674"/>
                </a:lnTo>
                <a:lnTo>
                  <a:pt x="8218601" y="538708"/>
                </a:lnTo>
                <a:lnTo>
                  <a:pt x="8216400" y="587742"/>
                </a:lnTo>
                <a:lnTo>
                  <a:pt x="8209922" y="635542"/>
                </a:lnTo>
                <a:lnTo>
                  <a:pt x="8199358" y="681919"/>
                </a:lnTo>
                <a:lnTo>
                  <a:pt x="8184899" y="726682"/>
                </a:lnTo>
                <a:lnTo>
                  <a:pt x="8166733" y="769641"/>
                </a:lnTo>
                <a:lnTo>
                  <a:pt x="8145052" y="810606"/>
                </a:lnTo>
                <a:lnTo>
                  <a:pt x="8120046" y="849386"/>
                </a:lnTo>
                <a:lnTo>
                  <a:pt x="8091905" y="885792"/>
                </a:lnTo>
                <a:lnTo>
                  <a:pt x="8060818" y="919633"/>
                </a:lnTo>
                <a:lnTo>
                  <a:pt x="8026977" y="950720"/>
                </a:lnTo>
                <a:lnTo>
                  <a:pt x="7990571" y="978861"/>
                </a:lnTo>
                <a:lnTo>
                  <a:pt x="7951790" y="1003868"/>
                </a:lnTo>
                <a:lnTo>
                  <a:pt x="7910825" y="1025549"/>
                </a:lnTo>
                <a:lnTo>
                  <a:pt x="7867867" y="1043714"/>
                </a:lnTo>
                <a:lnTo>
                  <a:pt x="7823104" y="1058174"/>
                </a:lnTo>
                <a:lnTo>
                  <a:pt x="7776727" y="1068737"/>
                </a:lnTo>
                <a:lnTo>
                  <a:pt x="7728927" y="1075215"/>
                </a:lnTo>
                <a:lnTo>
                  <a:pt x="7679893" y="1077417"/>
                </a:lnTo>
                <a:close/>
              </a:path>
            </a:pathLst>
          </a:custGeom>
          <a:ln w="50800">
            <a:solidFill>
              <a:srgbClr val="7AFFC4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9" name="Organigramme : Alternative 18">
            <a:extLst>
              <a:ext uri="{FF2B5EF4-FFF2-40B4-BE49-F238E27FC236}">
                <a16:creationId xmlns:a16="http://schemas.microsoft.com/office/drawing/2014/main" id="{576D0CB4-75AA-10CF-F33E-F02A1346D991}"/>
              </a:ext>
            </a:extLst>
          </p:cNvPr>
          <p:cNvSpPr/>
          <p:nvPr/>
        </p:nvSpPr>
        <p:spPr>
          <a:xfrm>
            <a:off x="167148" y="1475673"/>
            <a:ext cx="11877368" cy="5262979"/>
          </a:xfrm>
          <a:prstGeom prst="flowChartAlternateProcess">
            <a:avLst/>
          </a:prstGeom>
          <a:noFill/>
          <a:ln w="28575"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dessin, carte&#10;&#10;Le contenu généré par l’IA peut être incorrect.">
            <a:extLst>
              <a:ext uri="{FF2B5EF4-FFF2-40B4-BE49-F238E27FC236}">
                <a16:creationId xmlns:a16="http://schemas.microsoft.com/office/drawing/2014/main" id="{32821EC0-5ED0-EDF2-E734-BF9361F92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857" y="1701478"/>
            <a:ext cx="6992406" cy="482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91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FAB63-B252-CE0A-0470-5B932AFD1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AFDC2DC6-2A15-6957-E6B6-03A912D469BA}"/>
              </a:ext>
            </a:extLst>
          </p:cNvPr>
          <p:cNvSpPr/>
          <p:nvPr/>
        </p:nvSpPr>
        <p:spPr>
          <a:xfrm>
            <a:off x="0" y="-110520"/>
            <a:ext cx="12192000" cy="1436902"/>
          </a:xfrm>
          <a:custGeom>
            <a:avLst/>
            <a:gdLst/>
            <a:ahLst/>
            <a:cxnLst/>
            <a:rect l="l" t="t" r="r" b="b"/>
            <a:pathLst>
              <a:path w="10692130" h="3780154">
                <a:moveTo>
                  <a:pt x="10692003" y="0"/>
                </a:moveTo>
                <a:lnTo>
                  <a:pt x="0" y="0"/>
                </a:lnTo>
                <a:lnTo>
                  <a:pt x="0" y="3779989"/>
                </a:lnTo>
                <a:lnTo>
                  <a:pt x="10692003" y="3779989"/>
                </a:lnTo>
                <a:lnTo>
                  <a:pt x="10692003" y="0"/>
                </a:lnTo>
                <a:close/>
              </a:path>
            </a:pathLst>
          </a:custGeom>
          <a:solidFill>
            <a:srgbClr val="DEFFF0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90247117-305F-F998-F53D-E07578228BD0}"/>
              </a:ext>
            </a:extLst>
          </p:cNvPr>
          <p:cNvSpPr/>
          <p:nvPr/>
        </p:nvSpPr>
        <p:spPr>
          <a:xfrm>
            <a:off x="1685574" y="119348"/>
            <a:ext cx="8820851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0"/>
                </a:moveTo>
                <a:lnTo>
                  <a:pt x="538708" y="0"/>
                </a:lnTo>
                <a:lnTo>
                  <a:pt x="489674" y="2201"/>
                </a:lnTo>
                <a:lnTo>
                  <a:pt x="441874" y="8679"/>
                </a:lnTo>
                <a:lnTo>
                  <a:pt x="395497" y="19243"/>
                </a:lnTo>
                <a:lnTo>
                  <a:pt x="350734" y="33702"/>
                </a:lnTo>
                <a:lnTo>
                  <a:pt x="307775" y="51868"/>
                </a:lnTo>
                <a:lnTo>
                  <a:pt x="266811" y="73548"/>
                </a:lnTo>
                <a:lnTo>
                  <a:pt x="228030" y="98555"/>
                </a:lnTo>
                <a:lnTo>
                  <a:pt x="191624" y="126696"/>
                </a:lnTo>
                <a:lnTo>
                  <a:pt x="157783" y="157783"/>
                </a:lnTo>
                <a:lnTo>
                  <a:pt x="126696" y="191624"/>
                </a:lnTo>
                <a:lnTo>
                  <a:pt x="98555" y="228030"/>
                </a:lnTo>
                <a:lnTo>
                  <a:pt x="73548" y="266811"/>
                </a:lnTo>
                <a:lnTo>
                  <a:pt x="51868" y="307775"/>
                </a:lnTo>
                <a:lnTo>
                  <a:pt x="33702" y="350734"/>
                </a:lnTo>
                <a:lnTo>
                  <a:pt x="19243" y="395497"/>
                </a:lnTo>
                <a:lnTo>
                  <a:pt x="8679" y="441874"/>
                </a:lnTo>
                <a:lnTo>
                  <a:pt x="2201" y="489674"/>
                </a:lnTo>
                <a:lnTo>
                  <a:pt x="0" y="538708"/>
                </a:lnTo>
                <a:lnTo>
                  <a:pt x="2201" y="587742"/>
                </a:lnTo>
                <a:lnTo>
                  <a:pt x="8679" y="635542"/>
                </a:lnTo>
                <a:lnTo>
                  <a:pt x="19243" y="681919"/>
                </a:lnTo>
                <a:lnTo>
                  <a:pt x="33702" y="726682"/>
                </a:lnTo>
                <a:lnTo>
                  <a:pt x="51868" y="769641"/>
                </a:lnTo>
                <a:lnTo>
                  <a:pt x="73548" y="810606"/>
                </a:lnTo>
                <a:lnTo>
                  <a:pt x="98555" y="849386"/>
                </a:lnTo>
                <a:lnTo>
                  <a:pt x="126696" y="885792"/>
                </a:lnTo>
                <a:lnTo>
                  <a:pt x="157783" y="919633"/>
                </a:lnTo>
                <a:lnTo>
                  <a:pt x="191624" y="950720"/>
                </a:lnTo>
                <a:lnTo>
                  <a:pt x="228030" y="978861"/>
                </a:lnTo>
                <a:lnTo>
                  <a:pt x="266811" y="1003868"/>
                </a:lnTo>
                <a:lnTo>
                  <a:pt x="307775" y="1025549"/>
                </a:lnTo>
                <a:lnTo>
                  <a:pt x="350734" y="1043714"/>
                </a:lnTo>
                <a:lnTo>
                  <a:pt x="395497" y="1058174"/>
                </a:lnTo>
                <a:lnTo>
                  <a:pt x="441874" y="1068737"/>
                </a:lnTo>
                <a:lnTo>
                  <a:pt x="489674" y="1075215"/>
                </a:lnTo>
                <a:lnTo>
                  <a:pt x="538708" y="1077417"/>
                </a:lnTo>
                <a:lnTo>
                  <a:pt x="7679893" y="1077417"/>
                </a:lnTo>
                <a:lnTo>
                  <a:pt x="7728927" y="1075215"/>
                </a:lnTo>
                <a:lnTo>
                  <a:pt x="7776727" y="1068737"/>
                </a:lnTo>
                <a:lnTo>
                  <a:pt x="7823104" y="1058174"/>
                </a:lnTo>
                <a:lnTo>
                  <a:pt x="7867867" y="1043714"/>
                </a:lnTo>
                <a:lnTo>
                  <a:pt x="7910825" y="1025549"/>
                </a:lnTo>
                <a:lnTo>
                  <a:pt x="7951790" y="1003868"/>
                </a:lnTo>
                <a:lnTo>
                  <a:pt x="7990571" y="978861"/>
                </a:lnTo>
                <a:lnTo>
                  <a:pt x="8026977" y="950720"/>
                </a:lnTo>
                <a:lnTo>
                  <a:pt x="8060818" y="919633"/>
                </a:lnTo>
                <a:lnTo>
                  <a:pt x="8091905" y="885792"/>
                </a:lnTo>
                <a:lnTo>
                  <a:pt x="8120046" y="849386"/>
                </a:lnTo>
                <a:lnTo>
                  <a:pt x="8145052" y="810606"/>
                </a:lnTo>
                <a:lnTo>
                  <a:pt x="8166733" y="769641"/>
                </a:lnTo>
                <a:lnTo>
                  <a:pt x="8184899" y="726682"/>
                </a:lnTo>
                <a:lnTo>
                  <a:pt x="8199358" y="681919"/>
                </a:lnTo>
                <a:lnTo>
                  <a:pt x="8209922" y="635542"/>
                </a:lnTo>
                <a:lnTo>
                  <a:pt x="8216400" y="587742"/>
                </a:lnTo>
                <a:lnTo>
                  <a:pt x="8218601" y="538708"/>
                </a:lnTo>
                <a:lnTo>
                  <a:pt x="8216400" y="489674"/>
                </a:lnTo>
                <a:lnTo>
                  <a:pt x="8209922" y="441874"/>
                </a:lnTo>
                <a:lnTo>
                  <a:pt x="8199358" y="395497"/>
                </a:lnTo>
                <a:lnTo>
                  <a:pt x="8184899" y="350734"/>
                </a:lnTo>
                <a:lnTo>
                  <a:pt x="8166733" y="307775"/>
                </a:lnTo>
                <a:lnTo>
                  <a:pt x="8145052" y="266811"/>
                </a:lnTo>
                <a:lnTo>
                  <a:pt x="8120046" y="228030"/>
                </a:lnTo>
                <a:lnTo>
                  <a:pt x="8091905" y="191624"/>
                </a:lnTo>
                <a:lnTo>
                  <a:pt x="8060818" y="157783"/>
                </a:lnTo>
                <a:lnTo>
                  <a:pt x="8026977" y="126696"/>
                </a:lnTo>
                <a:lnTo>
                  <a:pt x="7990571" y="98555"/>
                </a:lnTo>
                <a:lnTo>
                  <a:pt x="7951790" y="73548"/>
                </a:lnTo>
                <a:lnTo>
                  <a:pt x="7910825" y="51868"/>
                </a:lnTo>
                <a:lnTo>
                  <a:pt x="7867867" y="33702"/>
                </a:lnTo>
                <a:lnTo>
                  <a:pt x="7823104" y="19243"/>
                </a:lnTo>
                <a:lnTo>
                  <a:pt x="7776727" y="8679"/>
                </a:lnTo>
                <a:lnTo>
                  <a:pt x="7728927" y="2201"/>
                </a:lnTo>
                <a:lnTo>
                  <a:pt x="76798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 sz="1632" dirty="0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5268945C-CE56-3DBC-425E-7A26066F4D39}"/>
              </a:ext>
            </a:extLst>
          </p:cNvPr>
          <p:cNvSpPr txBox="1">
            <a:spLocks/>
          </p:cNvSpPr>
          <p:nvPr/>
        </p:nvSpPr>
        <p:spPr>
          <a:xfrm>
            <a:off x="2019463" y="355894"/>
            <a:ext cx="8153071" cy="504071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729" algn="ctr">
              <a:lnSpc>
                <a:spcPct val="100000"/>
              </a:lnSpc>
              <a:spcBef>
                <a:spcPts val="91"/>
              </a:spcBef>
            </a:pPr>
            <a:r>
              <a:rPr lang="fr-FR" sz="3200" spc="150" dirty="0">
                <a:solidFill>
                  <a:srgbClr val="7AFFC4"/>
                </a:solidFill>
                <a:latin typeface="Gill Sans MT" panose="020B0502020104020203" pitchFamily="34" charset="0"/>
              </a:rPr>
              <a:t>4.</a:t>
            </a:r>
            <a:r>
              <a:rPr lang="fr-FR" sz="3200" spc="54" dirty="0">
                <a:solidFill>
                  <a:srgbClr val="7AFFC4"/>
                </a:solidFill>
                <a:latin typeface="Gill Sans MT" panose="020B0502020104020203" pitchFamily="34" charset="0"/>
              </a:rPr>
              <a:t> </a:t>
            </a:r>
            <a:r>
              <a:rPr lang="fr-FR" sz="3200" spc="54" dirty="0">
                <a:latin typeface="Gill Sans MT" panose="020B0502020104020203" pitchFamily="34" charset="0"/>
              </a:rPr>
              <a:t>LA COMMANDE ENSP</a:t>
            </a:r>
            <a:endParaRPr lang="fr-FR" sz="3200" spc="59" dirty="0">
              <a:latin typeface="Gill Sans MT" panose="020B0502020104020203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08C8D538-602E-1EFB-0A24-AE534AB0F8A2}"/>
              </a:ext>
            </a:extLst>
          </p:cNvPr>
          <p:cNvSpPr/>
          <p:nvPr/>
        </p:nvSpPr>
        <p:spPr>
          <a:xfrm>
            <a:off x="1685575" y="119348"/>
            <a:ext cx="8820850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1077417"/>
                </a:moveTo>
                <a:lnTo>
                  <a:pt x="538708" y="1077417"/>
                </a:lnTo>
                <a:lnTo>
                  <a:pt x="489674" y="1075215"/>
                </a:lnTo>
                <a:lnTo>
                  <a:pt x="441874" y="1068737"/>
                </a:lnTo>
                <a:lnTo>
                  <a:pt x="395497" y="1058174"/>
                </a:lnTo>
                <a:lnTo>
                  <a:pt x="350734" y="1043714"/>
                </a:lnTo>
                <a:lnTo>
                  <a:pt x="307775" y="1025549"/>
                </a:lnTo>
                <a:lnTo>
                  <a:pt x="266811" y="1003868"/>
                </a:lnTo>
                <a:lnTo>
                  <a:pt x="228030" y="978861"/>
                </a:lnTo>
                <a:lnTo>
                  <a:pt x="191624" y="950720"/>
                </a:lnTo>
                <a:lnTo>
                  <a:pt x="157783" y="919633"/>
                </a:lnTo>
                <a:lnTo>
                  <a:pt x="126696" y="885792"/>
                </a:lnTo>
                <a:lnTo>
                  <a:pt x="98555" y="849386"/>
                </a:lnTo>
                <a:lnTo>
                  <a:pt x="73548" y="810606"/>
                </a:lnTo>
                <a:lnTo>
                  <a:pt x="51868" y="769641"/>
                </a:lnTo>
                <a:lnTo>
                  <a:pt x="33702" y="726682"/>
                </a:lnTo>
                <a:lnTo>
                  <a:pt x="19243" y="681919"/>
                </a:lnTo>
                <a:lnTo>
                  <a:pt x="8679" y="635542"/>
                </a:lnTo>
                <a:lnTo>
                  <a:pt x="2201" y="587742"/>
                </a:lnTo>
                <a:lnTo>
                  <a:pt x="0" y="538708"/>
                </a:lnTo>
                <a:lnTo>
                  <a:pt x="2201" y="489674"/>
                </a:lnTo>
                <a:lnTo>
                  <a:pt x="8679" y="441874"/>
                </a:lnTo>
                <a:lnTo>
                  <a:pt x="19243" y="395497"/>
                </a:lnTo>
                <a:lnTo>
                  <a:pt x="33702" y="350734"/>
                </a:lnTo>
                <a:lnTo>
                  <a:pt x="51868" y="307775"/>
                </a:lnTo>
                <a:lnTo>
                  <a:pt x="73548" y="266811"/>
                </a:lnTo>
                <a:lnTo>
                  <a:pt x="98555" y="228030"/>
                </a:lnTo>
                <a:lnTo>
                  <a:pt x="126696" y="191624"/>
                </a:lnTo>
                <a:lnTo>
                  <a:pt x="157783" y="157783"/>
                </a:lnTo>
                <a:lnTo>
                  <a:pt x="191624" y="126696"/>
                </a:lnTo>
                <a:lnTo>
                  <a:pt x="228030" y="98555"/>
                </a:lnTo>
                <a:lnTo>
                  <a:pt x="266811" y="73548"/>
                </a:lnTo>
                <a:lnTo>
                  <a:pt x="307775" y="51868"/>
                </a:lnTo>
                <a:lnTo>
                  <a:pt x="350734" y="33702"/>
                </a:lnTo>
                <a:lnTo>
                  <a:pt x="395497" y="19243"/>
                </a:lnTo>
                <a:lnTo>
                  <a:pt x="441874" y="8679"/>
                </a:lnTo>
                <a:lnTo>
                  <a:pt x="489674" y="2201"/>
                </a:lnTo>
                <a:lnTo>
                  <a:pt x="538708" y="0"/>
                </a:lnTo>
                <a:lnTo>
                  <a:pt x="7679893" y="0"/>
                </a:lnTo>
                <a:lnTo>
                  <a:pt x="7728927" y="2201"/>
                </a:lnTo>
                <a:lnTo>
                  <a:pt x="7776727" y="8679"/>
                </a:lnTo>
                <a:lnTo>
                  <a:pt x="7823104" y="19243"/>
                </a:lnTo>
                <a:lnTo>
                  <a:pt x="7867867" y="33702"/>
                </a:lnTo>
                <a:lnTo>
                  <a:pt x="7910825" y="51868"/>
                </a:lnTo>
                <a:lnTo>
                  <a:pt x="7951790" y="73548"/>
                </a:lnTo>
                <a:lnTo>
                  <a:pt x="7990571" y="98555"/>
                </a:lnTo>
                <a:lnTo>
                  <a:pt x="8026977" y="126696"/>
                </a:lnTo>
                <a:lnTo>
                  <a:pt x="8060818" y="157783"/>
                </a:lnTo>
                <a:lnTo>
                  <a:pt x="8091905" y="191624"/>
                </a:lnTo>
                <a:lnTo>
                  <a:pt x="8120046" y="228030"/>
                </a:lnTo>
                <a:lnTo>
                  <a:pt x="8145052" y="266811"/>
                </a:lnTo>
                <a:lnTo>
                  <a:pt x="8166733" y="307775"/>
                </a:lnTo>
                <a:lnTo>
                  <a:pt x="8184899" y="350734"/>
                </a:lnTo>
                <a:lnTo>
                  <a:pt x="8199358" y="395497"/>
                </a:lnTo>
                <a:lnTo>
                  <a:pt x="8209922" y="441874"/>
                </a:lnTo>
                <a:lnTo>
                  <a:pt x="8216400" y="489674"/>
                </a:lnTo>
                <a:lnTo>
                  <a:pt x="8218601" y="538708"/>
                </a:lnTo>
                <a:lnTo>
                  <a:pt x="8216400" y="587742"/>
                </a:lnTo>
                <a:lnTo>
                  <a:pt x="8209922" y="635542"/>
                </a:lnTo>
                <a:lnTo>
                  <a:pt x="8199358" y="681919"/>
                </a:lnTo>
                <a:lnTo>
                  <a:pt x="8184899" y="726682"/>
                </a:lnTo>
                <a:lnTo>
                  <a:pt x="8166733" y="769641"/>
                </a:lnTo>
                <a:lnTo>
                  <a:pt x="8145052" y="810606"/>
                </a:lnTo>
                <a:lnTo>
                  <a:pt x="8120046" y="849386"/>
                </a:lnTo>
                <a:lnTo>
                  <a:pt x="8091905" y="885792"/>
                </a:lnTo>
                <a:lnTo>
                  <a:pt x="8060818" y="919633"/>
                </a:lnTo>
                <a:lnTo>
                  <a:pt x="8026977" y="950720"/>
                </a:lnTo>
                <a:lnTo>
                  <a:pt x="7990571" y="978861"/>
                </a:lnTo>
                <a:lnTo>
                  <a:pt x="7951790" y="1003868"/>
                </a:lnTo>
                <a:lnTo>
                  <a:pt x="7910825" y="1025549"/>
                </a:lnTo>
                <a:lnTo>
                  <a:pt x="7867867" y="1043714"/>
                </a:lnTo>
                <a:lnTo>
                  <a:pt x="7823104" y="1058174"/>
                </a:lnTo>
                <a:lnTo>
                  <a:pt x="7776727" y="1068737"/>
                </a:lnTo>
                <a:lnTo>
                  <a:pt x="7728927" y="1075215"/>
                </a:lnTo>
                <a:lnTo>
                  <a:pt x="7679893" y="1077417"/>
                </a:lnTo>
                <a:close/>
              </a:path>
            </a:pathLst>
          </a:custGeom>
          <a:ln w="50800">
            <a:solidFill>
              <a:srgbClr val="7AFFC4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9" name="Organigramme : Alternative 18">
            <a:extLst>
              <a:ext uri="{FF2B5EF4-FFF2-40B4-BE49-F238E27FC236}">
                <a16:creationId xmlns:a16="http://schemas.microsoft.com/office/drawing/2014/main" id="{45A1C4F1-1A6D-C0EE-F367-58F1DB895A6A}"/>
              </a:ext>
            </a:extLst>
          </p:cNvPr>
          <p:cNvSpPr/>
          <p:nvPr/>
        </p:nvSpPr>
        <p:spPr>
          <a:xfrm>
            <a:off x="167148" y="1475673"/>
            <a:ext cx="11877368" cy="5262979"/>
          </a:xfrm>
          <a:prstGeom prst="flowChartAlternateProcess">
            <a:avLst/>
          </a:prstGeom>
          <a:noFill/>
          <a:ln w="28575"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 descr="Une image contenant intérieur, Immeuble de bureaux, bureau, ordinateur portable&#10;&#10;Le contenu généré par l’IA peut être incorrect.">
            <a:extLst>
              <a:ext uri="{FF2B5EF4-FFF2-40B4-BE49-F238E27FC236}">
                <a16:creationId xmlns:a16="http://schemas.microsoft.com/office/drawing/2014/main" id="{8D3C8FA6-ED22-54E8-6509-D0F9B0686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560" y="1700414"/>
            <a:ext cx="3597945" cy="2698459"/>
          </a:xfrm>
          <a:prstGeom prst="rect">
            <a:avLst/>
          </a:prstGeom>
        </p:spPr>
      </p:pic>
      <p:pic>
        <p:nvPicPr>
          <p:cNvPr id="6" name="Image 5" descr="Une image contenant habits, intérieur, personne, mur&#10;&#10;Le contenu généré par l’IA peut être incorrect.">
            <a:extLst>
              <a:ext uri="{FF2B5EF4-FFF2-40B4-BE49-F238E27FC236}">
                <a16:creationId xmlns:a16="http://schemas.microsoft.com/office/drawing/2014/main" id="{DE203E5B-24CC-4F5B-73BC-C972B53B5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020" y="1700414"/>
            <a:ext cx="3597945" cy="2698459"/>
          </a:xfrm>
          <a:prstGeom prst="rect">
            <a:avLst/>
          </a:prstGeom>
        </p:spPr>
      </p:pic>
      <p:pic>
        <p:nvPicPr>
          <p:cNvPr id="8" name="Image 7" descr="Une image contenant habits, personne, Visage humain, sourire&#10;&#10;Le contenu généré par l’IA peut être incorrect.">
            <a:extLst>
              <a:ext uri="{FF2B5EF4-FFF2-40B4-BE49-F238E27FC236}">
                <a16:creationId xmlns:a16="http://schemas.microsoft.com/office/drawing/2014/main" id="{0E0E60E5-591C-3EA2-7DC5-315241BC5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880" y="4635419"/>
            <a:ext cx="4737904" cy="186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2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5BCD9-A198-5014-2005-1D436E438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830D0622-876D-32AD-6DCD-F7990E9C5D8A}"/>
              </a:ext>
            </a:extLst>
          </p:cNvPr>
          <p:cNvSpPr/>
          <p:nvPr/>
        </p:nvSpPr>
        <p:spPr>
          <a:xfrm>
            <a:off x="0" y="-110520"/>
            <a:ext cx="12192000" cy="1436902"/>
          </a:xfrm>
          <a:custGeom>
            <a:avLst/>
            <a:gdLst/>
            <a:ahLst/>
            <a:cxnLst/>
            <a:rect l="l" t="t" r="r" b="b"/>
            <a:pathLst>
              <a:path w="10692130" h="3780154">
                <a:moveTo>
                  <a:pt x="10692003" y="0"/>
                </a:moveTo>
                <a:lnTo>
                  <a:pt x="0" y="0"/>
                </a:lnTo>
                <a:lnTo>
                  <a:pt x="0" y="3779989"/>
                </a:lnTo>
                <a:lnTo>
                  <a:pt x="10692003" y="3779989"/>
                </a:lnTo>
                <a:lnTo>
                  <a:pt x="10692003" y="0"/>
                </a:lnTo>
                <a:close/>
              </a:path>
            </a:pathLst>
          </a:custGeom>
          <a:solidFill>
            <a:srgbClr val="DEFFF0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0AFB392A-50E6-CDB5-E9E8-A3FD8BF928FF}"/>
              </a:ext>
            </a:extLst>
          </p:cNvPr>
          <p:cNvSpPr/>
          <p:nvPr/>
        </p:nvSpPr>
        <p:spPr>
          <a:xfrm>
            <a:off x="1685574" y="119348"/>
            <a:ext cx="8820851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0"/>
                </a:moveTo>
                <a:lnTo>
                  <a:pt x="538708" y="0"/>
                </a:lnTo>
                <a:lnTo>
                  <a:pt x="489674" y="2201"/>
                </a:lnTo>
                <a:lnTo>
                  <a:pt x="441874" y="8679"/>
                </a:lnTo>
                <a:lnTo>
                  <a:pt x="395497" y="19243"/>
                </a:lnTo>
                <a:lnTo>
                  <a:pt x="350734" y="33702"/>
                </a:lnTo>
                <a:lnTo>
                  <a:pt x="307775" y="51868"/>
                </a:lnTo>
                <a:lnTo>
                  <a:pt x="266811" y="73548"/>
                </a:lnTo>
                <a:lnTo>
                  <a:pt x="228030" y="98555"/>
                </a:lnTo>
                <a:lnTo>
                  <a:pt x="191624" y="126696"/>
                </a:lnTo>
                <a:lnTo>
                  <a:pt x="157783" y="157783"/>
                </a:lnTo>
                <a:lnTo>
                  <a:pt x="126696" y="191624"/>
                </a:lnTo>
                <a:lnTo>
                  <a:pt x="98555" y="228030"/>
                </a:lnTo>
                <a:lnTo>
                  <a:pt x="73548" y="266811"/>
                </a:lnTo>
                <a:lnTo>
                  <a:pt x="51868" y="307775"/>
                </a:lnTo>
                <a:lnTo>
                  <a:pt x="33702" y="350734"/>
                </a:lnTo>
                <a:lnTo>
                  <a:pt x="19243" y="395497"/>
                </a:lnTo>
                <a:lnTo>
                  <a:pt x="8679" y="441874"/>
                </a:lnTo>
                <a:lnTo>
                  <a:pt x="2201" y="489674"/>
                </a:lnTo>
                <a:lnTo>
                  <a:pt x="0" y="538708"/>
                </a:lnTo>
                <a:lnTo>
                  <a:pt x="2201" y="587742"/>
                </a:lnTo>
                <a:lnTo>
                  <a:pt x="8679" y="635542"/>
                </a:lnTo>
                <a:lnTo>
                  <a:pt x="19243" y="681919"/>
                </a:lnTo>
                <a:lnTo>
                  <a:pt x="33702" y="726682"/>
                </a:lnTo>
                <a:lnTo>
                  <a:pt x="51868" y="769641"/>
                </a:lnTo>
                <a:lnTo>
                  <a:pt x="73548" y="810606"/>
                </a:lnTo>
                <a:lnTo>
                  <a:pt x="98555" y="849386"/>
                </a:lnTo>
                <a:lnTo>
                  <a:pt x="126696" y="885792"/>
                </a:lnTo>
                <a:lnTo>
                  <a:pt x="157783" y="919633"/>
                </a:lnTo>
                <a:lnTo>
                  <a:pt x="191624" y="950720"/>
                </a:lnTo>
                <a:lnTo>
                  <a:pt x="228030" y="978861"/>
                </a:lnTo>
                <a:lnTo>
                  <a:pt x="266811" y="1003868"/>
                </a:lnTo>
                <a:lnTo>
                  <a:pt x="307775" y="1025549"/>
                </a:lnTo>
                <a:lnTo>
                  <a:pt x="350734" y="1043714"/>
                </a:lnTo>
                <a:lnTo>
                  <a:pt x="395497" y="1058174"/>
                </a:lnTo>
                <a:lnTo>
                  <a:pt x="441874" y="1068737"/>
                </a:lnTo>
                <a:lnTo>
                  <a:pt x="489674" y="1075215"/>
                </a:lnTo>
                <a:lnTo>
                  <a:pt x="538708" y="1077417"/>
                </a:lnTo>
                <a:lnTo>
                  <a:pt x="7679893" y="1077417"/>
                </a:lnTo>
                <a:lnTo>
                  <a:pt x="7728927" y="1075215"/>
                </a:lnTo>
                <a:lnTo>
                  <a:pt x="7776727" y="1068737"/>
                </a:lnTo>
                <a:lnTo>
                  <a:pt x="7823104" y="1058174"/>
                </a:lnTo>
                <a:lnTo>
                  <a:pt x="7867867" y="1043714"/>
                </a:lnTo>
                <a:lnTo>
                  <a:pt x="7910825" y="1025549"/>
                </a:lnTo>
                <a:lnTo>
                  <a:pt x="7951790" y="1003868"/>
                </a:lnTo>
                <a:lnTo>
                  <a:pt x="7990571" y="978861"/>
                </a:lnTo>
                <a:lnTo>
                  <a:pt x="8026977" y="950720"/>
                </a:lnTo>
                <a:lnTo>
                  <a:pt x="8060818" y="919633"/>
                </a:lnTo>
                <a:lnTo>
                  <a:pt x="8091905" y="885792"/>
                </a:lnTo>
                <a:lnTo>
                  <a:pt x="8120046" y="849386"/>
                </a:lnTo>
                <a:lnTo>
                  <a:pt x="8145052" y="810606"/>
                </a:lnTo>
                <a:lnTo>
                  <a:pt x="8166733" y="769641"/>
                </a:lnTo>
                <a:lnTo>
                  <a:pt x="8184899" y="726682"/>
                </a:lnTo>
                <a:lnTo>
                  <a:pt x="8199358" y="681919"/>
                </a:lnTo>
                <a:lnTo>
                  <a:pt x="8209922" y="635542"/>
                </a:lnTo>
                <a:lnTo>
                  <a:pt x="8216400" y="587742"/>
                </a:lnTo>
                <a:lnTo>
                  <a:pt x="8218601" y="538708"/>
                </a:lnTo>
                <a:lnTo>
                  <a:pt x="8216400" y="489674"/>
                </a:lnTo>
                <a:lnTo>
                  <a:pt x="8209922" y="441874"/>
                </a:lnTo>
                <a:lnTo>
                  <a:pt x="8199358" y="395497"/>
                </a:lnTo>
                <a:lnTo>
                  <a:pt x="8184899" y="350734"/>
                </a:lnTo>
                <a:lnTo>
                  <a:pt x="8166733" y="307775"/>
                </a:lnTo>
                <a:lnTo>
                  <a:pt x="8145052" y="266811"/>
                </a:lnTo>
                <a:lnTo>
                  <a:pt x="8120046" y="228030"/>
                </a:lnTo>
                <a:lnTo>
                  <a:pt x="8091905" y="191624"/>
                </a:lnTo>
                <a:lnTo>
                  <a:pt x="8060818" y="157783"/>
                </a:lnTo>
                <a:lnTo>
                  <a:pt x="8026977" y="126696"/>
                </a:lnTo>
                <a:lnTo>
                  <a:pt x="7990571" y="98555"/>
                </a:lnTo>
                <a:lnTo>
                  <a:pt x="7951790" y="73548"/>
                </a:lnTo>
                <a:lnTo>
                  <a:pt x="7910825" y="51868"/>
                </a:lnTo>
                <a:lnTo>
                  <a:pt x="7867867" y="33702"/>
                </a:lnTo>
                <a:lnTo>
                  <a:pt x="7823104" y="19243"/>
                </a:lnTo>
                <a:lnTo>
                  <a:pt x="7776727" y="8679"/>
                </a:lnTo>
                <a:lnTo>
                  <a:pt x="7728927" y="2201"/>
                </a:lnTo>
                <a:lnTo>
                  <a:pt x="76798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 sz="1632" dirty="0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306616FE-ADE5-B8EE-A200-20B116B580B8}"/>
              </a:ext>
            </a:extLst>
          </p:cNvPr>
          <p:cNvSpPr txBox="1">
            <a:spLocks/>
          </p:cNvSpPr>
          <p:nvPr/>
        </p:nvSpPr>
        <p:spPr>
          <a:xfrm>
            <a:off x="2019463" y="355894"/>
            <a:ext cx="8153071" cy="504071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729" algn="ctr">
              <a:lnSpc>
                <a:spcPct val="100000"/>
              </a:lnSpc>
              <a:spcBef>
                <a:spcPts val="91"/>
              </a:spcBef>
            </a:pPr>
            <a:r>
              <a:rPr lang="fr-FR" sz="3200" spc="150" dirty="0">
                <a:solidFill>
                  <a:srgbClr val="7AFFC4"/>
                </a:solidFill>
                <a:latin typeface="Gill Sans MT" panose="020B0502020104020203" pitchFamily="34" charset="0"/>
              </a:rPr>
              <a:t>4.</a:t>
            </a:r>
            <a:r>
              <a:rPr lang="fr-FR" sz="3200" spc="54" dirty="0">
                <a:solidFill>
                  <a:srgbClr val="7AFFC4"/>
                </a:solidFill>
                <a:latin typeface="Gill Sans MT" panose="020B0502020104020203" pitchFamily="34" charset="0"/>
              </a:rPr>
              <a:t> </a:t>
            </a:r>
            <a:r>
              <a:rPr lang="fr-FR" sz="3200" spc="54" dirty="0">
                <a:latin typeface="Gill Sans MT" panose="020B0502020104020203" pitchFamily="34" charset="0"/>
              </a:rPr>
              <a:t>LES OBJECTIFS DE LA COMMANDE ENPC</a:t>
            </a:r>
            <a:endParaRPr lang="fr-FR" sz="3200" spc="59" dirty="0">
              <a:latin typeface="Gill Sans MT" panose="020B0502020104020203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CD2E1BEE-4620-ED34-82D2-4E940752CA9A}"/>
              </a:ext>
            </a:extLst>
          </p:cNvPr>
          <p:cNvSpPr/>
          <p:nvPr/>
        </p:nvSpPr>
        <p:spPr>
          <a:xfrm>
            <a:off x="1685575" y="119348"/>
            <a:ext cx="8820850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1077417"/>
                </a:moveTo>
                <a:lnTo>
                  <a:pt x="538708" y="1077417"/>
                </a:lnTo>
                <a:lnTo>
                  <a:pt x="489674" y="1075215"/>
                </a:lnTo>
                <a:lnTo>
                  <a:pt x="441874" y="1068737"/>
                </a:lnTo>
                <a:lnTo>
                  <a:pt x="395497" y="1058174"/>
                </a:lnTo>
                <a:lnTo>
                  <a:pt x="350734" y="1043714"/>
                </a:lnTo>
                <a:lnTo>
                  <a:pt x="307775" y="1025549"/>
                </a:lnTo>
                <a:lnTo>
                  <a:pt x="266811" y="1003868"/>
                </a:lnTo>
                <a:lnTo>
                  <a:pt x="228030" y="978861"/>
                </a:lnTo>
                <a:lnTo>
                  <a:pt x="191624" y="950720"/>
                </a:lnTo>
                <a:lnTo>
                  <a:pt x="157783" y="919633"/>
                </a:lnTo>
                <a:lnTo>
                  <a:pt x="126696" y="885792"/>
                </a:lnTo>
                <a:lnTo>
                  <a:pt x="98555" y="849386"/>
                </a:lnTo>
                <a:lnTo>
                  <a:pt x="73548" y="810606"/>
                </a:lnTo>
                <a:lnTo>
                  <a:pt x="51868" y="769641"/>
                </a:lnTo>
                <a:lnTo>
                  <a:pt x="33702" y="726682"/>
                </a:lnTo>
                <a:lnTo>
                  <a:pt x="19243" y="681919"/>
                </a:lnTo>
                <a:lnTo>
                  <a:pt x="8679" y="635542"/>
                </a:lnTo>
                <a:lnTo>
                  <a:pt x="2201" y="587742"/>
                </a:lnTo>
                <a:lnTo>
                  <a:pt x="0" y="538708"/>
                </a:lnTo>
                <a:lnTo>
                  <a:pt x="2201" y="489674"/>
                </a:lnTo>
                <a:lnTo>
                  <a:pt x="8679" y="441874"/>
                </a:lnTo>
                <a:lnTo>
                  <a:pt x="19243" y="395497"/>
                </a:lnTo>
                <a:lnTo>
                  <a:pt x="33702" y="350734"/>
                </a:lnTo>
                <a:lnTo>
                  <a:pt x="51868" y="307775"/>
                </a:lnTo>
                <a:lnTo>
                  <a:pt x="73548" y="266811"/>
                </a:lnTo>
                <a:lnTo>
                  <a:pt x="98555" y="228030"/>
                </a:lnTo>
                <a:lnTo>
                  <a:pt x="126696" y="191624"/>
                </a:lnTo>
                <a:lnTo>
                  <a:pt x="157783" y="157783"/>
                </a:lnTo>
                <a:lnTo>
                  <a:pt x="191624" y="126696"/>
                </a:lnTo>
                <a:lnTo>
                  <a:pt x="228030" y="98555"/>
                </a:lnTo>
                <a:lnTo>
                  <a:pt x="266811" y="73548"/>
                </a:lnTo>
                <a:lnTo>
                  <a:pt x="307775" y="51868"/>
                </a:lnTo>
                <a:lnTo>
                  <a:pt x="350734" y="33702"/>
                </a:lnTo>
                <a:lnTo>
                  <a:pt x="395497" y="19243"/>
                </a:lnTo>
                <a:lnTo>
                  <a:pt x="441874" y="8679"/>
                </a:lnTo>
                <a:lnTo>
                  <a:pt x="489674" y="2201"/>
                </a:lnTo>
                <a:lnTo>
                  <a:pt x="538708" y="0"/>
                </a:lnTo>
                <a:lnTo>
                  <a:pt x="7679893" y="0"/>
                </a:lnTo>
                <a:lnTo>
                  <a:pt x="7728927" y="2201"/>
                </a:lnTo>
                <a:lnTo>
                  <a:pt x="7776727" y="8679"/>
                </a:lnTo>
                <a:lnTo>
                  <a:pt x="7823104" y="19243"/>
                </a:lnTo>
                <a:lnTo>
                  <a:pt x="7867867" y="33702"/>
                </a:lnTo>
                <a:lnTo>
                  <a:pt x="7910825" y="51868"/>
                </a:lnTo>
                <a:lnTo>
                  <a:pt x="7951790" y="73548"/>
                </a:lnTo>
                <a:lnTo>
                  <a:pt x="7990571" y="98555"/>
                </a:lnTo>
                <a:lnTo>
                  <a:pt x="8026977" y="126696"/>
                </a:lnTo>
                <a:lnTo>
                  <a:pt x="8060818" y="157783"/>
                </a:lnTo>
                <a:lnTo>
                  <a:pt x="8091905" y="191624"/>
                </a:lnTo>
                <a:lnTo>
                  <a:pt x="8120046" y="228030"/>
                </a:lnTo>
                <a:lnTo>
                  <a:pt x="8145052" y="266811"/>
                </a:lnTo>
                <a:lnTo>
                  <a:pt x="8166733" y="307775"/>
                </a:lnTo>
                <a:lnTo>
                  <a:pt x="8184899" y="350734"/>
                </a:lnTo>
                <a:lnTo>
                  <a:pt x="8199358" y="395497"/>
                </a:lnTo>
                <a:lnTo>
                  <a:pt x="8209922" y="441874"/>
                </a:lnTo>
                <a:lnTo>
                  <a:pt x="8216400" y="489674"/>
                </a:lnTo>
                <a:lnTo>
                  <a:pt x="8218601" y="538708"/>
                </a:lnTo>
                <a:lnTo>
                  <a:pt x="8216400" y="587742"/>
                </a:lnTo>
                <a:lnTo>
                  <a:pt x="8209922" y="635542"/>
                </a:lnTo>
                <a:lnTo>
                  <a:pt x="8199358" y="681919"/>
                </a:lnTo>
                <a:lnTo>
                  <a:pt x="8184899" y="726682"/>
                </a:lnTo>
                <a:lnTo>
                  <a:pt x="8166733" y="769641"/>
                </a:lnTo>
                <a:lnTo>
                  <a:pt x="8145052" y="810606"/>
                </a:lnTo>
                <a:lnTo>
                  <a:pt x="8120046" y="849386"/>
                </a:lnTo>
                <a:lnTo>
                  <a:pt x="8091905" y="885792"/>
                </a:lnTo>
                <a:lnTo>
                  <a:pt x="8060818" y="919633"/>
                </a:lnTo>
                <a:lnTo>
                  <a:pt x="8026977" y="950720"/>
                </a:lnTo>
                <a:lnTo>
                  <a:pt x="7990571" y="978861"/>
                </a:lnTo>
                <a:lnTo>
                  <a:pt x="7951790" y="1003868"/>
                </a:lnTo>
                <a:lnTo>
                  <a:pt x="7910825" y="1025549"/>
                </a:lnTo>
                <a:lnTo>
                  <a:pt x="7867867" y="1043714"/>
                </a:lnTo>
                <a:lnTo>
                  <a:pt x="7823104" y="1058174"/>
                </a:lnTo>
                <a:lnTo>
                  <a:pt x="7776727" y="1068737"/>
                </a:lnTo>
                <a:lnTo>
                  <a:pt x="7728927" y="1075215"/>
                </a:lnTo>
                <a:lnTo>
                  <a:pt x="7679893" y="1077417"/>
                </a:lnTo>
                <a:close/>
              </a:path>
            </a:pathLst>
          </a:custGeom>
          <a:ln w="50800">
            <a:solidFill>
              <a:srgbClr val="7AFFC4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0FA07C-7762-A16D-9D6D-157A838533E5}"/>
              </a:ext>
            </a:extLst>
          </p:cNvPr>
          <p:cNvSpPr txBox="1"/>
          <p:nvPr/>
        </p:nvSpPr>
        <p:spPr>
          <a:xfrm>
            <a:off x="383455" y="1721893"/>
            <a:ext cx="114250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600" b="1" dirty="0"/>
              <a:t>Mettre en avant les bénéfices socio-économiques et écologiques du projet pour le territoire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Facilitation des mobilités quotidiennes, attractivité pour le territoire, amélioration de la qualité de l’air, etc.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Enquêtes de terrain auprès des usagers et des habitants (identification des besoins, des freins).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Cartographier les infrastructures cyclables, les équipements structurants, les zones génératrices de déplacements 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600" b="1" dirty="0"/>
              <a:t>Identifier la possibilité de report modal avec un équipement de cette envergure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Analyse de la mobilité sur le secteur (offre de transport, flux), hypothèse de fréquentation, etc.</a:t>
            </a:r>
          </a:p>
          <a:p>
            <a:pPr algn="just"/>
            <a:endParaRPr lang="fr-FR" sz="1600" dirty="0"/>
          </a:p>
        </p:txBody>
      </p:sp>
      <p:sp>
        <p:nvSpPr>
          <p:cNvPr id="19" name="Organigramme : Alternative 18">
            <a:extLst>
              <a:ext uri="{FF2B5EF4-FFF2-40B4-BE49-F238E27FC236}">
                <a16:creationId xmlns:a16="http://schemas.microsoft.com/office/drawing/2014/main" id="{228531CF-1875-E2F7-48DA-DAF3EE7496FD}"/>
              </a:ext>
            </a:extLst>
          </p:cNvPr>
          <p:cNvSpPr/>
          <p:nvPr/>
        </p:nvSpPr>
        <p:spPr>
          <a:xfrm>
            <a:off x="167148" y="1475673"/>
            <a:ext cx="11877368" cy="5262979"/>
          </a:xfrm>
          <a:prstGeom prst="flowChartAlternateProcess">
            <a:avLst/>
          </a:prstGeom>
          <a:noFill/>
          <a:ln w="28575"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Image 1" descr="Une image contenant texte, Police, conception, Graphique&#10;&#10;Le contenu généré par l’IA peut être incorrect.">
            <a:extLst>
              <a:ext uri="{FF2B5EF4-FFF2-40B4-BE49-F238E27FC236}">
                <a16:creationId xmlns:a16="http://schemas.microsoft.com/office/drawing/2014/main" id="{6A322573-8A77-D7CB-26E8-99B63D006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446" y="4001275"/>
            <a:ext cx="2013358" cy="256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6833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6823AF4A-9EBA-4ED2-8EAA-5D2F042D145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r="111"/>
          <a:stretch>
            <a:fillRect/>
          </a:stretch>
        </p:blipFill>
        <p:spPr/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70D2AF1-48F4-48BC-9976-B54215439B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02321" y="4524993"/>
            <a:ext cx="1908000" cy="1162150"/>
          </a:xfrm>
        </p:spPr>
        <p:txBody>
          <a:bodyPr>
            <a:normAutofit fontScale="70000" lnSpcReduction="20000"/>
          </a:bodyPr>
          <a:lstStyle/>
          <a:p>
            <a:r>
              <a:rPr lang="fr-FR" dirty="0"/>
              <a:t>Anne THEBAUD</a:t>
            </a:r>
          </a:p>
          <a:p>
            <a:pPr marL="0" indent="0">
              <a:buNone/>
            </a:pPr>
            <a:r>
              <a:rPr lang="fr-FR" dirty="0"/>
              <a:t>Directrice du développement </a:t>
            </a:r>
          </a:p>
          <a:p>
            <a:pPr lvl="1"/>
            <a:r>
              <a:rPr lang="fr-FR" dirty="0"/>
              <a:t>42 rue de la Reine Henriette</a:t>
            </a:r>
          </a:p>
          <a:p>
            <a:pPr lvl="1"/>
            <a:r>
              <a:rPr lang="fr-FR" dirty="0"/>
              <a:t>92700 Colombes</a:t>
            </a:r>
          </a:p>
          <a:p>
            <a:pPr lvl="1">
              <a:spcBef>
                <a:spcPts val="600"/>
              </a:spcBef>
            </a:pPr>
            <a:r>
              <a:rPr lang="fr-FR" dirty="0"/>
              <a:t>Anne.thebaud@eco-urbain.fr </a:t>
            </a:r>
          </a:p>
          <a:p>
            <a:pPr lvl="1"/>
            <a:r>
              <a:rPr lang="fr-FR" dirty="0"/>
              <a:t>Tél. 07 72 22 49 44 </a:t>
            </a:r>
          </a:p>
        </p:txBody>
      </p:sp>
    </p:spTree>
    <p:extLst>
      <p:ext uri="{BB962C8B-B14F-4D97-AF65-F5344CB8AC3E}">
        <p14:creationId xmlns:p14="http://schemas.microsoft.com/office/powerpoint/2010/main" val="128451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AAC26-AC06-9BD0-4E53-CC0069B8D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1CC3945D-ABFD-9D2E-253C-30B1ADB1D60E}"/>
              </a:ext>
            </a:extLst>
          </p:cNvPr>
          <p:cNvSpPr/>
          <p:nvPr/>
        </p:nvSpPr>
        <p:spPr>
          <a:xfrm>
            <a:off x="0" y="-110520"/>
            <a:ext cx="12192000" cy="1436902"/>
          </a:xfrm>
          <a:custGeom>
            <a:avLst/>
            <a:gdLst/>
            <a:ahLst/>
            <a:cxnLst/>
            <a:rect l="l" t="t" r="r" b="b"/>
            <a:pathLst>
              <a:path w="10692130" h="3780154">
                <a:moveTo>
                  <a:pt x="10692003" y="0"/>
                </a:moveTo>
                <a:lnTo>
                  <a:pt x="0" y="0"/>
                </a:lnTo>
                <a:lnTo>
                  <a:pt x="0" y="3779989"/>
                </a:lnTo>
                <a:lnTo>
                  <a:pt x="10692003" y="3779989"/>
                </a:lnTo>
                <a:lnTo>
                  <a:pt x="10692003" y="0"/>
                </a:lnTo>
                <a:close/>
              </a:path>
            </a:pathLst>
          </a:custGeom>
          <a:solidFill>
            <a:srgbClr val="DEFFF0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CC1FA330-C6CF-74DB-0FD2-E0E774BE72DD}"/>
              </a:ext>
            </a:extLst>
          </p:cNvPr>
          <p:cNvSpPr/>
          <p:nvPr/>
        </p:nvSpPr>
        <p:spPr>
          <a:xfrm>
            <a:off x="1685574" y="119348"/>
            <a:ext cx="8820851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0"/>
                </a:moveTo>
                <a:lnTo>
                  <a:pt x="538708" y="0"/>
                </a:lnTo>
                <a:lnTo>
                  <a:pt x="489674" y="2201"/>
                </a:lnTo>
                <a:lnTo>
                  <a:pt x="441874" y="8679"/>
                </a:lnTo>
                <a:lnTo>
                  <a:pt x="395497" y="19243"/>
                </a:lnTo>
                <a:lnTo>
                  <a:pt x="350734" y="33702"/>
                </a:lnTo>
                <a:lnTo>
                  <a:pt x="307775" y="51868"/>
                </a:lnTo>
                <a:lnTo>
                  <a:pt x="266811" y="73548"/>
                </a:lnTo>
                <a:lnTo>
                  <a:pt x="228030" y="98555"/>
                </a:lnTo>
                <a:lnTo>
                  <a:pt x="191624" y="126696"/>
                </a:lnTo>
                <a:lnTo>
                  <a:pt x="157783" y="157783"/>
                </a:lnTo>
                <a:lnTo>
                  <a:pt x="126696" y="191624"/>
                </a:lnTo>
                <a:lnTo>
                  <a:pt x="98555" y="228030"/>
                </a:lnTo>
                <a:lnTo>
                  <a:pt x="73548" y="266811"/>
                </a:lnTo>
                <a:lnTo>
                  <a:pt x="51868" y="307775"/>
                </a:lnTo>
                <a:lnTo>
                  <a:pt x="33702" y="350734"/>
                </a:lnTo>
                <a:lnTo>
                  <a:pt x="19243" y="395497"/>
                </a:lnTo>
                <a:lnTo>
                  <a:pt x="8679" y="441874"/>
                </a:lnTo>
                <a:lnTo>
                  <a:pt x="2201" y="489674"/>
                </a:lnTo>
                <a:lnTo>
                  <a:pt x="0" y="538708"/>
                </a:lnTo>
                <a:lnTo>
                  <a:pt x="2201" y="587742"/>
                </a:lnTo>
                <a:lnTo>
                  <a:pt x="8679" y="635542"/>
                </a:lnTo>
                <a:lnTo>
                  <a:pt x="19243" y="681919"/>
                </a:lnTo>
                <a:lnTo>
                  <a:pt x="33702" y="726682"/>
                </a:lnTo>
                <a:lnTo>
                  <a:pt x="51868" y="769641"/>
                </a:lnTo>
                <a:lnTo>
                  <a:pt x="73548" y="810606"/>
                </a:lnTo>
                <a:lnTo>
                  <a:pt x="98555" y="849386"/>
                </a:lnTo>
                <a:lnTo>
                  <a:pt x="126696" y="885792"/>
                </a:lnTo>
                <a:lnTo>
                  <a:pt x="157783" y="919633"/>
                </a:lnTo>
                <a:lnTo>
                  <a:pt x="191624" y="950720"/>
                </a:lnTo>
                <a:lnTo>
                  <a:pt x="228030" y="978861"/>
                </a:lnTo>
                <a:lnTo>
                  <a:pt x="266811" y="1003868"/>
                </a:lnTo>
                <a:lnTo>
                  <a:pt x="307775" y="1025549"/>
                </a:lnTo>
                <a:lnTo>
                  <a:pt x="350734" y="1043714"/>
                </a:lnTo>
                <a:lnTo>
                  <a:pt x="395497" y="1058174"/>
                </a:lnTo>
                <a:lnTo>
                  <a:pt x="441874" y="1068737"/>
                </a:lnTo>
                <a:lnTo>
                  <a:pt x="489674" y="1075215"/>
                </a:lnTo>
                <a:lnTo>
                  <a:pt x="538708" y="1077417"/>
                </a:lnTo>
                <a:lnTo>
                  <a:pt x="7679893" y="1077417"/>
                </a:lnTo>
                <a:lnTo>
                  <a:pt x="7728927" y="1075215"/>
                </a:lnTo>
                <a:lnTo>
                  <a:pt x="7776727" y="1068737"/>
                </a:lnTo>
                <a:lnTo>
                  <a:pt x="7823104" y="1058174"/>
                </a:lnTo>
                <a:lnTo>
                  <a:pt x="7867867" y="1043714"/>
                </a:lnTo>
                <a:lnTo>
                  <a:pt x="7910825" y="1025549"/>
                </a:lnTo>
                <a:lnTo>
                  <a:pt x="7951790" y="1003868"/>
                </a:lnTo>
                <a:lnTo>
                  <a:pt x="7990571" y="978861"/>
                </a:lnTo>
                <a:lnTo>
                  <a:pt x="8026977" y="950720"/>
                </a:lnTo>
                <a:lnTo>
                  <a:pt x="8060818" y="919633"/>
                </a:lnTo>
                <a:lnTo>
                  <a:pt x="8091905" y="885792"/>
                </a:lnTo>
                <a:lnTo>
                  <a:pt x="8120046" y="849386"/>
                </a:lnTo>
                <a:lnTo>
                  <a:pt x="8145052" y="810606"/>
                </a:lnTo>
                <a:lnTo>
                  <a:pt x="8166733" y="769641"/>
                </a:lnTo>
                <a:lnTo>
                  <a:pt x="8184899" y="726682"/>
                </a:lnTo>
                <a:lnTo>
                  <a:pt x="8199358" y="681919"/>
                </a:lnTo>
                <a:lnTo>
                  <a:pt x="8209922" y="635542"/>
                </a:lnTo>
                <a:lnTo>
                  <a:pt x="8216400" y="587742"/>
                </a:lnTo>
                <a:lnTo>
                  <a:pt x="8218601" y="538708"/>
                </a:lnTo>
                <a:lnTo>
                  <a:pt x="8216400" y="489674"/>
                </a:lnTo>
                <a:lnTo>
                  <a:pt x="8209922" y="441874"/>
                </a:lnTo>
                <a:lnTo>
                  <a:pt x="8199358" y="395497"/>
                </a:lnTo>
                <a:lnTo>
                  <a:pt x="8184899" y="350734"/>
                </a:lnTo>
                <a:lnTo>
                  <a:pt x="8166733" y="307775"/>
                </a:lnTo>
                <a:lnTo>
                  <a:pt x="8145052" y="266811"/>
                </a:lnTo>
                <a:lnTo>
                  <a:pt x="8120046" y="228030"/>
                </a:lnTo>
                <a:lnTo>
                  <a:pt x="8091905" y="191624"/>
                </a:lnTo>
                <a:lnTo>
                  <a:pt x="8060818" y="157783"/>
                </a:lnTo>
                <a:lnTo>
                  <a:pt x="8026977" y="126696"/>
                </a:lnTo>
                <a:lnTo>
                  <a:pt x="7990571" y="98555"/>
                </a:lnTo>
                <a:lnTo>
                  <a:pt x="7951790" y="73548"/>
                </a:lnTo>
                <a:lnTo>
                  <a:pt x="7910825" y="51868"/>
                </a:lnTo>
                <a:lnTo>
                  <a:pt x="7867867" y="33702"/>
                </a:lnTo>
                <a:lnTo>
                  <a:pt x="7823104" y="19243"/>
                </a:lnTo>
                <a:lnTo>
                  <a:pt x="7776727" y="8679"/>
                </a:lnTo>
                <a:lnTo>
                  <a:pt x="7728927" y="2201"/>
                </a:lnTo>
                <a:lnTo>
                  <a:pt x="76798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 sz="1632" dirty="0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9D6F86AE-27D7-93A1-724A-2A052875689A}"/>
              </a:ext>
            </a:extLst>
          </p:cNvPr>
          <p:cNvSpPr txBox="1">
            <a:spLocks/>
          </p:cNvSpPr>
          <p:nvPr/>
        </p:nvSpPr>
        <p:spPr>
          <a:xfrm>
            <a:off x="2019463" y="355894"/>
            <a:ext cx="8153071" cy="504071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729" algn="ctr">
              <a:lnSpc>
                <a:spcPct val="100000"/>
              </a:lnSpc>
              <a:spcBef>
                <a:spcPts val="91"/>
              </a:spcBef>
            </a:pPr>
            <a:r>
              <a:rPr lang="fr-FR" sz="3200" spc="54" dirty="0">
                <a:latin typeface="Gill Sans MT" panose="020B0502020104020203" pitchFamily="34" charset="0"/>
              </a:rPr>
              <a:t>ANNEXES</a:t>
            </a:r>
            <a:endParaRPr lang="fr-FR" sz="3200" spc="59" dirty="0">
              <a:latin typeface="Gill Sans MT" panose="020B0502020104020203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33430DF1-5313-7535-873A-218A8319E08D}"/>
              </a:ext>
            </a:extLst>
          </p:cNvPr>
          <p:cNvSpPr/>
          <p:nvPr/>
        </p:nvSpPr>
        <p:spPr>
          <a:xfrm>
            <a:off x="1685575" y="119348"/>
            <a:ext cx="8820850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1077417"/>
                </a:moveTo>
                <a:lnTo>
                  <a:pt x="538708" y="1077417"/>
                </a:lnTo>
                <a:lnTo>
                  <a:pt x="489674" y="1075215"/>
                </a:lnTo>
                <a:lnTo>
                  <a:pt x="441874" y="1068737"/>
                </a:lnTo>
                <a:lnTo>
                  <a:pt x="395497" y="1058174"/>
                </a:lnTo>
                <a:lnTo>
                  <a:pt x="350734" y="1043714"/>
                </a:lnTo>
                <a:lnTo>
                  <a:pt x="307775" y="1025549"/>
                </a:lnTo>
                <a:lnTo>
                  <a:pt x="266811" y="1003868"/>
                </a:lnTo>
                <a:lnTo>
                  <a:pt x="228030" y="978861"/>
                </a:lnTo>
                <a:lnTo>
                  <a:pt x="191624" y="950720"/>
                </a:lnTo>
                <a:lnTo>
                  <a:pt x="157783" y="919633"/>
                </a:lnTo>
                <a:lnTo>
                  <a:pt x="126696" y="885792"/>
                </a:lnTo>
                <a:lnTo>
                  <a:pt x="98555" y="849386"/>
                </a:lnTo>
                <a:lnTo>
                  <a:pt x="73548" y="810606"/>
                </a:lnTo>
                <a:lnTo>
                  <a:pt x="51868" y="769641"/>
                </a:lnTo>
                <a:lnTo>
                  <a:pt x="33702" y="726682"/>
                </a:lnTo>
                <a:lnTo>
                  <a:pt x="19243" y="681919"/>
                </a:lnTo>
                <a:lnTo>
                  <a:pt x="8679" y="635542"/>
                </a:lnTo>
                <a:lnTo>
                  <a:pt x="2201" y="587742"/>
                </a:lnTo>
                <a:lnTo>
                  <a:pt x="0" y="538708"/>
                </a:lnTo>
                <a:lnTo>
                  <a:pt x="2201" y="489674"/>
                </a:lnTo>
                <a:lnTo>
                  <a:pt x="8679" y="441874"/>
                </a:lnTo>
                <a:lnTo>
                  <a:pt x="19243" y="395497"/>
                </a:lnTo>
                <a:lnTo>
                  <a:pt x="33702" y="350734"/>
                </a:lnTo>
                <a:lnTo>
                  <a:pt x="51868" y="307775"/>
                </a:lnTo>
                <a:lnTo>
                  <a:pt x="73548" y="266811"/>
                </a:lnTo>
                <a:lnTo>
                  <a:pt x="98555" y="228030"/>
                </a:lnTo>
                <a:lnTo>
                  <a:pt x="126696" y="191624"/>
                </a:lnTo>
                <a:lnTo>
                  <a:pt x="157783" y="157783"/>
                </a:lnTo>
                <a:lnTo>
                  <a:pt x="191624" y="126696"/>
                </a:lnTo>
                <a:lnTo>
                  <a:pt x="228030" y="98555"/>
                </a:lnTo>
                <a:lnTo>
                  <a:pt x="266811" y="73548"/>
                </a:lnTo>
                <a:lnTo>
                  <a:pt x="307775" y="51868"/>
                </a:lnTo>
                <a:lnTo>
                  <a:pt x="350734" y="33702"/>
                </a:lnTo>
                <a:lnTo>
                  <a:pt x="395497" y="19243"/>
                </a:lnTo>
                <a:lnTo>
                  <a:pt x="441874" y="8679"/>
                </a:lnTo>
                <a:lnTo>
                  <a:pt x="489674" y="2201"/>
                </a:lnTo>
                <a:lnTo>
                  <a:pt x="538708" y="0"/>
                </a:lnTo>
                <a:lnTo>
                  <a:pt x="7679893" y="0"/>
                </a:lnTo>
                <a:lnTo>
                  <a:pt x="7728927" y="2201"/>
                </a:lnTo>
                <a:lnTo>
                  <a:pt x="7776727" y="8679"/>
                </a:lnTo>
                <a:lnTo>
                  <a:pt x="7823104" y="19243"/>
                </a:lnTo>
                <a:lnTo>
                  <a:pt x="7867867" y="33702"/>
                </a:lnTo>
                <a:lnTo>
                  <a:pt x="7910825" y="51868"/>
                </a:lnTo>
                <a:lnTo>
                  <a:pt x="7951790" y="73548"/>
                </a:lnTo>
                <a:lnTo>
                  <a:pt x="7990571" y="98555"/>
                </a:lnTo>
                <a:lnTo>
                  <a:pt x="8026977" y="126696"/>
                </a:lnTo>
                <a:lnTo>
                  <a:pt x="8060818" y="157783"/>
                </a:lnTo>
                <a:lnTo>
                  <a:pt x="8091905" y="191624"/>
                </a:lnTo>
                <a:lnTo>
                  <a:pt x="8120046" y="228030"/>
                </a:lnTo>
                <a:lnTo>
                  <a:pt x="8145052" y="266811"/>
                </a:lnTo>
                <a:lnTo>
                  <a:pt x="8166733" y="307775"/>
                </a:lnTo>
                <a:lnTo>
                  <a:pt x="8184899" y="350734"/>
                </a:lnTo>
                <a:lnTo>
                  <a:pt x="8199358" y="395497"/>
                </a:lnTo>
                <a:lnTo>
                  <a:pt x="8209922" y="441874"/>
                </a:lnTo>
                <a:lnTo>
                  <a:pt x="8216400" y="489674"/>
                </a:lnTo>
                <a:lnTo>
                  <a:pt x="8218601" y="538708"/>
                </a:lnTo>
                <a:lnTo>
                  <a:pt x="8216400" y="587742"/>
                </a:lnTo>
                <a:lnTo>
                  <a:pt x="8209922" y="635542"/>
                </a:lnTo>
                <a:lnTo>
                  <a:pt x="8199358" y="681919"/>
                </a:lnTo>
                <a:lnTo>
                  <a:pt x="8184899" y="726682"/>
                </a:lnTo>
                <a:lnTo>
                  <a:pt x="8166733" y="769641"/>
                </a:lnTo>
                <a:lnTo>
                  <a:pt x="8145052" y="810606"/>
                </a:lnTo>
                <a:lnTo>
                  <a:pt x="8120046" y="849386"/>
                </a:lnTo>
                <a:lnTo>
                  <a:pt x="8091905" y="885792"/>
                </a:lnTo>
                <a:lnTo>
                  <a:pt x="8060818" y="919633"/>
                </a:lnTo>
                <a:lnTo>
                  <a:pt x="8026977" y="950720"/>
                </a:lnTo>
                <a:lnTo>
                  <a:pt x="7990571" y="978861"/>
                </a:lnTo>
                <a:lnTo>
                  <a:pt x="7951790" y="1003868"/>
                </a:lnTo>
                <a:lnTo>
                  <a:pt x="7910825" y="1025549"/>
                </a:lnTo>
                <a:lnTo>
                  <a:pt x="7867867" y="1043714"/>
                </a:lnTo>
                <a:lnTo>
                  <a:pt x="7823104" y="1058174"/>
                </a:lnTo>
                <a:lnTo>
                  <a:pt x="7776727" y="1068737"/>
                </a:lnTo>
                <a:lnTo>
                  <a:pt x="7728927" y="1075215"/>
                </a:lnTo>
                <a:lnTo>
                  <a:pt x="7679893" y="1077417"/>
                </a:lnTo>
                <a:close/>
              </a:path>
            </a:pathLst>
          </a:custGeom>
          <a:ln w="50800">
            <a:solidFill>
              <a:srgbClr val="7AFFC4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6E0E9EA-BF5A-72C2-9972-64153EE0AC1A}"/>
              </a:ext>
            </a:extLst>
          </p:cNvPr>
          <p:cNvSpPr txBox="1"/>
          <p:nvPr/>
        </p:nvSpPr>
        <p:spPr>
          <a:xfrm>
            <a:off x="383455" y="1721893"/>
            <a:ext cx="11425086" cy="190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600" dirty="0"/>
              <a:t>Rappels Plans et documents d’urbanisme réglementaire PCAET et PLUi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600" dirty="0"/>
              <a:t>Rappel objectifs SMAT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600" dirty="0"/>
              <a:t>Documents transmis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600" dirty="0"/>
              <a:t>Organigramme du CPIER Vallée de la Seine et des deux écoles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fr-FR" sz="1600" dirty="0"/>
          </a:p>
        </p:txBody>
      </p:sp>
      <p:sp>
        <p:nvSpPr>
          <p:cNvPr id="19" name="Organigramme : Alternative 18">
            <a:extLst>
              <a:ext uri="{FF2B5EF4-FFF2-40B4-BE49-F238E27FC236}">
                <a16:creationId xmlns:a16="http://schemas.microsoft.com/office/drawing/2014/main" id="{1853C9C8-35A2-A4C3-E98E-226F8E09071D}"/>
              </a:ext>
            </a:extLst>
          </p:cNvPr>
          <p:cNvSpPr/>
          <p:nvPr/>
        </p:nvSpPr>
        <p:spPr>
          <a:xfrm>
            <a:off x="167148" y="1475673"/>
            <a:ext cx="11877368" cy="5262979"/>
          </a:xfrm>
          <a:prstGeom prst="flowChartAlternateProcess">
            <a:avLst/>
          </a:prstGeom>
          <a:noFill/>
          <a:ln w="28575"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453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7A3CF-5C55-D9DB-D3CA-CA05C5017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C1E957A9-73DF-C045-E828-6CEF35655B35}"/>
              </a:ext>
            </a:extLst>
          </p:cNvPr>
          <p:cNvSpPr/>
          <p:nvPr/>
        </p:nvSpPr>
        <p:spPr>
          <a:xfrm>
            <a:off x="0" y="-110520"/>
            <a:ext cx="12192000" cy="1436902"/>
          </a:xfrm>
          <a:custGeom>
            <a:avLst/>
            <a:gdLst/>
            <a:ahLst/>
            <a:cxnLst/>
            <a:rect l="l" t="t" r="r" b="b"/>
            <a:pathLst>
              <a:path w="10692130" h="3780154">
                <a:moveTo>
                  <a:pt x="10692003" y="0"/>
                </a:moveTo>
                <a:lnTo>
                  <a:pt x="0" y="0"/>
                </a:lnTo>
                <a:lnTo>
                  <a:pt x="0" y="3779989"/>
                </a:lnTo>
                <a:lnTo>
                  <a:pt x="10692003" y="3779989"/>
                </a:lnTo>
                <a:lnTo>
                  <a:pt x="10692003" y="0"/>
                </a:lnTo>
                <a:close/>
              </a:path>
            </a:pathLst>
          </a:custGeom>
          <a:solidFill>
            <a:srgbClr val="DEFFF0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E0DD9915-CC8D-9FA1-A5BC-FB4BD74DF62C}"/>
              </a:ext>
            </a:extLst>
          </p:cNvPr>
          <p:cNvSpPr/>
          <p:nvPr/>
        </p:nvSpPr>
        <p:spPr>
          <a:xfrm>
            <a:off x="1685574" y="119348"/>
            <a:ext cx="8820851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0"/>
                </a:moveTo>
                <a:lnTo>
                  <a:pt x="538708" y="0"/>
                </a:lnTo>
                <a:lnTo>
                  <a:pt x="489674" y="2201"/>
                </a:lnTo>
                <a:lnTo>
                  <a:pt x="441874" y="8679"/>
                </a:lnTo>
                <a:lnTo>
                  <a:pt x="395497" y="19243"/>
                </a:lnTo>
                <a:lnTo>
                  <a:pt x="350734" y="33702"/>
                </a:lnTo>
                <a:lnTo>
                  <a:pt x="307775" y="51868"/>
                </a:lnTo>
                <a:lnTo>
                  <a:pt x="266811" y="73548"/>
                </a:lnTo>
                <a:lnTo>
                  <a:pt x="228030" y="98555"/>
                </a:lnTo>
                <a:lnTo>
                  <a:pt x="191624" y="126696"/>
                </a:lnTo>
                <a:lnTo>
                  <a:pt x="157783" y="157783"/>
                </a:lnTo>
                <a:lnTo>
                  <a:pt x="126696" y="191624"/>
                </a:lnTo>
                <a:lnTo>
                  <a:pt x="98555" y="228030"/>
                </a:lnTo>
                <a:lnTo>
                  <a:pt x="73548" y="266811"/>
                </a:lnTo>
                <a:lnTo>
                  <a:pt x="51868" y="307775"/>
                </a:lnTo>
                <a:lnTo>
                  <a:pt x="33702" y="350734"/>
                </a:lnTo>
                <a:lnTo>
                  <a:pt x="19243" y="395497"/>
                </a:lnTo>
                <a:lnTo>
                  <a:pt x="8679" y="441874"/>
                </a:lnTo>
                <a:lnTo>
                  <a:pt x="2201" y="489674"/>
                </a:lnTo>
                <a:lnTo>
                  <a:pt x="0" y="538708"/>
                </a:lnTo>
                <a:lnTo>
                  <a:pt x="2201" y="587742"/>
                </a:lnTo>
                <a:lnTo>
                  <a:pt x="8679" y="635542"/>
                </a:lnTo>
                <a:lnTo>
                  <a:pt x="19243" y="681919"/>
                </a:lnTo>
                <a:lnTo>
                  <a:pt x="33702" y="726682"/>
                </a:lnTo>
                <a:lnTo>
                  <a:pt x="51868" y="769641"/>
                </a:lnTo>
                <a:lnTo>
                  <a:pt x="73548" y="810606"/>
                </a:lnTo>
                <a:lnTo>
                  <a:pt x="98555" y="849386"/>
                </a:lnTo>
                <a:lnTo>
                  <a:pt x="126696" y="885792"/>
                </a:lnTo>
                <a:lnTo>
                  <a:pt x="157783" y="919633"/>
                </a:lnTo>
                <a:lnTo>
                  <a:pt x="191624" y="950720"/>
                </a:lnTo>
                <a:lnTo>
                  <a:pt x="228030" y="978861"/>
                </a:lnTo>
                <a:lnTo>
                  <a:pt x="266811" y="1003868"/>
                </a:lnTo>
                <a:lnTo>
                  <a:pt x="307775" y="1025549"/>
                </a:lnTo>
                <a:lnTo>
                  <a:pt x="350734" y="1043714"/>
                </a:lnTo>
                <a:lnTo>
                  <a:pt x="395497" y="1058174"/>
                </a:lnTo>
                <a:lnTo>
                  <a:pt x="441874" y="1068737"/>
                </a:lnTo>
                <a:lnTo>
                  <a:pt x="489674" y="1075215"/>
                </a:lnTo>
                <a:lnTo>
                  <a:pt x="538708" y="1077417"/>
                </a:lnTo>
                <a:lnTo>
                  <a:pt x="7679893" y="1077417"/>
                </a:lnTo>
                <a:lnTo>
                  <a:pt x="7728927" y="1075215"/>
                </a:lnTo>
                <a:lnTo>
                  <a:pt x="7776727" y="1068737"/>
                </a:lnTo>
                <a:lnTo>
                  <a:pt x="7823104" y="1058174"/>
                </a:lnTo>
                <a:lnTo>
                  <a:pt x="7867867" y="1043714"/>
                </a:lnTo>
                <a:lnTo>
                  <a:pt x="7910825" y="1025549"/>
                </a:lnTo>
                <a:lnTo>
                  <a:pt x="7951790" y="1003868"/>
                </a:lnTo>
                <a:lnTo>
                  <a:pt x="7990571" y="978861"/>
                </a:lnTo>
                <a:lnTo>
                  <a:pt x="8026977" y="950720"/>
                </a:lnTo>
                <a:lnTo>
                  <a:pt x="8060818" y="919633"/>
                </a:lnTo>
                <a:lnTo>
                  <a:pt x="8091905" y="885792"/>
                </a:lnTo>
                <a:lnTo>
                  <a:pt x="8120046" y="849386"/>
                </a:lnTo>
                <a:lnTo>
                  <a:pt x="8145052" y="810606"/>
                </a:lnTo>
                <a:lnTo>
                  <a:pt x="8166733" y="769641"/>
                </a:lnTo>
                <a:lnTo>
                  <a:pt x="8184899" y="726682"/>
                </a:lnTo>
                <a:lnTo>
                  <a:pt x="8199358" y="681919"/>
                </a:lnTo>
                <a:lnTo>
                  <a:pt x="8209922" y="635542"/>
                </a:lnTo>
                <a:lnTo>
                  <a:pt x="8216400" y="587742"/>
                </a:lnTo>
                <a:lnTo>
                  <a:pt x="8218601" y="538708"/>
                </a:lnTo>
                <a:lnTo>
                  <a:pt x="8216400" y="489674"/>
                </a:lnTo>
                <a:lnTo>
                  <a:pt x="8209922" y="441874"/>
                </a:lnTo>
                <a:lnTo>
                  <a:pt x="8199358" y="395497"/>
                </a:lnTo>
                <a:lnTo>
                  <a:pt x="8184899" y="350734"/>
                </a:lnTo>
                <a:lnTo>
                  <a:pt x="8166733" y="307775"/>
                </a:lnTo>
                <a:lnTo>
                  <a:pt x="8145052" y="266811"/>
                </a:lnTo>
                <a:lnTo>
                  <a:pt x="8120046" y="228030"/>
                </a:lnTo>
                <a:lnTo>
                  <a:pt x="8091905" y="191624"/>
                </a:lnTo>
                <a:lnTo>
                  <a:pt x="8060818" y="157783"/>
                </a:lnTo>
                <a:lnTo>
                  <a:pt x="8026977" y="126696"/>
                </a:lnTo>
                <a:lnTo>
                  <a:pt x="7990571" y="98555"/>
                </a:lnTo>
                <a:lnTo>
                  <a:pt x="7951790" y="73548"/>
                </a:lnTo>
                <a:lnTo>
                  <a:pt x="7910825" y="51868"/>
                </a:lnTo>
                <a:lnTo>
                  <a:pt x="7867867" y="33702"/>
                </a:lnTo>
                <a:lnTo>
                  <a:pt x="7823104" y="19243"/>
                </a:lnTo>
                <a:lnTo>
                  <a:pt x="7776727" y="8679"/>
                </a:lnTo>
                <a:lnTo>
                  <a:pt x="7728927" y="2201"/>
                </a:lnTo>
                <a:lnTo>
                  <a:pt x="76798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 sz="1632" dirty="0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5DB099C2-6626-F3E7-DCB8-D8114746C14F}"/>
              </a:ext>
            </a:extLst>
          </p:cNvPr>
          <p:cNvSpPr txBox="1">
            <a:spLocks/>
          </p:cNvSpPr>
          <p:nvPr/>
        </p:nvSpPr>
        <p:spPr>
          <a:xfrm>
            <a:off x="2019463" y="355894"/>
            <a:ext cx="8153071" cy="504071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729" algn="ctr">
              <a:lnSpc>
                <a:spcPct val="100000"/>
              </a:lnSpc>
              <a:spcBef>
                <a:spcPts val="91"/>
              </a:spcBef>
            </a:pPr>
            <a:r>
              <a:rPr lang="fr-FR" sz="3200" spc="54" dirty="0">
                <a:latin typeface="Gill Sans MT" panose="020B0502020104020203" pitchFamily="34" charset="0"/>
              </a:rPr>
              <a:t>ORDRE DU JOUR</a:t>
            </a:r>
            <a:endParaRPr lang="fr-FR" sz="3200" spc="59" dirty="0">
              <a:latin typeface="Gill Sans MT" panose="020B0502020104020203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FC05A355-4D0B-027F-1C37-E2B7ED570F4B}"/>
              </a:ext>
            </a:extLst>
          </p:cNvPr>
          <p:cNvSpPr/>
          <p:nvPr/>
        </p:nvSpPr>
        <p:spPr>
          <a:xfrm>
            <a:off x="1685575" y="119348"/>
            <a:ext cx="8820850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1077417"/>
                </a:moveTo>
                <a:lnTo>
                  <a:pt x="538708" y="1077417"/>
                </a:lnTo>
                <a:lnTo>
                  <a:pt x="489674" y="1075215"/>
                </a:lnTo>
                <a:lnTo>
                  <a:pt x="441874" y="1068737"/>
                </a:lnTo>
                <a:lnTo>
                  <a:pt x="395497" y="1058174"/>
                </a:lnTo>
                <a:lnTo>
                  <a:pt x="350734" y="1043714"/>
                </a:lnTo>
                <a:lnTo>
                  <a:pt x="307775" y="1025549"/>
                </a:lnTo>
                <a:lnTo>
                  <a:pt x="266811" y="1003868"/>
                </a:lnTo>
                <a:lnTo>
                  <a:pt x="228030" y="978861"/>
                </a:lnTo>
                <a:lnTo>
                  <a:pt x="191624" y="950720"/>
                </a:lnTo>
                <a:lnTo>
                  <a:pt x="157783" y="919633"/>
                </a:lnTo>
                <a:lnTo>
                  <a:pt x="126696" y="885792"/>
                </a:lnTo>
                <a:lnTo>
                  <a:pt x="98555" y="849386"/>
                </a:lnTo>
                <a:lnTo>
                  <a:pt x="73548" y="810606"/>
                </a:lnTo>
                <a:lnTo>
                  <a:pt x="51868" y="769641"/>
                </a:lnTo>
                <a:lnTo>
                  <a:pt x="33702" y="726682"/>
                </a:lnTo>
                <a:lnTo>
                  <a:pt x="19243" y="681919"/>
                </a:lnTo>
                <a:lnTo>
                  <a:pt x="8679" y="635542"/>
                </a:lnTo>
                <a:lnTo>
                  <a:pt x="2201" y="587742"/>
                </a:lnTo>
                <a:lnTo>
                  <a:pt x="0" y="538708"/>
                </a:lnTo>
                <a:lnTo>
                  <a:pt x="2201" y="489674"/>
                </a:lnTo>
                <a:lnTo>
                  <a:pt x="8679" y="441874"/>
                </a:lnTo>
                <a:lnTo>
                  <a:pt x="19243" y="395497"/>
                </a:lnTo>
                <a:lnTo>
                  <a:pt x="33702" y="350734"/>
                </a:lnTo>
                <a:lnTo>
                  <a:pt x="51868" y="307775"/>
                </a:lnTo>
                <a:lnTo>
                  <a:pt x="73548" y="266811"/>
                </a:lnTo>
                <a:lnTo>
                  <a:pt x="98555" y="228030"/>
                </a:lnTo>
                <a:lnTo>
                  <a:pt x="126696" y="191624"/>
                </a:lnTo>
                <a:lnTo>
                  <a:pt x="157783" y="157783"/>
                </a:lnTo>
                <a:lnTo>
                  <a:pt x="191624" y="126696"/>
                </a:lnTo>
                <a:lnTo>
                  <a:pt x="228030" y="98555"/>
                </a:lnTo>
                <a:lnTo>
                  <a:pt x="266811" y="73548"/>
                </a:lnTo>
                <a:lnTo>
                  <a:pt x="307775" y="51868"/>
                </a:lnTo>
                <a:lnTo>
                  <a:pt x="350734" y="33702"/>
                </a:lnTo>
                <a:lnTo>
                  <a:pt x="395497" y="19243"/>
                </a:lnTo>
                <a:lnTo>
                  <a:pt x="441874" y="8679"/>
                </a:lnTo>
                <a:lnTo>
                  <a:pt x="489674" y="2201"/>
                </a:lnTo>
                <a:lnTo>
                  <a:pt x="538708" y="0"/>
                </a:lnTo>
                <a:lnTo>
                  <a:pt x="7679893" y="0"/>
                </a:lnTo>
                <a:lnTo>
                  <a:pt x="7728927" y="2201"/>
                </a:lnTo>
                <a:lnTo>
                  <a:pt x="7776727" y="8679"/>
                </a:lnTo>
                <a:lnTo>
                  <a:pt x="7823104" y="19243"/>
                </a:lnTo>
                <a:lnTo>
                  <a:pt x="7867867" y="33702"/>
                </a:lnTo>
                <a:lnTo>
                  <a:pt x="7910825" y="51868"/>
                </a:lnTo>
                <a:lnTo>
                  <a:pt x="7951790" y="73548"/>
                </a:lnTo>
                <a:lnTo>
                  <a:pt x="7990571" y="98555"/>
                </a:lnTo>
                <a:lnTo>
                  <a:pt x="8026977" y="126696"/>
                </a:lnTo>
                <a:lnTo>
                  <a:pt x="8060818" y="157783"/>
                </a:lnTo>
                <a:lnTo>
                  <a:pt x="8091905" y="191624"/>
                </a:lnTo>
                <a:lnTo>
                  <a:pt x="8120046" y="228030"/>
                </a:lnTo>
                <a:lnTo>
                  <a:pt x="8145052" y="266811"/>
                </a:lnTo>
                <a:lnTo>
                  <a:pt x="8166733" y="307775"/>
                </a:lnTo>
                <a:lnTo>
                  <a:pt x="8184899" y="350734"/>
                </a:lnTo>
                <a:lnTo>
                  <a:pt x="8199358" y="395497"/>
                </a:lnTo>
                <a:lnTo>
                  <a:pt x="8209922" y="441874"/>
                </a:lnTo>
                <a:lnTo>
                  <a:pt x="8216400" y="489674"/>
                </a:lnTo>
                <a:lnTo>
                  <a:pt x="8218601" y="538708"/>
                </a:lnTo>
                <a:lnTo>
                  <a:pt x="8216400" y="587742"/>
                </a:lnTo>
                <a:lnTo>
                  <a:pt x="8209922" y="635542"/>
                </a:lnTo>
                <a:lnTo>
                  <a:pt x="8199358" y="681919"/>
                </a:lnTo>
                <a:lnTo>
                  <a:pt x="8184899" y="726682"/>
                </a:lnTo>
                <a:lnTo>
                  <a:pt x="8166733" y="769641"/>
                </a:lnTo>
                <a:lnTo>
                  <a:pt x="8145052" y="810606"/>
                </a:lnTo>
                <a:lnTo>
                  <a:pt x="8120046" y="849386"/>
                </a:lnTo>
                <a:lnTo>
                  <a:pt x="8091905" y="885792"/>
                </a:lnTo>
                <a:lnTo>
                  <a:pt x="8060818" y="919633"/>
                </a:lnTo>
                <a:lnTo>
                  <a:pt x="8026977" y="950720"/>
                </a:lnTo>
                <a:lnTo>
                  <a:pt x="7990571" y="978861"/>
                </a:lnTo>
                <a:lnTo>
                  <a:pt x="7951790" y="1003868"/>
                </a:lnTo>
                <a:lnTo>
                  <a:pt x="7910825" y="1025549"/>
                </a:lnTo>
                <a:lnTo>
                  <a:pt x="7867867" y="1043714"/>
                </a:lnTo>
                <a:lnTo>
                  <a:pt x="7823104" y="1058174"/>
                </a:lnTo>
                <a:lnTo>
                  <a:pt x="7776727" y="1068737"/>
                </a:lnTo>
                <a:lnTo>
                  <a:pt x="7728927" y="1075215"/>
                </a:lnTo>
                <a:lnTo>
                  <a:pt x="7679893" y="1077417"/>
                </a:lnTo>
                <a:close/>
              </a:path>
            </a:pathLst>
          </a:custGeom>
          <a:ln w="50800">
            <a:solidFill>
              <a:srgbClr val="7AFFC4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0DB1275-1094-9A3C-2D96-23313B98D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91" y="1761978"/>
            <a:ext cx="6585685" cy="478095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74C2534-8617-21B6-088F-3A65353FFC99}"/>
              </a:ext>
            </a:extLst>
          </p:cNvPr>
          <p:cNvSpPr txBox="1"/>
          <p:nvPr/>
        </p:nvSpPr>
        <p:spPr>
          <a:xfrm>
            <a:off x="5301342" y="4136033"/>
            <a:ext cx="1706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Seine-Saint-Denis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21916B8-FBA7-F164-F367-EE3257FF8292}"/>
              </a:ext>
            </a:extLst>
          </p:cNvPr>
          <p:cNvSpPr txBox="1"/>
          <p:nvPr/>
        </p:nvSpPr>
        <p:spPr>
          <a:xfrm>
            <a:off x="5355770" y="5855006"/>
            <a:ext cx="695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Paris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B4710EE-7727-8ADA-C751-2BDB2B13BC51}"/>
              </a:ext>
            </a:extLst>
          </p:cNvPr>
          <p:cNvSpPr txBox="1"/>
          <p:nvPr/>
        </p:nvSpPr>
        <p:spPr>
          <a:xfrm>
            <a:off x="3146809" y="1962192"/>
            <a:ext cx="1063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Val d’Oise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B54AF18-F199-62B5-997C-1FCAD0328AC6}"/>
              </a:ext>
            </a:extLst>
          </p:cNvPr>
          <p:cNvSpPr txBox="1"/>
          <p:nvPr/>
        </p:nvSpPr>
        <p:spPr>
          <a:xfrm>
            <a:off x="883379" y="3844678"/>
            <a:ext cx="905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Yvelines</a:t>
            </a:r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A158EB4-44B3-EEB1-BEE1-64881DED5592}"/>
              </a:ext>
            </a:extLst>
          </p:cNvPr>
          <p:cNvSpPr txBox="1"/>
          <p:nvPr/>
        </p:nvSpPr>
        <p:spPr>
          <a:xfrm>
            <a:off x="1446961" y="5382490"/>
            <a:ext cx="1483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Hauts-de-Seine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F5D97FF-0D9D-E53F-E7E6-ECC7C48B1FDC}"/>
              </a:ext>
            </a:extLst>
          </p:cNvPr>
          <p:cNvSpPr txBox="1"/>
          <p:nvPr/>
        </p:nvSpPr>
        <p:spPr>
          <a:xfrm>
            <a:off x="2336241" y="2837534"/>
            <a:ext cx="1063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Argenteuil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6AA1423-9181-0095-88D4-8EC6BABDE98F}"/>
              </a:ext>
            </a:extLst>
          </p:cNvPr>
          <p:cNvSpPr txBox="1"/>
          <p:nvPr/>
        </p:nvSpPr>
        <p:spPr>
          <a:xfrm>
            <a:off x="2514600" y="3953916"/>
            <a:ext cx="1063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Colombes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16676FB-DEFA-8EB8-F68F-7BE47FD3AF2E}"/>
              </a:ext>
            </a:extLst>
          </p:cNvPr>
          <p:cNvSpPr txBox="1"/>
          <p:nvPr/>
        </p:nvSpPr>
        <p:spPr>
          <a:xfrm>
            <a:off x="7062316" y="1721152"/>
            <a:ext cx="505432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400" dirty="0">
                <a:solidFill>
                  <a:srgbClr val="007C92"/>
                </a:solidFill>
              </a:rPr>
              <a:t>Rappel de l’opportunité d’un franchissement entre Argenteuil et Colombes 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dirty="0"/>
              <a:t>Le constat d’une multiplicité d’acteurs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dirty="0">
                <a:solidFill>
                  <a:srgbClr val="007C92"/>
                </a:solidFill>
              </a:rPr>
              <a:t>Enjeux d’une démarche commune et méthodologie proposée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dirty="0"/>
              <a:t>Les Commandes de l’ENSP et de l’ENPC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dirty="0">
                <a:solidFill>
                  <a:srgbClr val="007C92"/>
                </a:solidFill>
              </a:rPr>
              <a:t>Calendrier et prochaines dates </a:t>
            </a:r>
            <a:r>
              <a:rPr lang="fr-FR" sz="2400" dirty="0" err="1">
                <a:solidFill>
                  <a:srgbClr val="007C92"/>
                </a:solidFill>
              </a:rPr>
              <a:t>clées</a:t>
            </a:r>
            <a:endParaRPr lang="fr-FR" sz="2400" dirty="0">
              <a:solidFill>
                <a:srgbClr val="007C92"/>
              </a:solidFill>
            </a:endParaRPr>
          </a:p>
          <a:p>
            <a:endParaRPr lang="fr-FR" sz="2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2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lvl="1"/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C4F9CF9-7B21-6447-1755-AB7143DF7317}"/>
              </a:ext>
            </a:extLst>
          </p:cNvPr>
          <p:cNvSpPr txBox="1"/>
          <p:nvPr/>
        </p:nvSpPr>
        <p:spPr>
          <a:xfrm>
            <a:off x="258917" y="1450376"/>
            <a:ext cx="4870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Gill Sans MT" panose="020B0502020104020203" pitchFamily="34" charset="0"/>
              </a:rPr>
              <a:t>Carte de localisation de l’EPT Boucle Nord de Seine</a:t>
            </a:r>
          </a:p>
        </p:txBody>
      </p:sp>
    </p:spTree>
    <p:extLst>
      <p:ext uri="{BB962C8B-B14F-4D97-AF65-F5344CB8AC3E}">
        <p14:creationId xmlns:p14="http://schemas.microsoft.com/office/powerpoint/2010/main" val="2435011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DE5A7-F5CD-7F75-DF0D-25119173A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11C035B6-CC28-8521-6DFC-A92128F8B257}"/>
              </a:ext>
            </a:extLst>
          </p:cNvPr>
          <p:cNvSpPr/>
          <p:nvPr/>
        </p:nvSpPr>
        <p:spPr>
          <a:xfrm>
            <a:off x="0" y="-110520"/>
            <a:ext cx="12192000" cy="1436902"/>
          </a:xfrm>
          <a:custGeom>
            <a:avLst/>
            <a:gdLst/>
            <a:ahLst/>
            <a:cxnLst/>
            <a:rect l="l" t="t" r="r" b="b"/>
            <a:pathLst>
              <a:path w="10692130" h="3780154">
                <a:moveTo>
                  <a:pt x="10692003" y="0"/>
                </a:moveTo>
                <a:lnTo>
                  <a:pt x="0" y="0"/>
                </a:lnTo>
                <a:lnTo>
                  <a:pt x="0" y="3779989"/>
                </a:lnTo>
                <a:lnTo>
                  <a:pt x="10692003" y="3779989"/>
                </a:lnTo>
                <a:lnTo>
                  <a:pt x="10692003" y="0"/>
                </a:lnTo>
                <a:close/>
              </a:path>
            </a:pathLst>
          </a:custGeom>
          <a:solidFill>
            <a:srgbClr val="DEFFF0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A2E83994-4DDA-1D67-DE52-F6433A373CDF}"/>
              </a:ext>
            </a:extLst>
          </p:cNvPr>
          <p:cNvSpPr/>
          <p:nvPr/>
        </p:nvSpPr>
        <p:spPr>
          <a:xfrm>
            <a:off x="1685574" y="119348"/>
            <a:ext cx="8820851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0"/>
                </a:moveTo>
                <a:lnTo>
                  <a:pt x="538708" y="0"/>
                </a:lnTo>
                <a:lnTo>
                  <a:pt x="489674" y="2201"/>
                </a:lnTo>
                <a:lnTo>
                  <a:pt x="441874" y="8679"/>
                </a:lnTo>
                <a:lnTo>
                  <a:pt x="395497" y="19243"/>
                </a:lnTo>
                <a:lnTo>
                  <a:pt x="350734" y="33702"/>
                </a:lnTo>
                <a:lnTo>
                  <a:pt x="307775" y="51868"/>
                </a:lnTo>
                <a:lnTo>
                  <a:pt x="266811" y="73548"/>
                </a:lnTo>
                <a:lnTo>
                  <a:pt x="228030" y="98555"/>
                </a:lnTo>
                <a:lnTo>
                  <a:pt x="191624" y="126696"/>
                </a:lnTo>
                <a:lnTo>
                  <a:pt x="157783" y="157783"/>
                </a:lnTo>
                <a:lnTo>
                  <a:pt x="126696" y="191624"/>
                </a:lnTo>
                <a:lnTo>
                  <a:pt x="98555" y="228030"/>
                </a:lnTo>
                <a:lnTo>
                  <a:pt x="73548" y="266811"/>
                </a:lnTo>
                <a:lnTo>
                  <a:pt x="51868" y="307775"/>
                </a:lnTo>
                <a:lnTo>
                  <a:pt x="33702" y="350734"/>
                </a:lnTo>
                <a:lnTo>
                  <a:pt x="19243" y="395497"/>
                </a:lnTo>
                <a:lnTo>
                  <a:pt x="8679" y="441874"/>
                </a:lnTo>
                <a:lnTo>
                  <a:pt x="2201" y="489674"/>
                </a:lnTo>
                <a:lnTo>
                  <a:pt x="0" y="538708"/>
                </a:lnTo>
                <a:lnTo>
                  <a:pt x="2201" y="587742"/>
                </a:lnTo>
                <a:lnTo>
                  <a:pt x="8679" y="635542"/>
                </a:lnTo>
                <a:lnTo>
                  <a:pt x="19243" y="681919"/>
                </a:lnTo>
                <a:lnTo>
                  <a:pt x="33702" y="726682"/>
                </a:lnTo>
                <a:lnTo>
                  <a:pt x="51868" y="769641"/>
                </a:lnTo>
                <a:lnTo>
                  <a:pt x="73548" y="810606"/>
                </a:lnTo>
                <a:lnTo>
                  <a:pt x="98555" y="849386"/>
                </a:lnTo>
                <a:lnTo>
                  <a:pt x="126696" y="885792"/>
                </a:lnTo>
                <a:lnTo>
                  <a:pt x="157783" y="919633"/>
                </a:lnTo>
                <a:lnTo>
                  <a:pt x="191624" y="950720"/>
                </a:lnTo>
                <a:lnTo>
                  <a:pt x="228030" y="978861"/>
                </a:lnTo>
                <a:lnTo>
                  <a:pt x="266811" y="1003868"/>
                </a:lnTo>
                <a:lnTo>
                  <a:pt x="307775" y="1025549"/>
                </a:lnTo>
                <a:lnTo>
                  <a:pt x="350734" y="1043714"/>
                </a:lnTo>
                <a:lnTo>
                  <a:pt x="395497" y="1058174"/>
                </a:lnTo>
                <a:lnTo>
                  <a:pt x="441874" y="1068737"/>
                </a:lnTo>
                <a:lnTo>
                  <a:pt x="489674" y="1075215"/>
                </a:lnTo>
                <a:lnTo>
                  <a:pt x="538708" y="1077417"/>
                </a:lnTo>
                <a:lnTo>
                  <a:pt x="7679893" y="1077417"/>
                </a:lnTo>
                <a:lnTo>
                  <a:pt x="7728927" y="1075215"/>
                </a:lnTo>
                <a:lnTo>
                  <a:pt x="7776727" y="1068737"/>
                </a:lnTo>
                <a:lnTo>
                  <a:pt x="7823104" y="1058174"/>
                </a:lnTo>
                <a:lnTo>
                  <a:pt x="7867867" y="1043714"/>
                </a:lnTo>
                <a:lnTo>
                  <a:pt x="7910825" y="1025549"/>
                </a:lnTo>
                <a:lnTo>
                  <a:pt x="7951790" y="1003868"/>
                </a:lnTo>
                <a:lnTo>
                  <a:pt x="7990571" y="978861"/>
                </a:lnTo>
                <a:lnTo>
                  <a:pt x="8026977" y="950720"/>
                </a:lnTo>
                <a:lnTo>
                  <a:pt x="8060818" y="919633"/>
                </a:lnTo>
                <a:lnTo>
                  <a:pt x="8091905" y="885792"/>
                </a:lnTo>
                <a:lnTo>
                  <a:pt x="8120046" y="849386"/>
                </a:lnTo>
                <a:lnTo>
                  <a:pt x="8145052" y="810606"/>
                </a:lnTo>
                <a:lnTo>
                  <a:pt x="8166733" y="769641"/>
                </a:lnTo>
                <a:lnTo>
                  <a:pt x="8184899" y="726682"/>
                </a:lnTo>
                <a:lnTo>
                  <a:pt x="8199358" y="681919"/>
                </a:lnTo>
                <a:lnTo>
                  <a:pt x="8209922" y="635542"/>
                </a:lnTo>
                <a:lnTo>
                  <a:pt x="8216400" y="587742"/>
                </a:lnTo>
                <a:lnTo>
                  <a:pt x="8218601" y="538708"/>
                </a:lnTo>
                <a:lnTo>
                  <a:pt x="8216400" y="489674"/>
                </a:lnTo>
                <a:lnTo>
                  <a:pt x="8209922" y="441874"/>
                </a:lnTo>
                <a:lnTo>
                  <a:pt x="8199358" y="395497"/>
                </a:lnTo>
                <a:lnTo>
                  <a:pt x="8184899" y="350734"/>
                </a:lnTo>
                <a:lnTo>
                  <a:pt x="8166733" y="307775"/>
                </a:lnTo>
                <a:lnTo>
                  <a:pt x="8145052" y="266811"/>
                </a:lnTo>
                <a:lnTo>
                  <a:pt x="8120046" y="228030"/>
                </a:lnTo>
                <a:lnTo>
                  <a:pt x="8091905" y="191624"/>
                </a:lnTo>
                <a:lnTo>
                  <a:pt x="8060818" y="157783"/>
                </a:lnTo>
                <a:lnTo>
                  <a:pt x="8026977" y="126696"/>
                </a:lnTo>
                <a:lnTo>
                  <a:pt x="7990571" y="98555"/>
                </a:lnTo>
                <a:lnTo>
                  <a:pt x="7951790" y="73548"/>
                </a:lnTo>
                <a:lnTo>
                  <a:pt x="7910825" y="51868"/>
                </a:lnTo>
                <a:lnTo>
                  <a:pt x="7867867" y="33702"/>
                </a:lnTo>
                <a:lnTo>
                  <a:pt x="7823104" y="19243"/>
                </a:lnTo>
                <a:lnTo>
                  <a:pt x="7776727" y="8679"/>
                </a:lnTo>
                <a:lnTo>
                  <a:pt x="7728927" y="2201"/>
                </a:lnTo>
                <a:lnTo>
                  <a:pt x="76798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 sz="1632" dirty="0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5F01CD7C-77EE-A27D-029E-C97461A69845}"/>
              </a:ext>
            </a:extLst>
          </p:cNvPr>
          <p:cNvSpPr txBox="1">
            <a:spLocks/>
          </p:cNvSpPr>
          <p:nvPr/>
        </p:nvSpPr>
        <p:spPr>
          <a:xfrm>
            <a:off x="2019463" y="355894"/>
            <a:ext cx="8153071" cy="504071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729" algn="ctr">
              <a:lnSpc>
                <a:spcPct val="100000"/>
              </a:lnSpc>
              <a:spcBef>
                <a:spcPts val="91"/>
              </a:spcBef>
            </a:pPr>
            <a:r>
              <a:rPr lang="fr-FR" sz="3200" spc="150" dirty="0">
                <a:solidFill>
                  <a:srgbClr val="7AFFC4"/>
                </a:solidFill>
                <a:latin typeface="Gill Sans MT" panose="020B0502020104020203" pitchFamily="34" charset="0"/>
              </a:rPr>
              <a:t>5.</a:t>
            </a:r>
            <a:r>
              <a:rPr lang="fr-FR" sz="3200" spc="54" dirty="0">
                <a:solidFill>
                  <a:srgbClr val="7AFFC4"/>
                </a:solidFill>
                <a:latin typeface="Gill Sans MT" panose="020B0502020104020203" pitchFamily="34" charset="0"/>
              </a:rPr>
              <a:t> </a:t>
            </a:r>
            <a:r>
              <a:rPr lang="fr-FR" sz="3200" spc="54" dirty="0">
                <a:latin typeface="Gill Sans MT" panose="020B0502020104020203" pitchFamily="34" charset="0"/>
              </a:rPr>
              <a:t>LES DOCUMENTS DE PLANIFICATION</a:t>
            </a: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4FF2A945-124E-D324-DB34-37E7C34F135E}"/>
              </a:ext>
            </a:extLst>
          </p:cNvPr>
          <p:cNvSpPr/>
          <p:nvPr/>
        </p:nvSpPr>
        <p:spPr>
          <a:xfrm>
            <a:off x="1685575" y="119348"/>
            <a:ext cx="8820850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1077417"/>
                </a:moveTo>
                <a:lnTo>
                  <a:pt x="538708" y="1077417"/>
                </a:lnTo>
                <a:lnTo>
                  <a:pt x="489674" y="1075215"/>
                </a:lnTo>
                <a:lnTo>
                  <a:pt x="441874" y="1068737"/>
                </a:lnTo>
                <a:lnTo>
                  <a:pt x="395497" y="1058174"/>
                </a:lnTo>
                <a:lnTo>
                  <a:pt x="350734" y="1043714"/>
                </a:lnTo>
                <a:lnTo>
                  <a:pt x="307775" y="1025549"/>
                </a:lnTo>
                <a:lnTo>
                  <a:pt x="266811" y="1003868"/>
                </a:lnTo>
                <a:lnTo>
                  <a:pt x="228030" y="978861"/>
                </a:lnTo>
                <a:lnTo>
                  <a:pt x="191624" y="950720"/>
                </a:lnTo>
                <a:lnTo>
                  <a:pt x="157783" y="919633"/>
                </a:lnTo>
                <a:lnTo>
                  <a:pt x="126696" y="885792"/>
                </a:lnTo>
                <a:lnTo>
                  <a:pt x="98555" y="849386"/>
                </a:lnTo>
                <a:lnTo>
                  <a:pt x="73548" y="810606"/>
                </a:lnTo>
                <a:lnTo>
                  <a:pt x="51868" y="769641"/>
                </a:lnTo>
                <a:lnTo>
                  <a:pt x="33702" y="726682"/>
                </a:lnTo>
                <a:lnTo>
                  <a:pt x="19243" y="681919"/>
                </a:lnTo>
                <a:lnTo>
                  <a:pt x="8679" y="635542"/>
                </a:lnTo>
                <a:lnTo>
                  <a:pt x="2201" y="587742"/>
                </a:lnTo>
                <a:lnTo>
                  <a:pt x="0" y="538708"/>
                </a:lnTo>
                <a:lnTo>
                  <a:pt x="2201" y="489674"/>
                </a:lnTo>
                <a:lnTo>
                  <a:pt x="8679" y="441874"/>
                </a:lnTo>
                <a:lnTo>
                  <a:pt x="19243" y="395497"/>
                </a:lnTo>
                <a:lnTo>
                  <a:pt x="33702" y="350734"/>
                </a:lnTo>
                <a:lnTo>
                  <a:pt x="51868" y="307775"/>
                </a:lnTo>
                <a:lnTo>
                  <a:pt x="73548" y="266811"/>
                </a:lnTo>
                <a:lnTo>
                  <a:pt x="98555" y="228030"/>
                </a:lnTo>
                <a:lnTo>
                  <a:pt x="126696" y="191624"/>
                </a:lnTo>
                <a:lnTo>
                  <a:pt x="157783" y="157783"/>
                </a:lnTo>
                <a:lnTo>
                  <a:pt x="191624" y="126696"/>
                </a:lnTo>
                <a:lnTo>
                  <a:pt x="228030" y="98555"/>
                </a:lnTo>
                <a:lnTo>
                  <a:pt x="266811" y="73548"/>
                </a:lnTo>
                <a:lnTo>
                  <a:pt x="307775" y="51868"/>
                </a:lnTo>
                <a:lnTo>
                  <a:pt x="350734" y="33702"/>
                </a:lnTo>
                <a:lnTo>
                  <a:pt x="395497" y="19243"/>
                </a:lnTo>
                <a:lnTo>
                  <a:pt x="441874" y="8679"/>
                </a:lnTo>
                <a:lnTo>
                  <a:pt x="489674" y="2201"/>
                </a:lnTo>
                <a:lnTo>
                  <a:pt x="538708" y="0"/>
                </a:lnTo>
                <a:lnTo>
                  <a:pt x="7679893" y="0"/>
                </a:lnTo>
                <a:lnTo>
                  <a:pt x="7728927" y="2201"/>
                </a:lnTo>
                <a:lnTo>
                  <a:pt x="7776727" y="8679"/>
                </a:lnTo>
                <a:lnTo>
                  <a:pt x="7823104" y="19243"/>
                </a:lnTo>
                <a:lnTo>
                  <a:pt x="7867867" y="33702"/>
                </a:lnTo>
                <a:lnTo>
                  <a:pt x="7910825" y="51868"/>
                </a:lnTo>
                <a:lnTo>
                  <a:pt x="7951790" y="73548"/>
                </a:lnTo>
                <a:lnTo>
                  <a:pt x="7990571" y="98555"/>
                </a:lnTo>
                <a:lnTo>
                  <a:pt x="8026977" y="126696"/>
                </a:lnTo>
                <a:lnTo>
                  <a:pt x="8060818" y="157783"/>
                </a:lnTo>
                <a:lnTo>
                  <a:pt x="8091905" y="191624"/>
                </a:lnTo>
                <a:lnTo>
                  <a:pt x="8120046" y="228030"/>
                </a:lnTo>
                <a:lnTo>
                  <a:pt x="8145052" y="266811"/>
                </a:lnTo>
                <a:lnTo>
                  <a:pt x="8166733" y="307775"/>
                </a:lnTo>
                <a:lnTo>
                  <a:pt x="8184899" y="350734"/>
                </a:lnTo>
                <a:lnTo>
                  <a:pt x="8199358" y="395497"/>
                </a:lnTo>
                <a:lnTo>
                  <a:pt x="8209922" y="441874"/>
                </a:lnTo>
                <a:lnTo>
                  <a:pt x="8216400" y="489674"/>
                </a:lnTo>
                <a:lnTo>
                  <a:pt x="8218601" y="538708"/>
                </a:lnTo>
                <a:lnTo>
                  <a:pt x="8216400" y="587742"/>
                </a:lnTo>
                <a:lnTo>
                  <a:pt x="8209922" y="635542"/>
                </a:lnTo>
                <a:lnTo>
                  <a:pt x="8199358" y="681919"/>
                </a:lnTo>
                <a:lnTo>
                  <a:pt x="8184899" y="726682"/>
                </a:lnTo>
                <a:lnTo>
                  <a:pt x="8166733" y="769641"/>
                </a:lnTo>
                <a:lnTo>
                  <a:pt x="8145052" y="810606"/>
                </a:lnTo>
                <a:lnTo>
                  <a:pt x="8120046" y="849386"/>
                </a:lnTo>
                <a:lnTo>
                  <a:pt x="8091905" y="885792"/>
                </a:lnTo>
                <a:lnTo>
                  <a:pt x="8060818" y="919633"/>
                </a:lnTo>
                <a:lnTo>
                  <a:pt x="8026977" y="950720"/>
                </a:lnTo>
                <a:lnTo>
                  <a:pt x="7990571" y="978861"/>
                </a:lnTo>
                <a:lnTo>
                  <a:pt x="7951790" y="1003868"/>
                </a:lnTo>
                <a:lnTo>
                  <a:pt x="7910825" y="1025549"/>
                </a:lnTo>
                <a:lnTo>
                  <a:pt x="7867867" y="1043714"/>
                </a:lnTo>
                <a:lnTo>
                  <a:pt x="7823104" y="1058174"/>
                </a:lnTo>
                <a:lnTo>
                  <a:pt x="7776727" y="1068737"/>
                </a:lnTo>
                <a:lnTo>
                  <a:pt x="7728927" y="1075215"/>
                </a:lnTo>
                <a:lnTo>
                  <a:pt x="7679893" y="1077417"/>
                </a:lnTo>
                <a:close/>
              </a:path>
            </a:pathLst>
          </a:custGeom>
          <a:ln w="50800">
            <a:solidFill>
              <a:srgbClr val="7AFFC4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57B1EE8-601E-4C1E-CB59-FC216D839B05}"/>
              </a:ext>
            </a:extLst>
          </p:cNvPr>
          <p:cNvSpPr txBox="1"/>
          <p:nvPr/>
        </p:nvSpPr>
        <p:spPr>
          <a:xfrm>
            <a:off x="6558115" y="2070558"/>
            <a:ext cx="4969593" cy="227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600" dirty="0"/>
              <a:t>Reconquérir et tourner les villes vers la Seine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600" dirty="0"/>
              <a:t>Tendre vers un urbanisme favorable à la </a:t>
            </a:r>
            <a:r>
              <a:rPr lang="fr-FR" sz="1600" b="1" dirty="0"/>
              <a:t>santé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600" dirty="0"/>
              <a:t>Irriguer la ville de </a:t>
            </a:r>
            <a:r>
              <a:rPr lang="fr-FR" sz="1600" b="1" dirty="0"/>
              <a:t>mobilité apaisées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600" dirty="0"/>
              <a:t>Réaliser de </a:t>
            </a:r>
            <a:r>
              <a:rPr lang="fr-FR" sz="1600" b="1" dirty="0"/>
              <a:t>nouveaux franchissements </a:t>
            </a:r>
            <a:r>
              <a:rPr lang="fr-FR" sz="1600" dirty="0"/>
              <a:t>pour les modes actifs entre Colombes et Argenteuil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600" dirty="0"/>
              <a:t>Orientation sur le secteur Boucle Saint-Germain</a:t>
            </a:r>
          </a:p>
        </p:txBody>
      </p:sp>
      <p:sp>
        <p:nvSpPr>
          <p:cNvPr id="7" name="Organigramme : Alternative 6">
            <a:extLst>
              <a:ext uri="{FF2B5EF4-FFF2-40B4-BE49-F238E27FC236}">
                <a16:creationId xmlns:a16="http://schemas.microsoft.com/office/drawing/2014/main" id="{734B798E-1B17-A15E-D725-4017C1952B2D}"/>
              </a:ext>
            </a:extLst>
          </p:cNvPr>
          <p:cNvSpPr/>
          <p:nvPr/>
        </p:nvSpPr>
        <p:spPr>
          <a:xfrm>
            <a:off x="462117" y="1556250"/>
            <a:ext cx="5250425" cy="5142858"/>
          </a:xfrm>
          <a:prstGeom prst="flowChartAlternateProcess">
            <a:avLst/>
          </a:prstGeom>
          <a:noFill/>
          <a:ln w="28575"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Organigramme : Alternative 7">
            <a:extLst>
              <a:ext uri="{FF2B5EF4-FFF2-40B4-BE49-F238E27FC236}">
                <a16:creationId xmlns:a16="http://schemas.microsoft.com/office/drawing/2014/main" id="{B3C9A579-48A0-5B6B-29CF-DF717EC1852D}"/>
              </a:ext>
            </a:extLst>
          </p:cNvPr>
          <p:cNvSpPr/>
          <p:nvPr/>
        </p:nvSpPr>
        <p:spPr>
          <a:xfrm>
            <a:off x="6391132" y="1556250"/>
            <a:ext cx="5338751" cy="5142858"/>
          </a:xfrm>
          <a:prstGeom prst="flowChartAlternateProcess">
            <a:avLst/>
          </a:prstGeom>
          <a:noFill/>
          <a:ln w="28575"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F452492B-5590-8456-834B-4A5F824C366C}"/>
              </a:ext>
            </a:extLst>
          </p:cNvPr>
          <p:cNvSpPr txBox="1">
            <a:spLocks/>
          </p:cNvSpPr>
          <p:nvPr/>
        </p:nvSpPr>
        <p:spPr>
          <a:xfrm>
            <a:off x="2268793" y="1622924"/>
            <a:ext cx="1637071" cy="380960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729" algn="ctr">
              <a:lnSpc>
                <a:spcPct val="100000"/>
              </a:lnSpc>
              <a:spcBef>
                <a:spcPts val="91"/>
              </a:spcBef>
            </a:pPr>
            <a:r>
              <a:rPr lang="fr-FR" sz="2400" spc="54" dirty="0">
                <a:latin typeface="Gill Sans MT" panose="020B0502020104020203" pitchFamily="34" charset="0"/>
              </a:rPr>
              <a:t>Le PCAET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4E5F313-6C21-1EBE-3D1C-F3555C804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570" y="4443875"/>
            <a:ext cx="4396763" cy="2058231"/>
          </a:xfrm>
          <a:prstGeom prst="rect">
            <a:avLst/>
          </a:prstGeom>
        </p:spPr>
      </p:pic>
      <p:sp>
        <p:nvSpPr>
          <p:cNvPr id="18" name="object 5">
            <a:extLst>
              <a:ext uri="{FF2B5EF4-FFF2-40B4-BE49-F238E27FC236}">
                <a16:creationId xmlns:a16="http://schemas.microsoft.com/office/drawing/2014/main" id="{11073527-B977-9015-4B06-B7EBA0C74B6E}"/>
              </a:ext>
            </a:extLst>
          </p:cNvPr>
          <p:cNvSpPr txBox="1">
            <a:spLocks/>
          </p:cNvSpPr>
          <p:nvPr/>
        </p:nvSpPr>
        <p:spPr>
          <a:xfrm>
            <a:off x="8303778" y="1622924"/>
            <a:ext cx="1637071" cy="380960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729" algn="ctr">
              <a:lnSpc>
                <a:spcPct val="100000"/>
              </a:lnSpc>
              <a:spcBef>
                <a:spcPts val="91"/>
              </a:spcBef>
            </a:pPr>
            <a:r>
              <a:rPr lang="fr-FR" sz="2400" spc="54" dirty="0">
                <a:latin typeface="Gill Sans MT" panose="020B0502020104020203" pitchFamily="34" charset="0"/>
              </a:rPr>
              <a:t>Le PLUi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CC9D733-205E-FC9C-EAE8-795563E9491F}"/>
              </a:ext>
            </a:extLst>
          </p:cNvPr>
          <p:cNvSpPr txBox="1"/>
          <p:nvPr/>
        </p:nvSpPr>
        <p:spPr>
          <a:xfrm>
            <a:off x="664292" y="2088549"/>
            <a:ext cx="4874167" cy="3750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600" dirty="0"/>
              <a:t>S’appuyer sur </a:t>
            </a:r>
            <a:r>
              <a:rPr lang="fr-FR" sz="1600" b="1" dirty="0"/>
              <a:t>la Seine </a:t>
            </a:r>
            <a:r>
              <a:rPr lang="fr-FR" sz="1600" dirty="0"/>
              <a:t>et ses bienfaits pour renforcer la résilience du territoire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600" dirty="0"/>
              <a:t>Améliorer les </a:t>
            </a:r>
            <a:r>
              <a:rPr lang="fr-FR" sz="1600" b="1" dirty="0"/>
              <a:t>continuités cyclables </a:t>
            </a:r>
            <a:r>
              <a:rPr lang="fr-FR" sz="1600" dirty="0"/>
              <a:t>et piétonnes sur berges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600" dirty="0"/>
              <a:t>Déployer et </a:t>
            </a:r>
            <a:r>
              <a:rPr lang="fr-FR" sz="1600" b="1" dirty="0"/>
              <a:t>sécuriser les modes actifs </a:t>
            </a:r>
            <a:r>
              <a:rPr lang="fr-FR" sz="1600" dirty="0"/>
              <a:t>pour tous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600" dirty="0"/>
              <a:t>Développer les aménagements cyclables et les cheminements piétons de qualité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600" dirty="0"/>
              <a:t>Améliorer la </a:t>
            </a:r>
            <a:r>
              <a:rPr lang="fr-FR" sz="1600" b="1" dirty="0"/>
              <a:t>qualité de l’air </a:t>
            </a:r>
            <a:r>
              <a:rPr lang="fr-FR" sz="1600" dirty="0"/>
              <a:t>(Plan Air)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600" dirty="0"/>
              <a:t>Encourager le </a:t>
            </a:r>
            <a:r>
              <a:rPr lang="fr-FR" sz="1600" b="1" dirty="0"/>
              <a:t>report modal </a:t>
            </a:r>
            <a:r>
              <a:rPr lang="fr-FR" sz="1600" dirty="0"/>
              <a:t>vers les transports en commun, le vélo et la marche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E8A5D8D-E2F4-B766-6562-BB0554618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073" y="5838743"/>
            <a:ext cx="870813" cy="81490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C3959DA-8816-AD0A-D0C5-55AA92A24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853" y="5822286"/>
            <a:ext cx="952012" cy="83136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7A60FE5-3F95-D9ED-8D50-D3D192FF1C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1609" y="5858416"/>
            <a:ext cx="865036" cy="77713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6C589C9-3065-49C1-211F-2504045A51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480" y="5890969"/>
            <a:ext cx="1295190" cy="64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66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2038C-5C91-46EF-2EBE-8124B146D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rganigramme : Alternative 6">
            <a:extLst>
              <a:ext uri="{FF2B5EF4-FFF2-40B4-BE49-F238E27FC236}">
                <a16:creationId xmlns:a16="http://schemas.microsoft.com/office/drawing/2014/main" id="{F118FF07-6FAE-A8C5-6123-0150CB88AD8C}"/>
              </a:ext>
            </a:extLst>
          </p:cNvPr>
          <p:cNvSpPr/>
          <p:nvPr/>
        </p:nvSpPr>
        <p:spPr>
          <a:xfrm>
            <a:off x="294968" y="206477"/>
            <a:ext cx="11661057" cy="6532175"/>
          </a:xfrm>
          <a:prstGeom prst="flowChartAlternateProcess">
            <a:avLst/>
          </a:prstGeom>
          <a:noFill/>
          <a:ln w="28575"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48204FD8-5F38-6848-9BED-DD99C5FCCDF9}"/>
              </a:ext>
            </a:extLst>
          </p:cNvPr>
          <p:cNvSpPr txBox="1">
            <a:spLocks/>
          </p:cNvSpPr>
          <p:nvPr/>
        </p:nvSpPr>
        <p:spPr>
          <a:xfrm>
            <a:off x="5277464" y="315560"/>
            <a:ext cx="1637071" cy="380960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729" algn="ctr">
              <a:lnSpc>
                <a:spcPct val="100000"/>
              </a:lnSpc>
              <a:spcBef>
                <a:spcPts val="91"/>
              </a:spcBef>
            </a:pPr>
            <a:r>
              <a:rPr lang="fr-FR" sz="2400" spc="54" dirty="0">
                <a:latin typeface="Gill Sans MT" panose="020B0502020104020203" pitchFamily="34" charset="0"/>
              </a:rPr>
              <a:t>Le SMAT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70E46B57-E63C-2EF3-77FB-D44851FCE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29" y="4717397"/>
            <a:ext cx="2103404" cy="139231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741171F-13EF-3675-4FB1-1B19D86EB7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320" t="7913" r="4709" b="7512"/>
          <a:stretch>
            <a:fillRect/>
          </a:stretch>
        </p:blipFill>
        <p:spPr>
          <a:xfrm>
            <a:off x="534629" y="1004297"/>
            <a:ext cx="4503175" cy="367631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FE4CCBA-0603-402B-1D29-A1BF31370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357" y="4717397"/>
            <a:ext cx="2282447" cy="1811709"/>
          </a:xfrm>
          <a:prstGeom prst="rect">
            <a:avLst/>
          </a:prstGeom>
          <a:noFill/>
          <a:ln w="76200"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684A897-C6FA-477A-DDCA-AB1E2FBDA17E}"/>
              </a:ext>
            </a:extLst>
          </p:cNvPr>
          <p:cNvSpPr txBox="1"/>
          <p:nvPr/>
        </p:nvSpPr>
        <p:spPr>
          <a:xfrm>
            <a:off x="5600698" y="850408"/>
            <a:ext cx="6345494" cy="2969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b="1" dirty="0"/>
              <a:t>Objectifs du Schéma des mobilités actives du territoire :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400" dirty="0"/>
              <a:t>Accroître la place donnée aux mobilités actives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400" dirty="0"/>
              <a:t>Développer une continuité cyclable le long et en traversée de la Seine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400" dirty="0"/>
              <a:t>Irriguer la ville de mobilités apaisées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fr-FR" sz="1400" dirty="0"/>
          </a:p>
          <a:p>
            <a:pPr>
              <a:lnSpc>
                <a:spcPct val="150000"/>
              </a:lnSpc>
            </a:pPr>
            <a:r>
              <a:rPr lang="fr-FR" sz="1400" b="1" dirty="0"/>
              <a:t>Constat entre la ville de Colombes et Argenteuil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400" dirty="0"/>
              <a:t>Absence d’aménagement cyclable sur axe structurant très fréquenté (D106)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400" dirty="0"/>
              <a:t>Etat dégradé du pont de Colombes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400" dirty="0"/>
              <a:t>Accidentologie élevée sur le secteur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1DB8BD2-BC00-CD2C-09B8-2494E25D0ECF}"/>
              </a:ext>
            </a:extLst>
          </p:cNvPr>
          <p:cNvSpPr txBox="1"/>
          <p:nvPr/>
        </p:nvSpPr>
        <p:spPr>
          <a:xfrm>
            <a:off x="534629" y="696520"/>
            <a:ext cx="4503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Gill Sans MT" panose="020B0502020104020203" pitchFamily="34" charset="0"/>
              </a:rPr>
              <a:t>Itinéraires cyclables structurants et points durs sur l’EPT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E58640F-8890-8C86-C93D-5A8E50807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1300" y="3974083"/>
            <a:ext cx="4086980" cy="236845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189E05E-42DC-AC16-EDB5-ABBEB5F95617}"/>
              </a:ext>
            </a:extLst>
          </p:cNvPr>
          <p:cNvSpPr txBox="1"/>
          <p:nvPr/>
        </p:nvSpPr>
        <p:spPr>
          <a:xfrm>
            <a:off x="7555409" y="6375217"/>
            <a:ext cx="2058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Gill Sans MT" panose="020B0502020104020203" pitchFamily="34" charset="0"/>
              </a:rPr>
              <a:t>Pont de Colombes (2024)</a:t>
            </a:r>
          </a:p>
        </p:txBody>
      </p:sp>
    </p:spTree>
    <p:extLst>
      <p:ext uri="{BB962C8B-B14F-4D97-AF65-F5344CB8AC3E}">
        <p14:creationId xmlns:p14="http://schemas.microsoft.com/office/powerpoint/2010/main" val="1669100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1DF96-3E0B-BC3E-3CBB-4179B09E7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8E89A28A-6489-FB33-6CD6-E28CF699B9A1}"/>
              </a:ext>
            </a:extLst>
          </p:cNvPr>
          <p:cNvSpPr/>
          <p:nvPr/>
        </p:nvSpPr>
        <p:spPr>
          <a:xfrm>
            <a:off x="0" y="-110520"/>
            <a:ext cx="12192000" cy="1436902"/>
          </a:xfrm>
          <a:custGeom>
            <a:avLst/>
            <a:gdLst/>
            <a:ahLst/>
            <a:cxnLst/>
            <a:rect l="l" t="t" r="r" b="b"/>
            <a:pathLst>
              <a:path w="10692130" h="3780154">
                <a:moveTo>
                  <a:pt x="10692003" y="0"/>
                </a:moveTo>
                <a:lnTo>
                  <a:pt x="0" y="0"/>
                </a:lnTo>
                <a:lnTo>
                  <a:pt x="0" y="3779989"/>
                </a:lnTo>
                <a:lnTo>
                  <a:pt x="10692003" y="3779989"/>
                </a:lnTo>
                <a:lnTo>
                  <a:pt x="10692003" y="0"/>
                </a:lnTo>
                <a:close/>
              </a:path>
            </a:pathLst>
          </a:custGeom>
          <a:solidFill>
            <a:srgbClr val="DEFFF0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915EFD61-D4C9-9810-F055-35A8D6B7075A}"/>
              </a:ext>
            </a:extLst>
          </p:cNvPr>
          <p:cNvSpPr/>
          <p:nvPr/>
        </p:nvSpPr>
        <p:spPr>
          <a:xfrm>
            <a:off x="1685574" y="119348"/>
            <a:ext cx="8820851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0"/>
                </a:moveTo>
                <a:lnTo>
                  <a:pt x="538708" y="0"/>
                </a:lnTo>
                <a:lnTo>
                  <a:pt x="489674" y="2201"/>
                </a:lnTo>
                <a:lnTo>
                  <a:pt x="441874" y="8679"/>
                </a:lnTo>
                <a:lnTo>
                  <a:pt x="395497" y="19243"/>
                </a:lnTo>
                <a:lnTo>
                  <a:pt x="350734" y="33702"/>
                </a:lnTo>
                <a:lnTo>
                  <a:pt x="307775" y="51868"/>
                </a:lnTo>
                <a:lnTo>
                  <a:pt x="266811" y="73548"/>
                </a:lnTo>
                <a:lnTo>
                  <a:pt x="228030" y="98555"/>
                </a:lnTo>
                <a:lnTo>
                  <a:pt x="191624" y="126696"/>
                </a:lnTo>
                <a:lnTo>
                  <a:pt x="157783" y="157783"/>
                </a:lnTo>
                <a:lnTo>
                  <a:pt x="126696" y="191624"/>
                </a:lnTo>
                <a:lnTo>
                  <a:pt x="98555" y="228030"/>
                </a:lnTo>
                <a:lnTo>
                  <a:pt x="73548" y="266811"/>
                </a:lnTo>
                <a:lnTo>
                  <a:pt x="51868" y="307775"/>
                </a:lnTo>
                <a:lnTo>
                  <a:pt x="33702" y="350734"/>
                </a:lnTo>
                <a:lnTo>
                  <a:pt x="19243" y="395497"/>
                </a:lnTo>
                <a:lnTo>
                  <a:pt x="8679" y="441874"/>
                </a:lnTo>
                <a:lnTo>
                  <a:pt x="2201" y="489674"/>
                </a:lnTo>
                <a:lnTo>
                  <a:pt x="0" y="538708"/>
                </a:lnTo>
                <a:lnTo>
                  <a:pt x="2201" y="587742"/>
                </a:lnTo>
                <a:lnTo>
                  <a:pt x="8679" y="635542"/>
                </a:lnTo>
                <a:lnTo>
                  <a:pt x="19243" y="681919"/>
                </a:lnTo>
                <a:lnTo>
                  <a:pt x="33702" y="726682"/>
                </a:lnTo>
                <a:lnTo>
                  <a:pt x="51868" y="769641"/>
                </a:lnTo>
                <a:lnTo>
                  <a:pt x="73548" y="810606"/>
                </a:lnTo>
                <a:lnTo>
                  <a:pt x="98555" y="849386"/>
                </a:lnTo>
                <a:lnTo>
                  <a:pt x="126696" y="885792"/>
                </a:lnTo>
                <a:lnTo>
                  <a:pt x="157783" y="919633"/>
                </a:lnTo>
                <a:lnTo>
                  <a:pt x="191624" y="950720"/>
                </a:lnTo>
                <a:lnTo>
                  <a:pt x="228030" y="978861"/>
                </a:lnTo>
                <a:lnTo>
                  <a:pt x="266811" y="1003868"/>
                </a:lnTo>
                <a:lnTo>
                  <a:pt x="307775" y="1025549"/>
                </a:lnTo>
                <a:lnTo>
                  <a:pt x="350734" y="1043714"/>
                </a:lnTo>
                <a:lnTo>
                  <a:pt x="395497" y="1058174"/>
                </a:lnTo>
                <a:lnTo>
                  <a:pt x="441874" y="1068737"/>
                </a:lnTo>
                <a:lnTo>
                  <a:pt x="489674" y="1075215"/>
                </a:lnTo>
                <a:lnTo>
                  <a:pt x="538708" y="1077417"/>
                </a:lnTo>
                <a:lnTo>
                  <a:pt x="7679893" y="1077417"/>
                </a:lnTo>
                <a:lnTo>
                  <a:pt x="7728927" y="1075215"/>
                </a:lnTo>
                <a:lnTo>
                  <a:pt x="7776727" y="1068737"/>
                </a:lnTo>
                <a:lnTo>
                  <a:pt x="7823104" y="1058174"/>
                </a:lnTo>
                <a:lnTo>
                  <a:pt x="7867867" y="1043714"/>
                </a:lnTo>
                <a:lnTo>
                  <a:pt x="7910825" y="1025549"/>
                </a:lnTo>
                <a:lnTo>
                  <a:pt x="7951790" y="1003868"/>
                </a:lnTo>
                <a:lnTo>
                  <a:pt x="7990571" y="978861"/>
                </a:lnTo>
                <a:lnTo>
                  <a:pt x="8026977" y="950720"/>
                </a:lnTo>
                <a:lnTo>
                  <a:pt x="8060818" y="919633"/>
                </a:lnTo>
                <a:lnTo>
                  <a:pt x="8091905" y="885792"/>
                </a:lnTo>
                <a:lnTo>
                  <a:pt x="8120046" y="849386"/>
                </a:lnTo>
                <a:lnTo>
                  <a:pt x="8145052" y="810606"/>
                </a:lnTo>
                <a:lnTo>
                  <a:pt x="8166733" y="769641"/>
                </a:lnTo>
                <a:lnTo>
                  <a:pt x="8184899" y="726682"/>
                </a:lnTo>
                <a:lnTo>
                  <a:pt x="8199358" y="681919"/>
                </a:lnTo>
                <a:lnTo>
                  <a:pt x="8209922" y="635542"/>
                </a:lnTo>
                <a:lnTo>
                  <a:pt x="8216400" y="587742"/>
                </a:lnTo>
                <a:lnTo>
                  <a:pt x="8218601" y="538708"/>
                </a:lnTo>
                <a:lnTo>
                  <a:pt x="8216400" y="489674"/>
                </a:lnTo>
                <a:lnTo>
                  <a:pt x="8209922" y="441874"/>
                </a:lnTo>
                <a:lnTo>
                  <a:pt x="8199358" y="395497"/>
                </a:lnTo>
                <a:lnTo>
                  <a:pt x="8184899" y="350734"/>
                </a:lnTo>
                <a:lnTo>
                  <a:pt x="8166733" y="307775"/>
                </a:lnTo>
                <a:lnTo>
                  <a:pt x="8145052" y="266811"/>
                </a:lnTo>
                <a:lnTo>
                  <a:pt x="8120046" y="228030"/>
                </a:lnTo>
                <a:lnTo>
                  <a:pt x="8091905" y="191624"/>
                </a:lnTo>
                <a:lnTo>
                  <a:pt x="8060818" y="157783"/>
                </a:lnTo>
                <a:lnTo>
                  <a:pt x="8026977" y="126696"/>
                </a:lnTo>
                <a:lnTo>
                  <a:pt x="7990571" y="98555"/>
                </a:lnTo>
                <a:lnTo>
                  <a:pt x="7951790" y="73548"/>
                </a:lnTo>
                <a:lnTo>
                  <a:pt x="7910825" y="51868"/>
                </a:lnTo>
                <a:lnTo>
                  <a:pt x="7867867" y="33702"/>
                </a:lnTo>
                <a:lnTo>
                  <a:pt x="7823104" y="19243"/>
                </a:lnTo>
                <a:lnTo>
                  <a:pt x="7776727" y="8679"/>
                </a:lnTo>
                <a:lnTo>
                  <a:pt x="7728927" y="2201"/>
                </a:lnTo>
                <a:lnTo>
                  <a:pt x="76798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 sz="1632" dirty="0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59D38432-FD53-F2F0-68B1-164D8937ABFB}"/>
              </a:ext>
            </a:extLst>
          </p:cNvPr>
          <p:cNvSpPr txBox="1">
            <a:spLocks/>
          </p:cNvSpPr>
          <p:nvPr/>
        </p:nvSpPr>
        <p:spPr>
          <a:xfrm>
            <a:off x="2019463" y="355894"/>
            <a:ext cx="8153071" cy="504071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729" algn="ctr">
              <a:lnSpc>
                <a:spcPct val="100000"/>
              </a:lnSpc>
              <a:spcBef>
                <a:spcPts val="91"/>
              </a:spcBef>
            </a:pPr>
            <a:r>
              <a:rPr lang="fr-FR" sz="3200" spc="150" dirty="0">
                <a:solidFill>
                  <a:srgbClr val="7AFFC4"/>
                </a:solidFill>
                <a:latin typeface="Gill Sans MT" panose="020B0502020104020203" pitchFamily="34" charset="0"/>
              </a:rPr>
              <a:t>11.</a:t>
            </a:r>
            <a:r>
              <a:rPr lang="fr-FR" sz="3200" spc="54" dirty="0">
                <a:solidFill>
                  <a:srgbClr val="7AFFC4"/>
                </a:solidFill>
                <a:latin typeface="Gill Sans MT" panose="020B0502020104020203" pitchFamily="34" charset="0"/>
              </a:rPr>
              <a:t> </a:t>
            </a:r>
            <a:r>
              <a:rPr lang="fr-FR" sz="3200" spc="54" dirty="0">
                <a:latin typeface="Gill Sans MT" panose="020B0502020104020203" pitchFamily="34" charset="0"/>
              </a:rPr>
              <a:t>DONNEES TRANSMISES</a:t>
            </a:r>
            <a:endParaRPr lang="fr-FR" sz="3200" spc="59" dirty="0">
              <a:latin typeface="Gill Sans MT" panose="020B0502020104020203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16A70508-6CDD-F1A3-9E0D-7225ACBAEAD1}"/>
              </a:ext>
            </a:extLst>
          </p:cNvPr>
          <p:cNvSpPr/>
          <p:nvPr/>
        </p:nvSpPr>
        <p:spPr>
          <a:xfrm>
            <a:off x="1685575" y="119348"/>
            <a:ext cx="8820850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1077417"/>
                </a:moveTo>
                <a:lnTo>
                  <a:pt x="538708" y="1077417"/>
                </a:lnTo>
                <a:lnTo>
                  <a:pt x="489674" y="1075215"/>
                </a:lnTo>
                <a:lnTo>
                  <a:pt x="441874" y="1068737"/>
                </a:lnTo>
                <a:lnTo>
                  <a:pt x="395497" y="1058174"/>
                </a:lnTo>
                <a:lnTo>
                  <a:pt x="350734" y="1043714"/>
                </a:lnTo>
                <a:lnTo>
                  <a:pt x="307775" y="1025549"/>
                </a:lnTo>
                <a:lnTo>
                  <a:pt x="266811" y="1003868"/>
                </a:lnTo>
                <a:lnTo>
                  <a:pt x="228030" y="978861"/>
                </a:lnTo>
                <a:lnTo>
                  <a:pt x="191624" y="950720"/>
                </a:lnTo>
                <a:lnTo>
                  <a:pt x="157783" y="919633"/>
                </a:lnTo>
                <a:lnTo>
                  <a:pt x="126696" y="885792"/>
                </a:lnTo>
                <a:lnTo>
                  <a:pt x="98555" y="849386"/>
                </a:lnTo>
                <a:lnTo>
                  <a:pt x="73548" y="810606"/>
                </a:lnTo>
                <a:lnTo>
                  <a:pt x="51868" y="769641"/>
                </a:lnTo>
                <a:lnTo>
                  <a:pt x="33702" y="726682"/>
                </a:lnTo>
                <a:lnTo>
                  <a:pt x="19243" y="681919"/>
                </a:lnTo>
                <a:lnTo>
                  <a:pt x="8679" y="635542"/>
                </a:lnTo>
                <a:lnTo>
                  <a:pt x="2201" y="587742"/>
                </a:lnTo>
                <a:lnTo>
                  <a:pt x="0" y="538708"/>
                </a:lnTo>
                <a:lnTo>
                  <a:pt x="2201" y="489674"/>
                </a:lnTo>
                <a:lnTo>
                  <a:pt x="8679" y="441874"/>
                </a:lnTo>
                <a:lnTo>
                  <a:pt x="19243" y="395497"/>
                </a:lnTo>
                <a:lnTo>
                  <a:pt x="33702" y="350734"/>
                </a:lnTo>
                <a:lnTo>
                  <a:pt x="51868" y="307775"/>
                </a:lnTo>
                <a:lnTo>
                  <a:pt x="73548" y="266811"/>
                </a:lnTo>
                <a:lnTo>
                  <a:pt x="98555" y="228030"/>
                </a:lnTo>
                <a:lnTo>
                  <a:pt x="126696" y="191624"/>
                </a:lnTo>
                <a:lnTo>
                  <a:pt x="157783" y="157783"/>
                </a:lnTo>
                <a:lnTo>
                  <a:pt x="191624" y="126696"/>
                </a:lnTo>
                <a:lnTo>
                  <a:pt x="228030" y="98555"/>
                </a:lnTo>
                <a:lnTo>
                  <a:pt x="266811" y="73548"/>
                </a:lnTo>
                <a:lnTo>
                  <a:pt x="307775" y="51868"/>
                </a:lnTo>
                <a:lnTo>
                  <a:pt x="350734" y="33702"/>
                </a:lnTo>
                <a:lnTo>
                  <a:pt x="395497" y="19243"/>
                </a:lnTo>
                <a:lnTo>
                  <a:pt x="441874" y="8679"/>
                </a:lnTo>
                <a:lnTo>
                  <a:pt x="489674" y="2201"/>
                </a:lnTo>
                <a:lnTo>
                  <a:pt x="538708" y="0"/>
                </a:lnTo>
                <a:lnTo>
                  <a:pt x="7679893" y="0"/>
                </a:lnTo>
                <a:lnTo>
                  <a:pt x="7728927" y="2201"/>
                </a:lnTo>
                <a:lnTo>
                  <a:pt x="7776727" y="8679"/>
                </a:lnTo>
                <a:lnTo>
                  <a:pt x="7823104" y="19243"/>
                </a:lnTo>
                <a:lnTo>
                  <a:pt x="7867867" y="33702"/>
                </a:lnTo>
                <a:lnTo>
                  <a:pt x="7910825" y="51868"/>
                </a:lnTo>
                <a:lnTo>
                  <a:pt x="7951790" y="73548"/>
                </a:lnTo>
                <a:lnTo>
                  <a:pt x="7990571" y="98555"/>
                </a:lnTo>
                <a:lnTo>
                  <a:pt x="8026977" y="126696"/>
                </a:lnTo>
                <a:lnTo>
                  <a:pt x="8060818" y="157783"/>
                </a:lnTo>
                <a:lnTo>
                  <a:pt x="8091905" y="191624"/>
                </a:lnTo>
                <a:lnTo>
                  <a:pt x="8120046" y="228030"/>
                </a:lnTo>
                <a:lnTo>
                  <a:pt x="8145052" y="266811"/>
                </a:lnTo>
                <a:lnTo>
                  <a:pt x="8166733" y="307775"/>
                </a:lnTo>
                <a:lnTo>
                  <a:pt x="8184899" y="350734"/>
                </a:lnTo>
                <a:lnTo>
                  <a:pt x="8199358" y="395497"/>
                </a:lnTo>
                <a:lnTo>
                  <a:pt x="8209922" y="441874"/>
                </a:lnTo>
                <a:lnTo>
                  <a:pt x="8216400" y="489674"/>
                </a:lnTo>
                <a:lnTo>
                  <a:pt x="8218601" y="538708"/>
                </a:lnTo>
                <a:lnTo>
                  <a:pt x="8216400" y="587742"/>
                </a:lnTo>
                <a:lnTo>
                  <a:pt x="8209922" y="635542"/>
                </a:lnTo>
                <a:lnTo>
                  <a:pt x="8199358" y="681919"/>
                </a:lnTo>
                <a:lnTo>
                  <a:pt x="8184899" y="726682"/>
                </a:lnTo>
                <a:lnTo>
                  <a:pt x="8166733" y="769641"/>
                </a:lnTo>
                <a:lnTo>
                  <a:pt x="8145052" y="810606"/>
                </a:lnTo>
                <a:lnTo>
                  <a:pt x="8120046" y="849386"/>
                </a:lnTo>
                <a:lnTo>
                  <a:pt x="8091905" y="885792"/>
                </a:lnTo>
                <a:lnTo>
                  <a:pt x="8060818" y="919633"/>
                </a:lnTo>
                <a:lnTo>
                  <a:pt x="8026977" y="950720"/>
                </a:lnTo>
                <a:lnTo>
                  <a:pt x="7990571" y="978861"/>
                </a:lnTo>
                <a:lnTo>
                  <a:pt x="7951790" y="1003868"/>
                </a:lnTo>
                <a:lnTo>
                  <a:pt x="7910825" y="1025549"/>
                </a:lnTo>
                <a:lnTo>
                  <a:pt x="7867867" y="1043714"/>
                </a:lnTo>
                <a:lnTo>
                  <a:pt x="7823104" y="1058174"/>
                </a:lnTo>
                <a:lnTo>
                  <a:pt x="7776727" y="1068737"/>
                </a:lnTo>
                <a:lnTo>
                  <a:pt x="7728927" y="1075215"/>
                </a:lnTo>
                <a:lnTo>
                  <a:pt x="7679893" y="1077417"/>
                </a:lnTo>
                <a:close/>
              </a:path>
            </a:pathLst>
          </a:custGeom>
          <a:ln w="50800">
            <a:solidFill>
              <a:srgbClr val="7AFFC4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663F876-C8A7-8CE4-146F-3C705BEC015D}"/>
              </a:ext>
            </a:extLst>
          </p:cNvPr>
          <p:cNvSpPr txBox="1"/>
          <p:nvPr/>
        </p:nvSpPr>
        <p:spPr>
          <a:xfrm>
            <a:off x="383455" y="1721893"/>
            <a:ext cx="11425086" cy="3750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600" dirty="0"/>
              <a:t>Plans et documents d’urbanisme réglementaire : 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600" dirty="0"/>
              <a:t>PPRI 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600" dirty="0"/>
              <a:t>PLUi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600" dirty="0"/>
              <a:t>PCAET, SMAT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600" dirty="0"/>
              <a:t>Prolongement du T1 à Colombes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600" dirty="0"/>
              <a:t>Etudes de faisabilité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600" dirty="0"/>
              <a:t>Etude de faisabilité pour une passerelle, 2023 (</a:t>
            </a:r>
            <a:r>
              <a:rPr lang="fr-FR" sz="1600" dirty="0" err="1"/>
              <a:t>Obras</a:t>
            </a:r>
            <a:r>
              <a:rPr lang="fr-FR" sz="1600" dirty="0"/>
              <a:t>, Emma Blanc, Arcadis, L’Effet Urbain, Atelier d’Ecologie Urbaine)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600" dirty="0"/>
              <a:t>Projets urbains limitrophes 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600" dirty="0"/>
              <a:t>Projet de la porte Saint-Germain, en bord de Seine, Argenteuil : toutes études réalisées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fr-FR" sz="1600" dirty="0"/>
          </a:p>
        </p:txBody>
      </p:sp>
      <p:sp>
        <p:nvSpPr>
          <p:cNvPr id="19" name="Organigramme : Alternative 18">
            <a:extLst>
              <a:ext uri="{FF2B5EF4-FFF2-40B4-BE49-F238E27FC236}">
                <a16:creationId xmlns:a16="http://schemas.microsoft.com/office/drawing/2014/main" id="{F5A7C243-9D49-6EF3-4EBB-D4762247B849}"/>
              </a:ext>
            </a:extLst>
          </p:cNvPr>
          <p:cNvSpPr/>
          <p:nvPr/>
        </p:nvSpPr>
        <p:spPr>
          <a:xfrm>
            <a:off x="167148" y="1475673"/>
            <a:ext cx="11877368" cy="5262979"/>
          </a:xfrm>
          <a:prstGeom prst="flowChartAlternateProcess">
            <a:avLst/>
          </a:prstGeom>
          <a:noFill/>
          <a:ln w="28575"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9560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502CF-B92C-5348-5D8F-8CAFFAEBF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48C1694F-CAEA-5451-7849-3568436FF7D3}"/>
              </a:ext>
            </a:extLst>
          </p:cNvPr>
          <p:cNvSpPr/>
          <p:nvPr/>
        </p:nvSpPr>
        <p:spPr>
          <a:xfrm>
            <a:off x="0" y="-110520"/>
            <a:ext cx="12192000" cy="1436902"/>
          </a:xfrm>
          <a:custGeom>
            <a:avLst/>
            <a:gdLst/>
            <a:ahLst/>
            <a:cxnLst/>
            <a:rect l="l" t="t" r="r" b="b"/>
            <a:pathLst>
              <a:path w="10692130" h="3780154">
                <a:moveTo>
                  <a:pt x="10692003" y="0"/>
                </a:moveTo>
                <a:lnTo>
                  <a:pt x="0" y="0"/>
                </a:lnTo>
                <a:lnTo>
                  <a:pt x="0" y="3779989"/>
                </a:lnTo>
                <a:lnTo>
                  <a:pt x="10692003" y="3779989"/>
                </a:lnTo>
                <a:lnTo>
                  <a:pt x="10692003" y="0"/>
                </a:lnTo>
                <a:close/>
              </a:path>
            </a:pathLst>
          </a:custGeom>
          <a:solidFill>
            <a:srgbClr val="DEFFF0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9DCC3B0F-0C7F-25EB-A62E-0B81D83A31B3}"/>
              </a:ext>
            </a:extLst>
          </p:cNvPr>
          <p:cNvSpPr/>
          <p:nvPr/>
        </p:nvSpPr>
        <p:spPr>
          <a:xfrm>
            <a:off x="1685574" y="119348"/>
            <a:ext cx="8820851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0"/>
                </a:moveTo>
                <a:lnTo>
                  <a:pt x="538708" y="0"/>
                </a:lnTo>
                <a:lnTo>
                  <a:pt x="489674" y="2201"/>
                </a:lnTo>
                <a:lnTo>
                  <a:pt x="441874" y="8679"/>
                </a:lnTo>
                <a:lnTo>
                  <a:pt x="395497" y="19243"/>
                </a:lnTo>
                <a:lnTo>
                  <a:pt x="350734" y="33702"/>
                </a:lnTo>
                <a:lnTo>
                  <a:pt x="307775" y="51868"/>
                </a:lnTo>
                <a:lnTo>
                  <a:pt x="266811" y="73548"/>
                </a:lnTo>
                <a:lnTo>
                  <a:pt x="228030" y="98555"/>
                </a:lnTo>
                <a:lnTo>
                  <a:pt x="191624" y="126696"/>
                </a:lnTo>
                <a:lnTo>
                  <a:pt x="157783" y="157783"/>
                </a:lnTo>
                <a:lnTo>
                  <a:pt x="126696" y="191624"/>
                </a:lnTo>
                <a:lnTo>
                  <a:pt x="98555" y="228030"/>
                </a:lnTo>
                <a:lnTo>
                  <a:pt x="73548" y="266811"/>
                </a:lnTo>
                <a:lnTo>
                  <a:pt x="51868" y="307775"/>
                </a:lnTo>
                <a:lnTo>
                  <a:pt x="33702" y="350734"/>
                </a:lnTo>
                <a:lnTo>
                  <a:pt x="19243" y="395497"/>
                </a:lnTo>
                <a:lnTo>
                  <a:pt x="8679" y="441874"/>
                </a:lnTo>
                <a:lnTo>
                  <a:pt x="2201" y="489674"/>
                </a:lnTo>
                <a:lnTo>
                  <a:pt x="0" y="538708"/>
                </a:lnTo>
                <a:lnTo>
                  <a:pt x="2201" y="587742"/>
                </a:lnTo>
                <a:lnTo>
                  <a:pt x="8679" y="635542"/>
                </a:lnTo>
                <a:lnTo>
                  <a:pt x="19243" y="681919"/>
                </a:lnTo>
                <a:lnTo>
                  <a:pt x="33702" y="726682"/>
                </a:lnTo>
                <a:lnTo>
                  <a:pt x="51868" y="769641"/>
                </a:lnTo>
                <a:lnTo>
                  <a:pt x="73548" y="810606"/>
                </a:lnTo>
                <a:lnTo>
                  <a:pt x="98555" y="849386"/>
                </a:lnTo>
                <a:lnTo>
                  <a:pt x="126696" y="885792"/>
                </a:lnTo>
                <a:lnTo>
                  <a:pt x="157783" y="919633"/>
                </a:lnTo>
                <a:lnTo>
                  <a:pt x="191624" y="950720"/>
                </a:lnTo>
                <a:lnTo>
                  <a:pt x="228030" y="978861"/>
                </a:lnTo>
                <a:lnTo>
                  <a:pt x="266811" y="1003868"/>
                </a:lnTo>
                <a:lnTo>
                  <a:pt x="307775" y="1025549"/>
                </a:lnTo>
                <a:lnTo>
                  <a:pt x="350734" y="1043714"/>
                </a:lnTo>
                <a:lnTo>
                  <a:pt x="395497" y="1058174"/>
                </a:lnTo>
                <a:lnTo>
                  <a:pt x="441874" y="1068737"/>
                </a:lnTo>
                <a:lnTo>
                  <a:pt x="489674" y="1075215"/>
                </a:lnTo>
                <a:lnTo>
                  <a:pt x="538708" y="1077417"/>
                </a:lnTo>
                <a:lnTo>
                  <a:pt x="7679893" y="1077417"/>
                </a:lnTo>
                <a:lnTo>
                  <a:pt x="7728927" y="1075215"/>
                </a:lnTo>
                <a:lnTo>
                  <a:pt x="7776727" y="1068737"/>
                </a:lnTo>
                <a:lnTo>
                  <a:pt x="7823104" y="1058174"/>
                </a:lnTo>
                <a:lnTo>
                  <a:pt x="7867867" y="1043714"/>
                </a:lnTo>
                <a:lnTo>
                  <a:pt x="7910825" y="1025549"/>
                </a:lnTo>
                <a:lnTo>
                  <a:pt x="7951790" y="1003868"/>
                </a:lnTo>
                <a:lnTo>
                  <a:pt x="7990571" y="978861"/>
                </a:lnTo>
                <a:lnTo>
                  <a:pt x="8026977" y="950720"/>
                </a:lnTo>
                <a:lnTo>
                  <a:pt x="8060818" y="919633"/>
                </a:lnTo>
                <a:lnTo>
                  <a:pt x="8091905" y="885792"/>
                </a:lnTo>
                <a:lnTo>
                  <a:pt x="8120046" y="849386"/>
                </a:lnTo>
                <a:lnTo>
                  <a:pt x="8145052" y="810606"/>
                </a:lnTo>
                <a:lnTo>
                  <a:pt x="8166733" y="769641"/>
                </a:lnTo>
                <a:lnTo>
                  <a:pt x="8184899" y="726682"/>
                </a:lnTo>
                <a:lnTo>
                  <a:pt x="8199358" y="681919"/>
                </a:lnTo>
                <a:lnTo>
                  <a:pt x="8209922" y="635542"/>
                </a:lnTo>
                <a:lnTo>
                  <a:pt x="8216400" y="587742"/>
                </a:lnTo>
                <a:lnTo>
                  <a:pt x="8218601" y="538708"/>
                </a:lnTo>
                <a:lnTo>
                  <a:pt x="8216400" y="489674"/>
                </a:lnTo>
                <a:lnTo>
                  <a:pt x="8209922" y="441874"/>
                </a:lnTo>
                <a:lnTo>
                  <a:pt x="8199358" y="395497"/>
                </a:lnTo>
                <a:lnTo>
                  <a:pt x="8184899" y="350734"/>
                </a:lnTo>
                <a:lnTo>
                  <a:pt x="8166733" y="307775"/>
                </a:lnTo>
                <a:lnTo>
                  <a:pt x="8145052" y="266811"/>
                </a:lnTo>
                <a:lnTo>
                  <a:pt x="8120046" y="228030"/>
                </a:lnTo>
                <a:lnTo>
                  <a:pt x="8091905" y="191624"/>
                </a:lnTo>
                <a:lnTo>
                  <a:pt x="8060818" y="157783"/>
                </a:lnTo>
                <a:lnTo>
                  <a:pt x="8026977" y="126696"/>
                </a:lnTo>
                <a:lnTo>
                  <a:pt x="7990571" y="98555"/>
                </a:lnTo>
                <a:lnTo>
                  <a:pt x="7951790" y="73548"/>
                </a:lnTo>
                <a:lnTo>
                  <a:pt x="7910825" y="51868"/>
                </a:lnTo>
                <a:lnTo>
                  <a:pt x="7867867" y="33702"/>
                </a:lnTo>
                <a:lnTo>
                  <a:pt x="7823104" y="19243"/>
                </a:lnTo>
                <a:lnTo>
                  <a:pt x="7776727" y="8679"/>
                </a:lnTo>
                <a:lnTo>
                  <a:pt x="7728927" y="2201"/>
                </a:lnTo>
                <a:lnTo>
                  <a:pt x="76798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 sz="1632" dirty="0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C74787A1-BB0D-B61B-D4C3-5D03FED92535}"/>
              </a:ext>
            </a:extLst>
          </p:cNvPr>
          <p:cNvSpPr txBox="1">
            <a:spLocks/>
          </p:cNvSpPr>
          <p:nvPr/>
        </p:nvSpPr>
        <p:spPr>
          <a:xfrm>
            <a:off x="2019463" y="355894"/>
            <a:ext cx="8153071" cy="504071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729" algn="ctr">
              <a:lnSpc>
                <a:spcPct val="100000"/>
              </a:lnSpc>
              <a:spcBef>
                <a:spcPts val="91"/>
              </a:spcBef>
            </a:pPr>
            <a:r>
              <a:rPr lang="fr-FR" sz="3200" spc="150" dirty="0">
                <a:solidFill>
                  <a:srgbClr val="7AFFC4"/>
                </a:solidFill>
                <a:latin typeface="Gill Sans MT" panose="020B0502020104020203" pitchFamily="34" charset="0"/>
              </a:rPr>
              <a:t>11.</a:t>
            </a:r>
            <a:r>
              <a:rPr lang="fr-FR" sz="3200" spc="54" dirty="0">
                <a:solidFill>
                  <a:srgbClr val="7AFFC4"/>
                </a:solidFill>
                <a:latin typeface="Gill Sans MT" panose="020B0502020104020203" pitchFamily="34" charset="0"/>
              </a:rPr>
              <a:t> </a:t>
            </a:r>
            <a:r>
              <a:rPr lang="fr-FR" sz="3200" spc="54" dirty="0">
                <a:latin typeface="Gill Sans MT" panose="020B0502020104020203" pitchFamily="34" charset="0"/>
              </a:rPr>
              <a:t>ORGANIGRAMME CPIER</a:t>
            </a:r>
            <a:endParaRPr lang="fr-FR" sz="3200" spc="59" dirty="0">
              <a:latin typeface="Gill Sans MT" panose="020B0502020104020203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873970-64F1-BC77-52F6-A111362FC09B}"/>
              </a:ext>
            </a:extLst>
          </p:cNvPr>
          <p:cNvSpPr/>
          <p:nvPr/>
        </p:nvSpPr>
        <p:spPr>
          <a:xfrm>
            <a:off x="1685575" y="119348"/>
            <a:ext cx="8820850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1077417"/>
                </a:moveTo>
                <a:lnTo>
                  <a:pt x="538708" y="1077417"/>
                </a:lnTo>
                <a:lnTo>
                  <a:pt x="489674" y="1075215"/>
                </a:lnTo>
                <a:lnTo>
                  <a:pt x="441874" y="1068737"/>
                </a:lnTo>
                <a:lnTo>
                  <a:pt x="395497" y="1058174"/>
                </a:lnTo>
                <a:lnTo>
                  <a:pt x="350734" y="1043714"/>
                </a:lnTo>
                <a:lnTo>
                  <a:pt x="307775" y="1025549"/>
                </a:lnTo>
                <a:lnTo>
                  <a:pt x="266811" y="1003868"/>
                </a:lnTo>
                <a:lnTo>
                  <a:pt x="228030" y="978861"/>
                </a:lnTo>
                <a:lnTo>
                  <a:pt x="191624" y="950720"/>
                </a:lnTo>
                <a:lnTo>
                  <a:pt x="157783" y="919633"/>
                </a:lnTo>
                <a:lnTo>
                  <a:pt x="126696" y="885792"/>
                </a:lnTo>
                <a:lnTo>
                  <a:pt x="98555" y="849386"/>
                </a:lnTo>
                <a:lnTo>
                  <a:pt x="73548" y="810606"/>
                </a:lnTo>
                <a:lnTo>
                  <a:pt x="51868" y="769641"/>
                </a:lnTo>
                <a:lnTo>
                  <a:pt x="33702" y="726682"/>
                </a:lnTo>
                <a:lnTo>
                  <a:pt x="19243" y="681919"/>
                </a:lnTo>
                <a:lnTo>
                  <a:pt x="8679" y="635542"/>
                </a:lnTo>
                <a:lnTo>
                  <a:pt x="2201" y="587742"/>
                </a:lnTo>
                <a:lnTo>
                  <a:pt x="0" y="538708"/>
                </a:lnTo>
                <a:lnTo>
                  <a:pt x="2201" y="489674"/>
                </a:lnTo>
                <a:lnTo>
                  <a:pt x="8679" y="441874"/>
                </a:lnTo>
                <a:lnTo>
                  <a:pt x="19243" y="395497"/>
                </a:lnTo>
                <a:lnTo>
                  <a:pt x="33702" y="350734"/>
                </a:lnTo>
                <a:lnTo>
                  <a:pt x="51868" y="307775"/>
                </a:lnTo>
                <a:lnTo>
                  <a:pt x="73548" y="266811"/>
                </a:lnTo>
                <a:lnTo>
                  <a:pt x="98555" y="228030"/>
                </a:lnTo>
                <a:lnTo>
                  <a:pt x="126696" y="191624"/>
                </a:lnTo>
                <a:lnTo>
                  <a:pt x="157783" y="157783"/>
                </a:lnTo>
                <a:lnTo>
                  <a:pt x="191624" y="126696"/>
                </a:lnTo>
                <a:lnTo>
                  <a:pt x="228030" y="98555"/>
                </a:lnTo>
                <a:lnTo>
                  <a:pt x="266811" y="73548"/>
                </a:lnTo>
                <a:lnTo>
                  <a:pt x="307775" y="51868"/>
                </a:lnTo>
                <a:lnTo>
                  <a:pt x="350734" y="33702"/>
                </a:lnTo>
                <a:lnTo>
                  <a:pt x="395497" y="19243"/>
                </a:lnTo>
                <a:lnTo>
                  <a:pt x="441874" y="8679"/>
                </a:lnTo>
                <a:lnTo>
                  <a:pt x="489674" y="2201"/>
                </a:lnTo>
                <a:lnTo>
                  <a:pt x="538708" y="0"/>
                </a:lnTo>
                <a:lnTo>
                  <a:pt x="7679893" y="0"/>
                </a:lnTo>
                <a:lnTo>
                  <a:pt x="7728927" y="2201"/>
                </a:lnTo>
                <a:lnTo>
                  <a:pt x="7776727" y="8679"/>
                </a:lnTo>
                <a:lnTo>
                  <a:pt x="7823104" y="19243"/>
                </a:lnTo>
                <a:lnTo>
                  <a:pt x="7867867" y="33702"/>
                </a:lnTo>
                <a:lnTo>
                  <a:pt x="7910825" y="51868"/>
                </a:lnTo>
                <a:lnTo>
                  <a:pt x="7951790" y="73548"/>
                </a:lnTo>
                <a:lnTo>
                  <a:pt x="7990571" y="98555"/>
                </a:lnTo>
                <a:lnTo>
                  <a:pt x="8026977" y="126696"/>
                </a:lnTo>
                <a:lnTo>
                  <a:pt x="8060818" y="157783"/>
                </a:lnTo>
                <a:lnTo>
                  <a:pt x="8091905" y="191624"/>
                </a:lnTo>
                <a:lnTo>
                  <a:pt x="8120046" y="228030"/>
                </a:lnTo>
                <a:lnTo>
                  <a:pt x="8145052" y="266811"/>
                </a:lnTo>
                <a:lnTo>
                  <a:pt x="8166733" y="307775"/>
                </a:lnTo>
                <a:lnTo>
                  <a:pt x="8184899" y="350734"/>
                </a:lnTo>
                <a:lnTo>
                  <a:pt x="8199358" y="395497"/>
                </a:lnTo>
                <a:lnTo>
                  <a:pt x="8209922" y="441874"/>
                </a:lnTo>
                <a:lnTo>
                  <a:pt x="8216400" y="489674"/>
                </a:lnTo>
                <a:lnTo>
                  <a:pt x="8218601" y="538708"/>
                </a:lnTo>
                <a:lnTo>
                  <a:pt x="8216400" y="587742"/>
                </a:lnTo>
                <a:lnTo>
                  <a:pt x="8209922" y="635542"/>
                </a:lnTo>
                <a:lnTo>
                  <a:pt x="8199358" y="681919"/>
                </a:lnTo>
                <a:lnTo>
                  <a:pt x="8184899" y="726682"/>
                </a:lnTo>
                <a:lnTo>
                  <a:pt x="8166733" y="769641"/>
                </a:lnTo>
                <a:lnTo>
                  <a:pt x="8145052" y="810606"/>
                </a:lnTo>
                <a:lnTo>
                  <a:pt x="8120046" y="849386"/>
                </a:lnTo>
                <a:lnTo>
                  <a:pt x="8091905" y="885792"/>
                </a:lnTo>
                <a:lnTo>
                  <a:pt x="8060818" y="919633"/>
                </a:lnTo>
                <a:lnTo>
                  <a:pt x="8026977" y="950720"/>
                </a:lnTo>
                <a:lnTo>
                  <a:pt x="7990571" y="978861"/>
                </a:lnTo>
                <a:lnTo>
                  <a:pt x="7951790" y="1003868"/>
                </a:lnTo>
                <a:lnTo>
                  <a:pt x="7910825" y="1025549"/>
                </a:lnTo>
                <a:lnTo>
                  <a:pt x="7867867" y="1043714"/>
                </a:lnTo>
                <a:lnTo>
                  <a:pt x="7823104" y="1058174"/>
                </a:lnTo>
                <a:lnTo>
                  <a:pt x="7776727" y="1068737"/>
                </a:lnTo>
                <a:lnTo>
                  <a:pt x="7728927" y="1075215"/>
                </a:lnTo>
                <a:lnTo>
                  <a:pt x="7679893" y="1077417"/>
                </a:lnTo>
                <a:close/>
              </a:path>
            </a:pathLst>
          </a:custGeom>
          <a:ln w="50800">
            <a:solidFill>
              <a:srgbClr val="7AFFC4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9" name="Organigramme : Alternative 18">
            <a:extLst>
              <a:ext uri="{FF2B5EF4-FFF2-40B4-BE49-F238E27FC236}">
                <a16:creationId xmlns:a16="http://schemas.microsoft.com/office/drawing/2014/main" id="{385AB1CC-9BED-2103-305E-4CAE277F6488}"/>
              </a:ext>
            </a:extLst>
          </p:cNvPr>
          <p:cNvSpPr/>
          <p:nvPr/>
        </p:nvSpPr>
        <p:spPr>
          <a:xfrm>
            <a:off x="167148" y="1475673"/>
            <a:ext cx="11877368" cy="5262979"/>
          </a:xfrm>
          <a:prstGeom prst="flowChartAlternateProcess">
            <a:avLst/>
          </a:prstGeom>
          <a:noFill/>
          <a:ln w="28575"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8A9643E-9011-F642-A1F4-B6CE2BF70409}"/>
              </a:ext>
            </a:extLst>
          </p:cNvPr>
          <p:cNvSpPr txBox="1"/>
          <p:nvPr/>
        </p:nvSpPr>
        <p:spPr>
          <a:xfrm>
            <a:off x="723900" y="1556250"/>
            <a:ext cx="8999220" cy="5328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 algn="l">
              <a:lnSpc>
                <a:spcPct val="115000"/>
              </a:lnSpc>
              <a:buNone/>
            </a:pPr>
            <a:r>
              <a:rPr lang="fr-FR" sz="900" b="1" dirty="0">
                <a:solidFill>
                  <a:srgbClr val="92D05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Délégation interministérielle au développement de la vallée de la Seine (DIDVS)</a:t>
            </a:r>
            <a:endParaRPr lang="fr-FR" sz="7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38100" algn="l">
              <a:lnSpc>
                <a:spcPct val="115000"/>
              </a:lnSpc>
              <a:buNone/>
            </a:pPr>
            <a:r>
              <a:rPr lang="fr-FR" sz="9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Isabelle Derville</a:t>
            </a:r>
            <a:r>
              <a:rPr lang="fr-FR" sz="9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*</a:t>
            </a:r>
            <a:r>
              <a:rPr lang="fr-FR" sz="700" dirty="0">
                <a:solidFill>
                  <a:srgbClr val="00000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, </a:t>
            </a:r>
            <a:r>
              <a:rPr lang="fr-FR" sz="7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Conseillère décarbonation et environnement </a:t>
            </a:r>
          </a:p>
          <a:p>
            <a:pPr marL="38100" algn="l">
              <a:lnSpc>
                <a:spcPct val="115000"/>
              </a:lnSpc>
              <a:buNone/>
            </a:pPr>
            <a:r>
              <a:rPr lang="fr-FR" sz="9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 </a:t>
            </a:r>
            <a:endParaRPr lang="fr-FR" sz="7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38100" algn="l">
              <a:lnSpc>
                <a:spcPct val="115000"/>
              </a:lnSpc>
              <a:buNone/>
            </a:pPr>
            <a:r>
              <a:rPr lang="fr-FR" sz="900" b="1" dirty="0">
                <a:solidFill>
                  <a:srgbClr val="92D05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Secrétariat général pour les affaires régionales (SGAR) – Normandie </a:t>
            </a:r>
            <a:endParaRPr lang="fr-FR" sz="7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38100" algn="l">
              <a:lnSpc>
                <a:spcPct val="115000"/>
              </a:lnSpc>
              <a:buNone/>
            </a:pPr>
            <a:r>
              <a:rPr lang="fr-FR" sz="9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Thibaut Sarrazin </a:t>
            </a:r>
            <a:r>
              <a:rPr lang="fr-FR" sz="700" b="1" dirty="0">
                <a:solidFill>
                  <a:srgbClr val="00000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, </a:t>
            </a:r>
            <a:r>
              <a:rPr lang="fr-FR" sz="7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Chargé de mission Mobilités et infrastructures de transport / Infrastructures énergétiques / Infrastructures numériques / CPIER Vallée de la Seine</a:t>
            </a:r>
          </a:p>
          <a:p>
            <a:pPr marL="38100" algn="l">
              <a:lnSpc>
                <a:spcPct val="115000"/>
              </a:lnSpc>
              <a:buNone/>
            </a:pPr>
            <a:r>
              <a:rPr lang="fr-FR" sz="900" b="1" dirty="0">
                <a:solidFill>
                  <a:srgbClr val="92D05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 </a:t>
            </a:r>
            <a:endParaRPr lang="fr-FR" sz="7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38100" algn="l">
              <a:lnSpc>
                <a:spcPct val="115000"/>
              </a:lnSpc>
              <a:buNone/>
            </a:pPr>
            <a:r>
              <a:rPr lang="fr-FR" sz="900" b="1" dirty="0">
                <a:solidFill>
                  <a:srgbClr val="92D05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Région Normandie</a:t>
            </a:r>
            <a:endParaRPr lang="fr-FR" sz="7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38100" algn="l">
              <a:lnSpc>
                <a:spcPct val="115000"/>
              </a:lnSpc>
              <a:buNone/>
            </a:pPr>
            <a:r>
              <a:rPr lang="fr-FR" sz="9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Anne-Claire </a:t>
            </a:r>
            <a:r>
              <a:rPr lang="fr-FR" sz="900" b="1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Bideault</a:t>
            </a:r>
            <a:r>
              <a:rPr lang="fr-FR" sz="700" b="1" dirty="0">
                <a:solidFill>
                  <a:srgbClr val="00000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, </a:t>
            </a:r>
            <a:r>
              <a:rPr lang="fr-FR" sz="7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Cheffe de service, Mission Stratégie et prospectives territoriales / DGA Transports et aménagement, Responsable SRADDET Schéma régional d’aménagement, de développement durable et d’égalité des territoires de la région Normandie </a:t>
            </a:r>
          </a:p>
          <a:p>
            <a:pPr marL="38100" algn="just">
              <a:lnSpc>
                <a:spcPct val="115000"/>
              </a:lnSpc>
              <a:buNone/>
            </a:pPr>
            <a:r>
              <a:rPr lang="fr-FR" sz="700" i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Région Normandie – Site de Rouen</a:t>
            </a:r>
            <a:endParaRPr lang="fr-FR" sz="7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38100" algn="l">
              <a:lnSpc>
                <a:spcPct val="115000"/>
              </a:lnSpc>
              <a:buNone/>
            </a:pPr>
            <a:r>
              <a:rPr lang="fr-FR" sz="9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Isabelle </a:t>
            </a:r>
            <a:r>
              <a:rPr lang="fr-FR" sz="900" b="1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Lefavrais-Godart</a:t>
            </a:r>
            <a:r>
              <a:rPr lang="fr-FR" sz="9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</a:t>
            </a:r>
            <a:r>
              <a:rPr lang="fr-FR" sz="700" b="1" dirty="0">
                <a:solidFill>
                  <a:srgbClr val="00000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, </a:t>
            </a:r>
            <a:r>
              <a:rPr lang="fr-FR" sz="7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Cheffe de projet axe Seine et CPIER, Mission stratégies et prospectives territoriales</a:t>
            </a:r>
          </a:p>
          <a:p>
            <a:pPr marL="38100" algn="l">
              <a:lnSpc>
                <a:spcPct val="115000"/>
              </a:lnSpc>
              <a:buNone/>
            </a:pPr>
            <a:r>
              <a:rPr lang="fr-FR" sz="7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DGA Transports et aménagement du territoire</a:t>
            </a:r>
          </a:p>
          <a:p>
            <a:pPr marL="38100" algn="l">
              <a:lnSpc>
                <a:spcPct val="115000"/>
              </a:lnSpc>
              <a:buNone/>
            </a:pPr>
            <a:r>
              <a:rPr lang="fr-FR" sz="900" b="1" dirty="0">
                <a:solidFill>
                  <a:srgbClr val="92D05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 </a:t>
            </a:r>
            <a:endParaRPr lang="fr-FR" sz="7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38100" algn="l">
              <a:lnSpc>
                <a:spcPct val="115000"/>
              </a:lnSpc>
              <a:buNone/>
            </a:pPr>
            <a:r>
              <a:rPr lang="fr-FR" sz="900" b="1" dirty="0">
                <a:solidFill>
                  <a:srgbClr val="92D05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Région Île-de-France</a:t>
            </a:r>
            <a:endParaRPr lang="fr-FR" sz="7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38100" algn="l">
              <a:lnSpc>
                <a:spcPct val="115000"/>
              </a:lnSpc>
              <a:buNone/>
            </a:pPr>
            <a:r>
              <a:rPr lang="fr-FR" sz="9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Marion Benoist, </a:t>
            </a:r>
            <a:r>
              <a:rPr lang="fr-FR" sz="7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Directrice de l’Aménagement durable du territoire par intérim, Cheffe de service stratégie et pilotage opérationnel,  Pôle Logement Aménagement Transport </a:t>
            </a:r>
          </a:p>
          <a:p>
            <a:pPr marL="38100" algn="l">
              <a:lnSpc>
                <a:spcPct val="115000"/>
              </a:lnSpc>
              <a:buNone/>
            </a:pPr>
            <a:r>
              <a:rPr lang="fr-FR" sz="9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Christine </a:t>
            </a:r>
            <a:r>
              <a:rPr lang="fr-FR" sz="900" b="1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Peyré</a:t>
            </a:r>
            <a:r>
              <a:rPr lang="fr-FR" sz="700" b="1" dirty="0">
                <a:solidFill>
                  <a:srgbClr val="00000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, </a:t>
            </a:r>
            <a:r>
              <a:rPr lang="fr-FR" sz="7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Responsable du CPIER, Contrat de plan interrégional de la Vallée de la Seine (Etat/IDF/Normandie)</a:t>
            </a:r>
          </a:p>
          <a:p>
            <a:pPr marL="38100" algn="l">
              <a:lnSpc>
                <a:spcPct val="115000"/>
              </a:lnSpc>
              <a:buNone/>
            </a:pPr>
            <a:r>
              <a:rPr lang="fr-FR" sz="7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Service stratégie et pilotage opérationnel, Direction de l'aménagement durable du territoire Région Île-de-France</a:t>
            </a:r>
          </a:p>
          <a:p>
            <a:pPr marL="38100" algn="l">
              <a:lnSpc>
                <a:spcPct val="115000"/>
              </a:lnSpc>
              <a:buNone/>
            </a:pPr>
            <a:r>
              <a:rPr lang="fr-FR" sz="9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Cécile Bartoli, </a:t>
            </a:r>
            <a:r>
              <a:rPr lang="fr-FR" sz="7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Chargée de mission études et partenariats , Service stratégie et pilotage opérationnel, Direction de l’aménagement durable du territoire | Pôle Logement aménagement transport Région Île-de-France</a:t>
            </a:r>
          </a:p>
          <a:p>
            <a:pPr marL="38100" algn="l">
              <a:lnSpc>
                <a:spcPct val="115000"/>
              </a:lnSpc>
              <a:buNone/>
            </a:pPr>
            <a:endParaRPr lang="fr-FR" sz="900" b="1" dirty="0">
              <a:solidFill>
                <a:srgbClr val="92D050"/>
              </a:solidFill>
              <a:effectLst/>
              <a:latin typeface="Century Gothic" panose="020B0502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38100" algn="l">
              <a:lnSpc>
                <a:spcPct val="115000"/>
              </a:lnSpc>
              <a:buNone/>
            </a:pPr>
            <a:r>
              <a:rPr lang="fr-FR" sz="900" b="1" dirty="0">
                <a:solidFill>
                  <a:srgbClr val="92D05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Direction régionale de l'environnement, de l'aménagement et du logement </a:t>
            </a:r>
            <a:br>
              <a:rPr lang="fr-FR" sz="900" b="1" dirty="0">
                <a:solidFill>
                  <a:srgbClr val="92D05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</a:br>
            <a:r>
              <a:rPr lang="fr-FR" sz="900" b="1" dirty="0">
                <a:solidFill>
                  <a:srgbClr val="92D05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DREAL Normandie</a:t>
            </a:r>
            <a:r>
              <a:rPr lang="fr-FR" sz="900" dirty="0">
                <a:solidFill>
                  <a:srgbClr val="92D05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</a:t>
            </a:r>
            <a:endParaRPr lang="fr-FR" sz="7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38100" algn="l">
              <a:lnSpc>
                <a:spcPct val="115000"/>
              </a:lnSpc>
              <a:buNone/>
            </a:pPr>
            <a:r>
              <a:rPr lang="fr-FR" sz="9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Philippe Surville</a:t>
            </a:r>
            <a:r>
              <a:rPr lang="fr-FR" sz="700" b="1" dirty="0">
                <a:solidFill>
                  <a:srgbClr val="00000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, </a:t>
            </a:r>
            <a:r>
              <a:rPr lang="fr-FR" sz="7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Service énergie, climat, logement et aménagement durable (SECLAD) -Chef adjoint du SECLAD, Chef du bureau Paysages et sites, Siège de Caen</a:t>
            </a:r>
          </a:p>
          <a:p>
            <a:pPr marL="38100" algn="just">
              <a:lnSpc>
                <a:spcPct val="115000"/>
              </a:lnSpc>
              <a:buNone/>
            </a:pPr>
            <a:r>
              <a:rPr lang="fr-FR" sz="7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 </a:t>
            </a:r>
            <a:r>
              <a:rPr lang="fr-FR" sz="9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Claire Bailly</a:t>
            </a:r>
            <a:r>
              <a:rPr lang="fr-FR" sz="700" b="1" dirty="0">
                <a:solidFill>
                  <a:srgbClr val="00000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, </a:t>
            </a:r>
            <a:r>
              <a:rPr lang="fr-FR" sz="7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Paysagiste-Conseil de l’État (auprès du préfet de Normandie)</a:t>
            </a:r>
          </a:p>
          <a:p>
            <a:pPr marL="38100" algn="l">
              <a:lnSpc>
                <a:spcPct val="115000"/>
              </a:lnSpc>
              <a:buNone/>
            </a:pPr>
            <a:endParaRPr lang="fr-FR" sz="900" b="1" dirty="0">
              <a:solidFill>
                <a:srgbClr val="92D050"/>
              </a:solidFill>
              <a:effectLst/>
              <a:latin typeface="Century Gothic" panose="020B0502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38100" algn="l">
              <a:lnSpc>
                <a:spcPct val="115000"/>
              </a:lnSpc>
              <a:buNone/>
            </a:pPr>
            <a:r>
              <a:rPr lang="fr-FR" sz="900" b="1" dirty="0">
                <a:solidFill>
                  <a:srgbClr val="92D05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Agence d’urbanisme Le Havre – Estuaire de la Seine (AURH)</a:t>
            </a:r>
            <a:endParaRPr lang="fr-FR" sz="7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38100" algn="l">
              <a:lnSpc>
                <a:spcPct val="115000"/>
              </a:lnSpc>
              <a:buNone/>
            </a:pPr>
            <a:r>
              <a:rPr lang="fr-FR" sz="9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Max Yvetot</a:t>
            </a:r>
            <a:r>
              <a:rPr lang="fr-FR" sz="9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*</a:t>
            </a:r>
            <a:r>
              <a:rPr lang="fr-FR" sz="700" dirty="0">
                <a:solidFill>
                  <a:srgbClr val="00000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, </a:t>
            </a:r>
            <a:r>
              <a:rPr lang="fr-FR" sz="7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Directeur général </a:t>
            </a:r>
          </a:p>
          <a:p>
            <a:pPr marL="38100" algn="l">
              <a:lnSpc>
                <a:spcPct val="115000"/>
              </a:lnSpc>
              <a:buNone/>
            </a:pPr>
            <a:r>
              <a:rPr lang="en-US" sz="9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Joséphine Billey</a:t>
            </a:r>
            <a:r>
              <a:rPr lang="fr-FR" sz="700" b="1" dirty="0">
                <a:solidFill>
                  <a:srgbClr val="00000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, </a:t>
            </a:r>
            <a:r>
              <a:rPr lang="fr-FR" sz="7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Paysagiste</a:t>
            </a:r>
          </a:p>
          <a:p>
            <a:pPr marL="38100" algn="l">
              <a:lnSpc>
                <a:spcPct val="115000"/>
              </a:lnSpc>
              <a:buNone/>
            </a:pPr>
            <a:r>
              <a:rPr lang="fr-FR" sz="900" b="1" dirty="0">
                <a:solidFill>
                  <a:srgbClr val="92D05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 </a:t>
            </a:r>
            <a:endParaRPr lang="fr-FR" sz="7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38100" algn="l">
              <a:lnSpc>
                <a:spcPct val="115000"/>
              </a:lnSpc>
              <a:buNone/>
            </a:pPr>
            <a:r>
              <a:rPr lang="fr-FR" sz="900" b="1" dirty="0">
                <a:solidFill>
                  <a:srgbClr val="92D05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École nationale supérieure de paysage (ENSP)</a:t>
            </a:r>
            <a:r>
              <a:rPr lang="fr-FR" sz="900" dirty="0">
                <a:solidFill>
                  <a:srgbClr val="92D05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(coordination)</a:t>
            </a:r>
            <a:endParaRPr lang="fr-FR" sz="7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38100" algn="l">
              <a:lnSpc>
                <a:spcPct val="115000"/>
              </a:lnSpc>
              <a:buNone/>
            </a:pPr>
            <a:r>
              <a:rPr lang="fr-FR" sz="9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 </a:t>
            </a:r>
            <a:endParaRPr lang="fr-FR" sz="7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38100" algn="l">
              <a:lnSpc>
                <a:spcPct val="115000"/>
              </a:lnSpc>
              <a:buNone/>
            </a:pPr>
            <a:r>
              <a:rPr lang="fr-FR" sz="9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Caroline Motta, </a:t>
            </a:r>
            <a:r>
              <a:rPr lang="fr-FR" sz="7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Cheffe de projet CPIER Vallée de la Seine</a:t>
            </a:r>
          </a:p>
          <a:p>
            <a:pPr marL="38100" algn="l">
              <a:lnSpc>
                <a:spcPct val="115000"/>
              </a:lnSpc>
              <a:buNone/>
            </a:pPr>
            <a:r>
              <a:rPr lang="fr-FR" sz="9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César Silva</a:t>
            </a:r>
            <a:r>
              <a:rPr lang="fr-FR" sz="700" b="1" dirty="0">
                <a:solidFill>
                  <a:srgbClr val="00000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, </a:t>
            </a:r>
            <a:r>
              <a:rPr lang="fr-FR" sz="7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Chargé de mission CPIER Vallée de la Seine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156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1F2DC-04B0-3C77-977E-2F78B11EB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8E7F0E3D-3EA3-86C8-B876-BF950B88E65F}"/>
              </a:ext>
            </a:extLst>
          </p:cNvPr>
          <p:cNvSpPr/>
          <p:nvPr/>
        </p:nvSpPr>
        <p:spPr>
          <a:xfrm>
            <a:off x="0" y="-110520"/>
            <a:ext cx="12192000" cy="1436902"/>
          </a:xfrm>
          <a:custGeom>
            <a:avLst/>
            <a:gdLst/>
            <a:ahLst/>
            <a:cxnLst/>
            <a:rect l="l" t="t" r="r" b="b"/>
            <a:pathLst>
              <a:path w="10692130" h="3780154">
                <a:moveTo>
                  <a:pt x="10692003" y="0"/>
                </a:moveTo>
                <a:lnTo>
                  <a:pt x="0" y="0"/>
                </a:lnTo>
                <a:lnTo>
                  <a:pt x="0" y="3779989"/>
                </a:lnTo>
                <a:lnTo>
                  <a:pt x="10692003" y="3779989"/>
                </a:lnTo>
                <a:lnTo>
                  <a:pt x="10692003" y="0"/>
                </a:lnTo>
                <a:close/>
              </a:path>
            </a:pathLst>
          </a:custGeom>
          <a:solidFill>
            <a:srgbClr val="DEFFF0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E051C850-5E66-5B38-CEB7-41AC593DFF47}"/>
              </a:ext>
            </a:extLst>
          </p:cNvPr>
          <p:cNvSpPr/>
          <p:nvPr/>
        </p:nvSpPr>
        <p:spPr>
          <a:xfrm>
            <a:off x="1685574" y="119348"/>
            <a:ext cx="8820851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0"/>
                </a:moveTo>
                <a:lnTo>
                  <a:pt x="538708" y="0"/>
                </a:lnTo>
                <a:lnTo>
                  <a:pt x="489674" y="2201"/>
                </a:lnTo>
                <a:lnTo>
                  <a:pt x="441874" y="8679"/>
                </a:lnTo>
                <a:lnTo>
                  <a:pt x="395497" y="19243"/>
                </a:lnTo>
                <a:lnTo>
                  <a:pt x="350734" y="33702"/>
                </a:lnTo>
                <a:lnTo>
                  <a:pt x="307775" y="51868"/>
                </a:lnTo>
                <a:lnTo>
                  <a:pt x="266811" y="73548"/>
                </a:lnTo>
                <a:lnTo>
                  <a:pt x="228030" y="98555"/>
                </a:lnTo>
                <a:lnTo>
                  <a:pt x="191624" y="126696"/>
                </a:lnTo>
                <a:lnTo>
                  <a:pt x="157783" y="157783"/>
                </a:lnTo>
                <a:lnTo>
                  <a:pt x="126696" y="191624"/>
                </a:lnTo>
                <a:lnTo>
                  <a:pt x="98555" y="228030"/>
                </a:lnTo>
                <a:lnTo>
                  <a:pt x="73548" y="266811"/>
                </a:lnTo>
                <a:lnTo>
                  <a:pt x="51868" y="307775"/>
                </a:lnTo>
                <a:lnTo>
                  <a:pt x="33702" y="350734"/>
                </a:lnTo>
                <a:lnTo>
                  <a:pt x="19243" y="395497"/>
                </a:lnTo>
                <a:lnTo>
                  <a:pt x="8679" y="441874"/>
                </a:lnTo>
                <a:lnTo>
                  <a:pt x="2201" y="489674"/>
                </a:lnTo>
                <a:lnTo>
                  <a:pt x="0" y="538708"/>
                </a:lnTo>
                <a:lnTo>
                  <a:pt x="2201" y="587742"/>
                </a:lnTo>
                <a:lnTo>
                  <a:pt x="8679" y="635542"/>
                </a:lnTo>
                <a:lnTo>
                  <a:pt x="19243" y="681919"/>
                </a:lnTo>
                <a:lnTo>
                  <a:pt x="33702" y="726682"/>
                </a:lnTo>
                <a:lnTo>
                  <a:pt x="51868" y="769641"/>
                </a:lnTo>
                <a:lnTo>
                  <a:pt x="73548" y="810606"/>
                </a:lnTo>
                <a:lnTo>
                  <a:pt x="98555" y="849386"/>
                </a:lnTo>
                <a:lnTo>
                  <a:pt x="126696" y="885792"/>
                </a:lnTo>
                <a:lnTo>
                  <a:pt x="157783" y="919633"/>
                </a:lnTo>
                <a:lnTo>
                  <a:pt x="191624" y="950720"/>
                </a:lnTo>
                <a:lnTo>
                  <a:pt x="228030" y="978861"/>
                </a:lnTo>
                <a:lnTo>
                  <a:pt x="266811" y="1003868"/>
                </a:lnTo>
                <a:lnTo>
                  <a:pt x="307775" y="1025549"/>
                </a:lnTo>
                <a:lnTo>
                  <a:pt x="350734" y="1043714"/>
                </a:lnTo>
                <a:lnTo>
                  <a:pt x="395497" y="1058174"/>
                </a:lnTo>
                <a:lnTo>
                  <a:pt x="441874" y="1068737"/>
                </a:lnTo>
                <a:lnTo>
                  <a:pt x="489674" y="1075215"/>
                </a:lnTo>
                <a:lnTo>
                  <a:pt x="538708" y="1077417"/>
                </a:lnTo>
                <a:lnTo>
                  <a:pt x="7679893" y="1077417"/>
                </a:lnTo>
                <a:lnTo>
                  <a:pt x="7728927" y="1075215"/>
                </a:lnTo>
                <a:lnTo>
                  <a:pt x="7776727" y="1068737"/>
                </a:lnTo>
                <a:lnTo>
                  <a:pt x="7823104" y="1058174"/>
                </a:lnTo>
                <a:lnTo>
                  <a:pt x="7867867" y="1043714"/>
                </a:lnTo>
                <a:lnTo>
                  <a:pt x="7910825" y="1025549"/>
                </a:lnTo>
                <a:lnTo>
                  <a:pt x="7951790" y="1003868"/>
                </a:lnTo>
                <a:lnTo>
                  <a:pt x="7990571" y="978861"/>
                </a:lnTo>
                <a:lnTo>
                  <a:pt x="8026977" y="950720"/>
                </a:lnTo>
                <a:lnTo>
                  <a:pt x="8060818" y="919633"/>
                </a:lnTo>
                <a:lnTo>
                  <a:pt x="8091905" y="885792"/>
                </a:lnTo>
                <a:lnTo>
                  <a:pt x="8120046" y="849386"/>
                </a:lnTo>
                <a:lnTo>
                  <a:pt x="8145052" y="810606"/>
                </a:lnTo>
                <a:lnTo>
                  <a:pt x="8166733" y="769641"/>
                </a:lnTo>
                <a:lnTo>
                  <a:pt x="8184899" y="726682"/>
                </a:lnTo>
                <a:lnTo>
                  <a:pt x="8199358" y="681919"/>
                </a:lnTo>
                <a:lnTo>
                  <a:pt x="8209922" y="635542"/>
                </a:lnTo>
                <a:lnTo>
                  <a:pt x="8216400" y="587742"/>
                </a:lnTo>
                <a:lnTo>
                  <a:pt x="8218601" y="538708"/>
                </a:lnTo>
                <a:lnTo>
                  <a:pt x="8216400" y="489674"/>
                </a:lnTo>
                <a:lnTo>
                  <a:pt x="8209922" y="441874"/>
                </a:lnTo>
                <a:lnTo>
                  <a:pt x="8199358" y="395497"/>
                </a:lnTo>
                <a:lnTo>
                  <a:pt x="8184899" y="350734"/>
                </a:lnTo>
                <a:lnTo>
                  <a:pt x="8166733" y="307775"/>
                </a:lnTo>
                <a:lnTo>
                  <a:pt x="8145052" y="266811"/>
                </a:lnTo>
                <a:lnTo>
                  <a:pt x="8120046" y="228030"/>
                </a:lnTo>
                <a:lnTo>
                  <a:pt x="8091905" y="191624"/>
                </a:lnTo>
                <a:lnTo>
                  <a:pt x="8060818" y="157783"/>
                </a:lnTo>
                <a:lnTo>
                  <a:pt x="8026977" y="126696"/>
                </a:lnTo>
                <a:lnTo>
                  <a:pt x="7990571" y="98555"/>
                </a:lnTo>
                <a:lnTo>
                  <a:pt x="7951790" y="73548"/>
                </a:lnTo>
                <a:lnTo>
                  <a:pt x="7910825" y="51868"/>
                </a:lnTo>
                <a:lnTo>
                  <a:pt x="7867867" y="33702"/>
                </a:lnTo>
                <a:lnTo>
                  <a:pt x="7823104" y="19243"/>
                </a:lnTo>
                <a:lnTo>
                  <a:pt x="7776727" y="8679"/>
                </a:lnTo>
                <a:lnTo>
                  <a:pt x="7728927" y="2201"/>
                </a:lnTo>
                <a:lnTo>
                  <a:pt x="76798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 sz="1632" dirty="0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A4FCCDDF-007A-F71C-74E9-C17BA730D582}"/>
              </a:ext>
            </a:extLst>
          </p:cNvPr>
          <p:cNvSpPr txBox="1">
            <a:spLocks/>
          </p:cNvSpPr>
          <p:nvPr/>
        </p:nvSpPr>
        <p:spPr>
          <a:xfrm>
            <a:off x="2019463" y="355894"/>
            <a:ext cx="8153071" cy="504071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729" algn="ctr">
              <a:lnSpc>
                <a:spcPct val="100000"/>
              </a:lnSpc>
              <a:spcBef>
                <a:spcPts val="91"/>
              </a:spcBef>
            </a:pPr>
            <a:r>
              <a:rPr lang="fr-FR" sz="3200" spc="150" dirty="0">
                <a:solidFill>
                  <a:srgbClr val="7AFFC4"/>
                </a:solidFill>
                <a:latin typeface="Gill Sans MT" panose="020B0502020104020203" pitchFamily="34" charset="0"/>
              </a:rPr>
              <a:t>11.</a:t>
            </a:r>
            <a:r>
              <a:rPr lang="fr-FR" sz="3200" spc="54" dirty="0">
                <a:solidFill>
                  <a:srgbClr val="7AFFC4"/>
                </a:solidFill>
                <a:latin typeface="Gill Sans MT" panose="020B0502020104020203" pitchFamily="34" charset="0"/>
              </a:rPr>
              <a:t> </a:t>
            </a:r>
            <a:r>
              <a:rPr lang="fr-FR" sz="3200" spc="54" dirty="0">
                <a:latin typeface="Gill Sans MT" panose="020B0502020104020203" pitchFamily="34" charset="0"/>
              </a:rPr>
              <a:t>ORGANIGRAMME ENSP ET ENPC</a:t>
            </a:r>
            <a:endParaRPr lang="fr-FR" sz="3200" spc="59" dirty="0">
              <a:latin typeface="Gill Sans MT" panose="020B0502020104020203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14A2F72A-94A5-3D7F-D012-B7FB67E782E8}"/>
              </a:ext>
            </a:extLst>
          </p:cNvPr>
          <p:cNvSpPr/>
          <p:nvPr/>
        </p:nvSpPr>
        <p:spPr>
          <a:xfrm>
            <a:off x="1685575" y="119348"/>
            <a:ext cx="8820850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1077417"/>
                </a:moveTo>
                <a:lnTo>
                  <a:pt x="538708" y="1077417"/>
                </a:lnTo>
                <a:lnTo>
                  <a:pt x="489674" y="1075215"/>
                </a:lnTo>
                <a:lnTo>
                  <a:pt x="441874" y="1068737"/>
                </a:lnTo>
                <a:lnTo>
                  <a:pt x="395497" y="1058174"/>
                </a:lnTo>
                <a:lnTo>
                  <a:pt x="350734" y="1043714"/>
                </a:lnTo>
                <a:lnTo>
                  <a:pt x="307775" y="1025549"/>
                </a:lnTo>
                <a:lnTo>
                  <a:pt x="266811" y="1003868"/>
                </a:lnTo>
                <a:lnTo>
                  <a:pt x="228030" y="978861"/>
                </a:lnTo>
                <a:lnTo>
                  <a:pt x="191624" y="950720"/>
                </a:lnTo>
                <a:lnTo>
                  <a:pt x="157783" y="919633"/>
                </a:lnTo>
                <a:lnTo>
                  <a:pt x="126696" y="885792"/>
                </a:lnTo>
                <a:lnTo>
                  <a:pt x="98555" y="849386"/>
                </a:lnTo>
                <a:lnTo>
                  <a:pt x="73548" y="810606"/>
                </a:lnTo>
                <a:lnTo>
                  <a:pt x="51868" y="769641"/>
                </a:lnTo>
                <a:lnTo>
                  <a:pt x="33702" y="726682"/>
                </a:lnTo>
                <a:lnTo>
                  <a:pt x="19243" y="681919"/>
                </a:lnTo>
                <a:lnTo>
                  <a:pt x="8679" y="635542"/>
                </a:lnTo>
                <a:lnTo>
                  <a:pt x="2201" y="587742"/>
                </a:lnTo>
                <a:lnTo>
                  <a:pt x="0" y="538708"/>
                </a:lnTo>
                <a:lnTo>
                  <a:pt x="2201" y="489674"/>
                </a:lnTo>
                <a:lnTo>
                  <a:pt x="8679" y="441874"/>
                </a:lnTo>
                <a:lnTo>
                  <a:pt x="19243" y="395497"/>
                </a:lnTo>
                <a:lnTo>
                  <a:pt x="33702" y="350734"/>
                </a:lnTo>
                <a:lnTo>
                  <a:pt x="51868" y="307775"/>
                </a:lnTo>
                <a:lnTo>
                  <a:pt x="73548" y="266811"/>
                </a:lnTo>
                <a:lnTo>
                  <a:pt x="98555" y="228030"/>
                </a:lnTo>
                <a:lnTo>
                  <a:pt x="126696" y="191624"/>
                </a:lnTo>
                <a:lnTo>
                  <a:pt x="157783" y="157783"/>
                </a:lnTo>
                <a:lnTo>
                  <a:pt x="191624" y="126696"/>
                </a:lnTo>
                <a:lnTo>
                  <a:pt x="228030" y="98555"/>
                </a:lnTo>
                <a:lnTo>
                  <a:pt x="266811" y="73548"/>
                </a:lnTo>
                <a:lnTo>
                  <a:pt x="307775" y="51868"/>
                </a:lnTo>
                <a:lnTo>
                  <a:pt x="350734" y="33702"/>
                </a:lnTo>
                <a:lnTo>
                  <a:pt x="395497" y="19243"/>
                </a:lnTo>
                <a:lnTo>
                  <a:pt x="441874" y="8679"/>
                </a:lnTo>
                <a:lnTo>
                  <a:pt x="489674" y="2201"/>
                </a:lnTo>
                <a:lnTo>
                  <a:pt x="538708" y="0"/>
                </a:lnTo>
                <a:lnTo>
                  <a:pt x="7679893" y="0"/>
                </a:lnTo>
                <a:lnTo>
                  <a:pt x="7728927" y="2201"/>
                </a:lnTo>
                <a:lnTo>
                  <a:pt x="7776727" y="8679"/>
                </a:lnTo>
                <a:lnTo>
                  <a:pt x="7823104" y="19243"/>
                </a:lnTo>
                <a:lnTo>
                  <a:pt x="7867867" y="33702"/>
                </a:lnTo>
                <a:lnTo>
                  <a:pt x="7910825" y="51868"/>
                </a:lnTo>
                <a:lnTo>
                  <a:pt x="7951790" y="73548"/>
                </a:lnTo>
                <a:lnTo>
                  <a:pt x="7990571" y="98555"/>
                </a:lnTo>
                <a:lnTo>
                  <a:pt x="8026977" y="126696"/>
                </a:lnTo>
                <a:lnTo>
                  <a:pt x="8060818" y="157783"/>
                </a:lnTo>
                <a:lnTo>
                  <a:pt x="8091905" y="191624"/>
                </a:lnTo>
                <a:lnTo>
                  <a:pt x="8120046" y="228030"/>
                </a:lnTo>
                <a:lnTo>
                  <a:pt x="8145052" y="266811"/>
                </a:lnTo>
                <a:lnTo>
                  <a:pt x="8166733" y="307775"/>
                </a:lnTo>
                <a:lnTo>
                  <a:pt x="8184899" y="350734"/>
                </a:lnTo>
                <a:lnTo>
                  <a:pt x="8199358" y="395497"/>
                </a:lnTo>
                <a:lnTo>
                  <a:pt x="8209922" y="441874"/>
                </a:lnTo>
                <a:lnTo>
                  <a:pt x="8216400" y="489674"/>
                </a:lnTo>
                <a:lnTo>
                  <a:pt x="8218601" y="538708"/>
                </a:lnTo>
                <a:lnTo>
                  <a:pt x="8216400" y="587742"/>
                </a:lnTo>
                <a:lnTo>
                  <a:pt x="8209922" y="635542"/>
                </a:lnTo>
                <a:lnTo>
                  <a:pt x="8199358" y="681919"/>
                </a:lnTo>
                <a:lnTo>
                  <a:pt x="8184899" y="726682"/>
                </a:lnTo>
                <a:lnTo>
                  <a:pt x="8166733" y="769641"/>
                </a:lnTo>
                <a:lnTo>
                  <a:pt x="8145052" y="810606"/>
                </a:lnTo>
                <a:lnTo>
                  <a:pt x="8120046" y="849386"/>
                </a:lnTo>
                <a:lnTo>
                  <a:pt x="8091905" y="885792"/>
                </a:lnTo>
                <a:lnTo>
                  <a:pt x="8060818" y="919633"/>
                </a:lnTo>
                <a:lnTo>
                  <a:pt x="8026977" y="950720"/>
                </a:lnTo>
                <a:lnTo>
                  <a:pt x="7990571" y="978861"/>
                </a:lnTo>
                <a:lnTo>
                  <a:pt x="7951790" y="1003868"/>
                </a:lnTo>
                <a:lnTo>
                  <a:pt x="7910825" y="1025549"/>
                </a:lnTo>
                <a:lnTo>
                  <a:pt x="7867867" y="1043714"/>
                </a:lnTo>
                <a:lnTo>
                  <a:pt x="7823104" y="1058174"/>
                </a:lnTo>
                <a:lnTo>
                  <a:pt x="7776727" y="1068737"/>
                </a:lnTo>
                <a:lnTo>
                  <a:pt x="7728927" y="1075215"/>
                </a:lnTo>
                <a:lnTo>
                  <a:pt x="7679893" y="1077417"/>
                </a:lnTo>
                <a:close/>
              </a:path>
            </a:pathLst>
          </a:custGeom>
          <a:ln w="50800">
            <a:solidFill>
              <a:srgbClr val="7AFFC4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9" name="Organigramme : Alternative 18">
            <a:extLst>
              <a:ext uri="{FF2B5EF4-FFF2-40B4-BE49-F238E27FC236}">
                <a16:creationId xmlns:a16="http://schemas.microsoft.com/office/drawing/2014/main" id="{A25F820D-EAC9-6047-C681-1F63449E13D0}"/>
              </a:ext>
            </a:extLst>
          </p:cNvPr>
          <p:cNvSpPr/>
          <p:nvPr/>
        </p:nvSpPr>
        <p:spPr>
          <a:xfrm>
            <a:off x="167148" y="1475673"/>
            <a:ext cx="11877368" cy="5262979"/>
          </a:xfrm>
          <a:prstGeom prst="flowChartAlternateProcess">
            <a:avLst/>
          </a:prstGeom>
          <a:noFill/>
          <a:ln w="28575"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F8BC916-E3BE-CEEA-65EA-502BD311D5BD}"/>
              </a:ext>
            </a:extLst>
          </p:cNvPr>
          <p:cNvSpPr txBox="1"/>
          <p:nvPr/>
        </p:nvSpPr>
        <p:spPr>
          <a:xfrm>
            <a:off x="601979" y="1562928"/>
            <a:ext cx="9649367" cy="6797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b="1" dirty="0">
                <a:solidFill>
                  <a:srgbClr val="92D05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L’ENSP, École Nationale Supérieur du Paysage, représentée par: 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fr-FR" sz="1600" b="1" dirty="0">
                <a:solidFill>
                  <a:srgbClr val="0070C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Directrice de la Chaire Mobilités et coordonnatrice des APR :</a:t>
            </a:r>
            <a:r>
              <a:rPr lang="fr-FR" b="1" dirty="0">
                <a:solidFill>
                  <a:srgbClr val="00000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</a:t>
            </a:r>
            <a:r>
              <a:rPr lang="fr-FR" sz="1400" b="1" dirty="0">
                <a:solidFill>
                  <a:srgbClr val="00000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Mme Béatrice Julien-Labruyere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fr-FR" b="1" dirty="0">
                <a:solidFill>
                  <a:srgbClr val="00000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</a:t>
            </a:r>
            <a:r>
              <a:rPr lang="fr-FR" sz="1600" b="1" dirty="0">
                <a:solidFill>
                  <a:srgbClr val="0070C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Coordonnatrice des financements CPIER Vallée de la Seine : </a:t>
            </a:r>
            <a:r>
              <a:rPr lang="fr-FR" sz="1400" b="1" dirty="0">
                <a:solidFill>
                  <a:srgbClr val="00000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Caroline MOTTA</a:t>
            </a:r>
          </a:p>
          <a:p>
            <a:pPr marL="381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>
                <a:solidFill>
                  <a:srgbClr val="0070C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Enseignant encadrant de l’APR Franchissement de la Seine : </a:t>
            </a:r>
          </a:p>
          <a:p>
            <a:pPr marL="381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Vincent Cottet</a:t>
            </a:r>
            <a:r>
              <a:rPr lang="fr-FR" sz="1400" dirty="0">
                <a:solidFill>
                  <a:srgbClr val="00000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,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urbaniste et paysagiste associé chez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Richez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et Associés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381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 </a:t>
            </a:r>
          </a:p>
          <a:p>
            <a:pPr marL="38100">
              <a:lnSpc>
                <a:spcPct val="115000"/>
              </a:lnSpc>
              <a:defRPr/>
            </a:pPr>
            <a:r>
              <a:rPr lang="fr-FR" sz="1600" b="1" dirty="0">
                <a:solidFill>
                  <a:srgbClr val="0070C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Expert en soutien de l’APR Franchissement de la Seine :</a:t>
            </a:r>
          </a:p>
          <a:p>
            <a:pPr marL="381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Stéphane Aubry</a:t>
            </a:r>
            <a:r>
              <a:rPr lang="fr-FR" sz="1400" dirty="0">
                <a:solidFill>
                  <a:srgbClr val="00000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,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 Associé chez Transitec, BET spécialisé en mobilité</a:t>
            </a:r>
          </a:p>
          <a:p>
            <a:pPr marL="381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400" dirty="0">
              <a:solidFill>
                <a:srgbClr val="000000"/>
              </a:solidFill>
              <a:latin typeface="Century Gothic" panose="020B0502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r>
              <a:rPr lang="fr-FR" b="1" dirty="0">
                <a:solidFill>
                  <a:srgbClr val="0070C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</a:t>
            </a:r>
            <a:r>
              <a:rPr lang="fr-FR" sz="1600" b="1" dirty="0">
                <a:solidFill>
                  <a:srgbClr val="0070C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Etudiants de l’APR : </a:t>
            </a:r>
            <a:r>
              <a:rPr lang="fr-FR" sz="1400" b="1" dirty="0">
                <a:solidFill>
                  <a:srgbClr val="00000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Juliette </a:t>
            </a:r>
            <a:r>
              <a:rPr lang="fr-FR" sz="1400" b="1" dirty="0" err="1">
                <a:solidFill>
                  <a:srgbClr val="00000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Burkhard</a:t>
            </a:r>
            <a:r>
              <a:rPr lang="fr-FR" sz="1400" b="1" dirty="0">
                <a:solidFill>
                  <a:srgbClr val="00000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, Romain Besset, Noémie </a:t>
            </a:r>
            <a:r>
              <a:rPr lang="fr-FR" sz="1400" b="1" dirty="0" err="1">
                <a:solidFill>
                  <a:srgbClr val="00000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Rigollet</a:t>
            </a:r>
            <a:r>
              <a:rPr lang="fr-FR" sz="1400" b="1" dirty="0">
                <a:solidFill>
                  <a:srgbClr val="00000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 </a:t>
            </a:r>
          </a:p>
          <a:p>
            <a:pPr marL="381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fr-FR" sz="14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>
                <a:solidFill>
                  <a:srgbClr val="92D05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L’ENPC, École des Ponts et Chaussées représentée par : </a:t>
            </a:r>
          </a:p>
          <a:p>
            <a:pPr marL="38100">
              <a:lnSpc>
                <a:spcPct val="115000"/>
              </a:lnSpc>
              <a:defRPr/>
            </a:pPr>
            <a:r>
              <a:rPr lang="fr-FR" sz="1600" b="1" dirty="0">
                <a:solidFill>
                  <a:srgbClr val="0070C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Directeur des Masters Énergie &amp; Transport, Mobilités, Réseaux, </a:t>
            </a:r>
            <a:r>
              <a:rPr lang="fr-FR" sz="1400" b="1" dirty="0">
                <a:solidFill>
                  <a:srgbClr val="00000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Emeric Fortin</a:t>
            </a:r>
          </a:p>
          <a:p>
            <a:pPr marL="3810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  <a:defRPr/>
            </a:pPr>
            <a:r>
              <a:rPr lang="fr-FR" sz="1600" b="1" dirty="0">
                <a:solidFill>
                  <a:srgbClr val="0070C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Enseignant en charge des modules  : </a:t>
            </a:r>
            <a:r>
              <a:rPr lang="fr-FR" sz="1400" b="1" dirty="0">
                <a:solidFill>
                  <a:srgbClr val="00000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Philippe Poinsot</a:t>
            </a:r>
          </a:p>
          <a:p>
            <a:pPr marL="38100"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  <a:defRPr/>
            </a:pPr>
            <a:r>
              <a:rPr lang="fr-FR" sz="1600" b="1" dirty="0">
                <a:solidFill>
                  <a:srgbClr val="0070C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Chargés de cours : </a:t>
            </a:r>
            <a:r>
              <a:rPr lang="fr-FR" sz="1400" b="1" dirty="0">
                <a:solidFill>
                  <a:srgbClr val="00000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Martin Briand et Julie Chrétien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fr-FR" sz="1600" b="1" kern="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fr-FR" sz="1600" b="1" kern="0" dirty="0"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fr-FR" sz="1200" b="1" kern="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fr-FR" sz="1200" b="1" kern="0" dirty="0"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fr-FR" sz="1200" b="1" kern="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263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A2C10-3FE6-42A2-11C3-673486390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9B6A48EE-926F-4564-5862-8860D01EBB25}"/>
              </a:ext>
            </a:extLst>
          </p:cNvPr>
          <p:cNvSpPr/>
          <p:nvPr/>
        </p:nvSpPr>
        <p:spPr>
          <a:xfrm>
            <a:off x="0" y="-110520"/>
            <a:ext cx="12192000" cy="1436902"/>
          </a:xfrm>
          <a:custGeom>
            <a:avLst/>
            <a:gdLst/>
            <a:ahLst/>
            <a:cxnLst/>
            <a:rect l="l" t="t" r="r" b="b"/>
            <a:pathLst>
              <a:path w="10692130" h="3780154">
                <a:moveTo>
                  <a:pt x="10692003" y="0"/>
                </a:moveTo>
                <a:lnTo>
                  <a:pt x="0" y="0"/>
                </a:lnTo>
                <a:lnTo>
                  <a:pt x="0" y="3779989"/>
                </a:lnTo>
                <a:lnTo>
                  <a:pt x="10692003" y="3779989"/>
                </a:lnTo>
                <a:lnTo>
                  <a:pt x="10692003" y="0"/>
                </a:lnTo>
                <a:close/>
              </a:path>
            </a:pathLst>
          </a:custGeom>
          <a:solidFill>
            <a:srgbClr val="DEFFF0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E4789E58-BFD2-6BD6-49F2-2A67DE758848}"/>
              </a:ext>
            </a:extLst>
          </p:cNvPr>
          <p:cNvSpPr/>
          <p:nvPr/>
        </p:nvSpPr>
        <p:spPr>
          <a:xfrm>
            <a:off x="1685574" y="119348"/>
            <a:ext cx="8820851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0"/>
                </a:moveTo>
                <a:lnTo>
                  <a:pt x="538708" y="0"/>
                </a:lnTo>
                <a:lnTo>
                  <a:pt x="489674" y="2201"/>
                </a:lnTo>
                <a:lnTo>
                  <a:pt x="441874" y="8679"/>
                </a:lnTo>
                <a:lnTo>
                  <a:pt x="395497" y="19243"/>
                </a:lnTo>
                <a:lnTo>
                  <a:pt x="350734" y="33702"/>
                </a:lnTo>
                <a:lnTo>
                  <a:pt x="307775" y="51868"/>
                </a:lnTo>
                <a:lnTo>
                  <a:pt x="266811" y="73548"/>
                </a:lnTo>
                <a:lnTo>
                  <a:pt x="228030" y="98555"/>
                </a:lnTo>
                <a:lnTo>
                  <a:pt x="191624" y="126696"/>
                </a:lnTo>
                <a:lnTo>
                  <a:pt x="157783" y="157783"/>
                </a:lnTo>
                <a:lnTo>
                  <a:pt x="126696" y="191624"/>
                </a:lnTo>
                <a:lnTo>
                  <a:pt x="98555" y="228030"/>
                </a:lnTo>
                <a:lnTo>
                  <a:pt x="73548" y="266811"/>
                </a:lnTo>
                <a:lnTo>
                  <a:pt x="51868" y="307775"/>
                </a:lnTo>
                <a:lnTo>
                  <a:pt x="33702" y="350734"/>
                </a:lnTo>
                <a:lnTo>
                  <a:pt x="19243" y="395497"/>
                </a:lnTo>
                <a:lnTo>
                  <a:pt x="8679" y="441874"/>
                </a:lnTo>
                <a:lnTo>
                  <a:pt x="2201" y="489674"/>
                </a:lnTo>
                <a:lnTo>
                  <a:pt x="0" y="538708"/>
                </a:lnTo>
                <a:lnTo>
                  <a:pt x="2201" y="587742"/>
                </a:lnTo>
                <a:lnTo>
                  <a:pt x="8679" y="635542"/>
                </a:lnTo>
                <a:lnTo>
                  <a:pt x="19243" y="681919"/>
                </a:lnTo>
                <a:lnTo>
                  <a:pt x="33702" y="726682"/>
                </a:lnTo>
                <a:lnTo>
                  <a:pt x="51868" y="769641"/>
                </a:lnTo>
                <a:lnTo>
                  <a:pt x="73548" y="810606"/>
                </a:lnTo>
                <a:lnTo>
                  <a:pt x="98555" y="849386"/>
                </a:lnTo>
                <a:lnTo>
                  <a:pt x="126696" y="885792"/>
                </a:lnTo>
                <a:lnTo>
                  <a:pt x="157783" y="919633"/>
                </a:lnTo>
                <a:lnTo>
                  <a:pt x="191624" y="950720"/>
                </a:lnTo>
                <a:lnTo>
                  <a:pt x="228030" y="978861"/>
                </a:lnTo>
                <a:lnTo>
                  <a:pt x="266811" y="1003868"/>
                </a:lnTo>
                <a:lnTo>
                  <a:pt x="307775" y="1025549"/>
                </a:lnTo>
                <a:lnTo>
                  <a:pt x="350734" y="1043714"/>
                </a:lnTo>
                <a:lnTo>
                  <a:pt x="395497" y="1058174"/>
                </a:lnTo>
                <a:lnTo>
                  <a:pt x="441874" y="1068737"/>
                </a:lnTo>
                <a:lnTo>
                  <a:pt x="489674" y="1075215"/>
                </a:lnTo>
                <a:lnTo>
                  <a:pt x="538708" y="1077417"/>
                </a:lnTo>
                <a:lnTo>
                  <a:pt x="7679893" y="1077417"/>
                </a:lnTo>
                <a:lnTo>
                  <a:pt x="7728927" y="1075215"/>
                </a:lnTo>
                <a:lnTo>
                  <a:pt x="7776727" y="1068737"/>
                </a:lnTo>
                <a:lnTo>
                  <a:pt x="7823104" y="1058174"/>
                </a:lnTo>
                <a:lnTo>
                  <a:pt x="7867867" y="1043714"/>
                </a:lnTo>
                <a:lnTo>
                  <a:pt x="7910825" y="1025549"/>
                </a:lnTo>
                <a:lnTo>
                  <a:pt x="7951790" y="1003868"/>
                </a:lnTo>
                <a:lnTo>
                  <a:pt x="7990571" y="978861"/>
                </a:lnTo>
                <a:lnTo>
                  <a:pt x="8026977" y="950720"/>
                </a:lnTo>
                <a:lnTo>
                  <a:pt x="8060818" y="919633"/>
                </a:lnTo>
                <a:lnTo>
                  <a:pt x="8091905" y="885792"/>
                </a:lnTo>
                <a:lnTo>
                  <a:pt x="8120046" y="849386"/>
                </a:lnTo>
                <a:lnTo>
                  <a:pt x="8145052" y="810606"/>
                </a:lnTo>
                <a:lnTo>
                  <a:pt x="8166733" y="769641"/>
                </a:lnTo>
                <a:lnTo>
                  <a:pt x="8184899" y="726682"/>
                </a:lnTo>
                <a:lnTo>
                  <a:pt x="8199358" y="681919"/>
                </a:lnTo>
                <a:lnTo>
                  <a:pt x="8209922" y="635542"/>
                </a:lnTo>
                <a:lnTo>
                  <a:pt x="8216400" y="587742"/>
                </a:lnTo>
                <a:lnTo>
                  <a:pt x="8218601" y="538708"/>
                </a:lnTo>
                <a:lnTo>
                  <a:pt x="8216400" y="489674"/>
                </a:lnTo>
                <a:lnTo>
                  <a:pt x="8209922" y="441874"/>
                </a:lnTo>
                <a:lnTo>
                  <a:pt x="8199358" y="395497"/>
                </a:lnTo>
                <a:lnTo>
                  <a:pt x="8184899" y="350734"/>
                </a:lnTo>
                <a:lnTo>
                  <a:pt x="8166733" y="307775"/>
                </a:lnTo>
                <a:lnTo>
                  <a:pt x="8145052" y="266811"/>
                </a:lnTo>
                <a:lnTo>
                  <a:pt x="8120046" y="228030"/>
                </a:lnTo>
                <a:lnTo>
                  <a:pt x="8091905" y="191624"/>
                </a:lnTo>
                <a:lnTo>
                  <a:pt x="8060818" y="157783"/>
                </a:lnTo>
                <a:lnTo>
                  <a:pt x="8026977" y="126696"/>
                </a:lnTo>
                <a:lnTo>
                  <a:pt x="7990571" y="98555"/>
                </a:lnTo>
                <a:lnTo>
                  <a:pt x="7951790" y="73548"/>
                </a:lnTo>
                <a:lnTo>
                  <a:pt x="7910825" y="51868"/>
                </a:lnTo>
                <a:lnTo>
                  <a:pt x="7867867" y="33702"/>
                </a:lnTo>
                <a:lnTo>
                  <a:pt x="7823104" y="19243"/>
                </a:lnTo>
                <a:lnTo>
                  <a:pt x="7776727" y="8679"/>
                </a:lnTo>
                <a:lnTo>
                  <a:pt x="7728927" y="2201"/>
                </a:lnTo>
                <a:lnTo>
                  <a:pt x="76798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 sz="1632" dirty="0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8648C63B-6B35-9BD1-DDCD-65212563866B}"/>
              </a:ext>
            </a:extLst>
          </p:cNvPr>
          <p:cNvSpPr txBox="1">
            <a:spLocks/>
          </p:cNvSpPr>
          <p:nvPr/>
        </p:nvSpPr>
        <p:spPr>
          <a:xfrm>
            <a:off x="2019463" y="109673"/>
            <a:ext cx="8153071" cy="996513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729" algn="ctr">
              <a:lnSpc>
                <a:spcPct val="100000"/>
              </a:lnSpc>
              <a:spcBef>
                <a:spcPts val="91"/>
              </a:spcBef>
            </a:pPr>
            <a:r>
              <a:rPr lang="fr-FR" sz="3200" spc="150" dirty="0">
                <a:solidFill>
                  <a:srgbClr val="7AFFC4"/>
                </a:solidFill>
                <a:latin typeface="Gill Sans MT" panose="020B0502020104020203" pitchFamily="34" charset="0"/>
              </a:rPr>
              <a:t>1.</a:t>
            </a:r>
            <a:r>
              <a:rPr lang="fr-FR" sz="3200" spc="54" dirty="0">
                <a:solidFill>
                  <a:srgbClr val="7AFFC4"/>
                </a:solidFill>
                <a:latin typeface="Gill Sans MT" panose="020B0502020104020203" pitchFamily="34" charset="0"/>
              </a:rPr>
              <a:t> </a:t>
            </a:r>
            <a:r>
              <a:rPr lang="fr-FR" sz="3200" spc="54" dirty="0">
                <a:latin typeface="Gill Sans MT" panose="020B0502020104020203" pitchFamily="34" charset="0"/>
              </a:rPr>
              <a:t>UNE PREMIERE ETUDE REALISEE PAR ARGENTEUIL</a:t>
            </a:r>
            <a:endParaRPr lang="fr-FR" sz="3200" spc="59" dirty="0">
              <a:latin typeface="Gill Sans MT" panose="020B0502020104020203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2B732D53-7BC7-453F-F51C-5E769CE10074}"/>
              </a:ext>
            </a:extLst>
          </p:cNvPr>
          <p:cNvSpPr/>
          <p:nvPr/>
        </p:nvSpPr>
        <p:spPr>
          <a:xfrm>
            <a:off x="1685575" y="119348"/>
            <a:ext cx="8820850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1077417"/>
                </a:moveTo>
                <a:lnTo>
                  <a:pt x="538708" y="1077417"/>
                </a:lnTo>
                <a:lnTo>
                  <a:pt x="489674" y="1075215"/>
                </a:lnTo>
                <a:lnTo>
                  <a:pt x="441874" y="1068737"/>
                </a:lnTo>
                <a:lnTo>
                  <a:pt x="395497" y="1058174"/>
                </a:lnTo>
                <a:lnTo>
                  <a:pt x="350734" y="1043714"/>
                </a:lnTo>
                <a:lnTo>
                  <a:pt x="307775" y="1025549"/>
                </a:lnTo>
                <a:lnTo>
                  <a:pt x="266811" y="1003868"/>
                </a:lnTo>
                <a:lnTo>
                  <a:pt x="228030" y="978861"/>
                </a:lnTo>
                <a:lnTo>
                  <a:pt x="191624" y="950720"/>
                </a:lnTo>
                <a:lnTo>
                  <a:pt x="157783" y="919633"/>
                </a:lnTo>
                <a:lnTo>
                  <a:pt x="126696" y="885792"/>
                </a:lnTo>
                <a:lnTo>
                  <a:pt x="98555" y="849386"/>
                </a:lnTo>
                <a:lnTo>
                  <a:pt x="73548" y="810606"/>
                </a:lnTo>
                <a:lnTo>
                  <a:pt x="51868" y="769641"/>
                </a:lnTo>
                <a:lnTo>
                  <a:pt x="33702" y="726682"/>
                </a:lnTo>
                <a:lnTo>
                  <a:pt x="19243" y="681919"/>
                </a:lnTo>
                <a:lnTo>
                  <a:pt x="8679" y="635542"/>
                </a:lnTo>
                <a:lnTo>
                  <a:pt x="2201" y="587742"/>
                </a:lnTo>
                <a:lnTo>
                  <a:pt x="0" y="538708"/>
                </a:lnTo>
                <a:lnTo>
                  <a:pt x="2201" y="489674"/>
                </a:lnTo>
                <a:lnTo>
                  <a:pt x="8679" y="441874"/>
                </a:lnTo>
                <a:lnTo>
                  <a:pt x="19243" y="395497"/>
                </a:lnTo>
                <a:lnTo>
                  <a:pt x="33702" y="350734"/>
                </a:lnTo>
                <a:lnTo>
                  <a:pt x="51868" y="307775"/>
                </a:lnTo>
                <a:lnTo>
                  <a:pt x="73548" y="266811"/>
                </a:lnTo>
                <a:lnTo>
                  <a:pt x="98555" y="228030"/>
                </a:lnTo>
                <a:lnTo>
                  <a:pt x="126696" y="191624"/>
                </a:lnTo>
                <a:lnTo>
                  <a:pt x="157783" y="157783"/>
                </a:lnTo>
                <a:lnTo>
                  <a:pt x="191624" y="126696"/>
                </a:lnTo>
                <a:lnTo>
                  <a:pt x="228030" y="98555"/>
                </a:lnTo>
                <a:lnTo>
                  <a:pt x="266811" y="73548"/>
                </a:lnTo>
                <a:lnTo>
                  <a:pt x="307775" y="51868"/>
                </a:lnTo>
                <a:lnTo>
                  <a:pt x="350734" y="33702"/>
                </a:lnTo>
                <a:lnTo>
                  <a:pt x="395497" y="19243"/>
                </a:lnTo>
                <a:lnTo>
                  <a:pt x="441874" y="8679"/>
                </a:lnTo>
                <a:lnTo>
                  <a:pt x="489674" y="2201"/>
                </a:lnTo>
                <a:lnTo>
                  <a:pt x="538708" y="0"/>
                </a:lnTo>
                <a:lnTo>
                  <a:pt x="7679893" y="0"/>
                </a:lnTo>
                <a:lnTo>
                  <a:pt x="7728927" y="2201"/>
                </a:lnTo>
                <a:lnTo>
                  <a:pt x="7776727" y="8679"/>
                </a:lnTo>
                <a:lnTo>
                  <a:pt x="7823104" y="19243"/>
                </a:lnTo>
                <a:lnTo>
                  <a:pt x="7867867" y="33702"/>
                </a:lnTo>
                <a:lnTo>
                  <a:pt x="7910825" y="51868"/>
                </a:lnTo>
                <a:lnTo>
                  <a:pt x="7951790" y="73548"/>
                </a:lnTo>
                <a:lnTo>
                  <a:pt x="7990571" y="98555"/>
                </a:lnTo>
                <a:lnTo>
                  <a:pt x="8026977" y="126696"/>
                </a:lnTo>
                <a:lnTo>
                  <a:pt x="8060818" y="157783"/>
                </a:lnTo>
                <a:lnTo>
                  <a:pt x="8091905" y="191624"/>
                </a:lnTo>
                <a:lnTo>
                  <a:pt x="8120046" y="228030"/>
                </a:lnTo>
                <a:lnTo>
                  <a:pt x="8145052" y="266811"/>
                </a:lnTo>
                <a:lnTo>
                  <a:pt x="8166733" y="307775"/>
                </a:lnTo>
                <a:lnTo>
                  <a:pt x="8184899" y="350734"/>
                </a:lnTo>
                <a:lnTo>
                  <a:pt x="8199358" y="395497"/>
                </a:lnTo>
                <a:lnTo>
                  <a:pt x="8209922" y="441874"/>
                </a:lnTo>
                <a:lnTo>
                  <a:pt x="8216400" y="489674"/>
                </a:lnTo>
                <a:lnTo>
                  <a:pt x="8218601" y="538708"/>
                </a:lnTo>
                <a:lnTo>
                  <a:pt x="8216400" y="587742"/>
                </a:lnTo>
                <a:lnTo>
                  <a:pt x="8209922" y="635542"/>
                </a:lnTo>
                <a:lnTo>
                  <a:pt x="8199358" y="681919"/>
                </a:lnTo>
                <a:lnTo>
                  <a:pt x="8184899" y="726682"/>
                </a:lnTo>
                <a:lnTo>
                  <a:pt x="8166733" y="769641"/>
                </a:lnTo>
                <a:lnTo>
                  <a:pt x="8145052" y="810606"/>
                </a:lnTo>
                <a:lnTo>
                  <a:pt x="8120046" y="849386"/>
                </a:lnTo>
                <a:lnTo>
                  <a:pt x="8091905" y="885792"/>
                </a:lnTo>
                <a:lnTo>
                  <a:pt x="8060818" y="919633"/>
                </a:lnTo>
                <a:lnTo>
                  <a:pt x="8026977" y="950720"/>
                </a:lnTo>
                <a:lnTo>
                  <a:pt x="7990571" y="978861"/>
                </a:lnTo>
                <a:lnTo>
                  <a:pt x="7951790" y="1003868"/>
                </a:lnTo>
                <a:lnTo>
                  <a:pt x="7910825" y="1025549"/>
                </a:lnTo>
                <a:lnTo>
                  <a:pt x="7867867" y="1043714"/>
                </a:lnTo>
                <a:lnTo>
                  <a:pt x="7823104" y="1058174"/>
                </a:lnTo>
                <a:lnTo>
                  <a:pt x="7776727" y="1068737"/>
                </a:lnTo>
                <a:lnTo>
                  <a:pt x="7728927" y="1075215"/>
                </a:lnTo>
                <a:lnTo>
                  <a:pt x="7679893" y="1077417"/>
                </a:lnTo>
                <a:close/>
              </a:path>
            </a:pathLst>
          </a:custGeom>
          <a:ln w="50800">
            <a:solidFill>
              <a:srgbClr val="7AFFC4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35C780D-EAFE-235F-21C3-AAA5B428B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750" y="1449619"/>
            <a:ext cx="6117935" cy="401551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AD19147-7C21-F62E-F052-157FC6E49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750" y="5603361"/>
            <a:ext cx="6117935" cy="93491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0609E3D-ACE9-2522-E9FD-1783C45431F2}"/>
              </a:ext>
            </a:extLst>
          </p:cNvPr>
          <p:cNvSpPr txBox="1"/>
          <p:nvPr/>
        </p:nvSpPr>
        <p:spPr>
          <a:xfrm>
            <a:off x="176577" y="1449619"/>
            <a:ext cx="571254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dirty="0"/>
              <a:t>Lancement d’une étude par la </a:t>
            </a:r>
            <a:r>
              <a:rPr lang="fr-FR" sz="1600" b="1" dirty="0"/>
              <a:t>ville d’Argenteuil </a:t>
            </a:r>
            <a:r>
              <a:rPr lang="fr-FR" sz="1600" dirty="0"/>
              <a:t>dans le cadre de leur projet Porte Saint-Germain / Berges de Seine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dirty="0"/>
              <a:t>Projet de passerelle pour modes actifs entre Colombes et Argenteuil proche du pont de Colombes</a:t>
            </a:r>
          </a:p>
          <a:p>
            <a:endParaRPr lang="fr-FR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dirty="0"/>
              <a:t>La passerelle, « </a:t>
            </a:r>
            <a:r>
              <a:rPr lang="fr-FR" sz="1600" b="1" dirty="0"/>
              <a:t>une porte d’entrée </a:t>
            </a:r>
            <a:r>
              <a:rPr lang="fr-FR" sz="1600" dirty="0"/>
              <a:t>dans le projet urbain »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dirty="0"/>
              <a:t>Etude de faisabilité réalisée en 2022 par le groupement : OBRAS, Emma Blanc, Arcadis et L’Atelier d’Ecologie Urbaine</a:t>
            </a:r>
          </a:p>
          <a:p>
            <a:endParaRPr lang="fr-FR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dirty="0"/>
              <a:t>Largeur de tablier envisagée : 6 ou 10 mètres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dirty="0"/>
              <a:t>Plusieurs scénarios techniques envisagés avec des budgets allant de </a:t>
            </a:r>
            <a:r>
              <a:rPr lang="fr-FR" sz="1600" b="1" dirty="0"/>
              <a:t>28 à 52 millions d’euros HT </a:t>
            </a:r>
            <a:r>
              <a:rPr lang="fr-FR" sz="1600" dirty="0"/>
              <a:t>suivant différents modes constructifs (</a:t>
            </a:r>
            <a:r>
              <a:rPr lang="fr-FR" sz="1600" dirty="0" err="1"/>
              <a:t>Bowstring</a:t>
            </a:r>
            <a:r>
              <a:rPr lang="fr-FR" sz="1600" dirty="0"/>
              <a:t>, Haubané, Arc, Bipoutre mixte ou caisson mixte).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9E2A023-CC44-3B83-36D2-9D6F63C86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1594" y="1428429"/>
            <a:ext cx="1623091" cy="166873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B51B6E3-0E9C-22DA-B71D-8D8BC4C32B64}"/>
              </a:ext>
            </a:extLst>
          </p:cNvPr>
          <p:cNvSpPr txBox="1"/>
          <p:nvPr/>
        </p:nvSpPr>
        <p:spPr>
          <a:xfrm>
            <a:off x="10356331" y="2852464"/>
            <a:ext cx="10634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Colombes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AD5D70E-D48E-7512-73B5-1C7E8D29A926}"/>
              </a:ext>
            </a:extLst>
          </p:cNvPr>
          <p:cNvSpPr txBox="1"/>
          <p:nvPr/>
        </p:nvSpPr>
        <p:spPr>
          <a:xfrm>
            <a:off x="10888057" y="1411516"/>
            <a:ext cx="8668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Argenteuil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07571C0-A9B6-BA20-A604-F7275EA93B01}"/>
              </a:ext>
            </a:extLst>
          </p:cNvPr>
          <p:cNvSpPr txBox="1"/>
          <p:nvPr/>
        </p:nvSpPr>
        <p:spPr>
          <a:xfrm>
            <a:off x="7942198" y="6521365"/>
            <a:ext cx="41393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b="1" dirty="0"/>
              <a:t>Etude : OBRAS, Emma Blanc, Arcadis et L’Atelier d’Ecologie Urbaine</a:t>
            </a:r>
          </a:p>
        </p:txBody>
      </p:sp>
    </p:spTree>
    <p:extLst>
      <p:ext uri="{BB962C8B-B14F-4D97-AF65-F5344CB8AC3E}">
        <p14:creationId xmlns:p14="http://schemas.microsoft.com/office/powerpoint/2010/main" val="1667152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DA638-5438-E2B5-2CA9-B30360688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A4B6EE10-366E-777B-7756-B6C9CD787A95}"/>
              </a:ext>
            </a:extLst>
          </p:cNvPr>
          <p:cNvSpPr/>
          <p:nvPr/>
        </p:nvSpPr>
        <p:spPr>
          <a:xfrm>
            <a:off x="0" y="-110520"/>
            <a:ext cx="12192000" cy="1436902"/>
          </a:xfrm>
          <a:custGeom>
            <a:avLst/>
            <a:gdLst/>
            <a:ahLst/>
            <a:cxnLst/>
            <a:rect l="l" t="t" r="r" b="b"/>
            <a:pathLst>
              <a:path w="10692130" h="3780154">
                <a:moveTo>
                  <a:pt x="10692003" y="0"/>
                </a:moveTo>
                <a:lnTo>
                  <a:pt x="0" y="0"/>
                </a:lnTo>
                <a:lnTo>
                  <a:pt x="0" y="3779989"/>
                </a:lnTo>
                <a:lnTo>
                  <a:pt x="10692003" y="3779989"/>
                </a:lnTo>
                <a:lnTo>
                  <a:pt x="10692003" y="0"/>
                </a:lnTo>
                <a:close/>
              </a:path>
            </a:pathLst>
          </a:custGeom>
          <a:solidFill>
            <a:srgbClr val="DEFFF0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A1CF83B8-BF1E-5888-6B3B-0BA13B5F83A4}"/>
              </a:ext>
            </a:extLst>
          </p:cNvPr>
          <p:cNvSpPr/>
          <p:nvPr/>
        </p:nvSpPr>
        <p:spPr>
          <a:xfrm>
            <a:off x="1685574" y="119348"/>
            <a:ext cx="8820851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0"/>
                </a:moveTo>
                <a:lnTo>
                  <a:pt x="538708" y="0"/>
                </a:lnTo>
                <a:lnTo>
                  <a:pt x="489674" y="2201"/>
                </a:lnTo>
                <a:lnTo>
                  <a:pt x="441874" y="8679"/>
                </a:lnTo>
                <a:lnTo>
                  <a:pt x="395497" y="19243"/>
                </a:lnTo>
                <a:lnTo>
                  <a:pt x="350734" y="33702"/>
                </a:lnTo>
                <a:lnTo>
                  <a:pt x="307775" y="51868"/>
                </a:lnTo>
                <a:lnTo>
                  <a:pt x="266811" y="73548"/>
                </a:lnTo>
                <a:lnTo>
                  <a:pt x="228030" y="98555"/>
                </a:lnTo>
                <a:lnTo>
                  <a:pt x="191624" y="126696"/>
                </a:lnTo>
                <a:lnTo>
                  <a:pt x="157783" y="157783"/>
                </a:lnTo>
                <a:lnTo>
                  <a:pt x="126696" y="191624"/>
                </a:lnTo>
                <a:lnTo>
                  <a:pt x="98555" y="228030"/>
                </a:lnTo>
                <a:lnTo>
                  <a:pt x="73548" y="266811"/>
                </a:lnTo>
                <a:lnTo>
                  <a:pt x="51868" y="307775"/>
                </a:lnTo>
                <a:lnTo>
                  <a:pt x="33702" y="350734"/>
                </a:lnTo>
                <a:lnTo>
                  <a:pt x="19243" y="395497"/>
                </a:lnTo>
                <a:lnTo>
                  <a:pt x="8679" y="441874"/>
                </a:lnTo>
                <a:lnTo>
                  <a:pt x="2201" y="489674"/>
                </a:lnTo>
                <a:lnTo>
                  <a:pt x="0" y="538708"/>
                </a:lnTo>
                <a:lnTo>
                  <a:pt x="2201" y="587742"/>
                </a:lnTo>
                <a:lnTo>
                  <a:pt x="8679" y="635542"/>
                </a:lnTo>
                <a:lnTo>
                  <a:pt x="19243" y="681919"/>
                </a:lnTo>
                <a:lnTo>
                  <a:pt x="33702" y="726682"/>
                </a:lnTo>
                <a:lnTo>
                  <a:pt x="51868" y="769641"/>
                </a:lnTo>
                <a:lnTo>
                  <a:pt x="73548" y="810606"/>
                </a:lnTo>
                <a:lnTo>
                  <a:pt x="98555" y="849386"/>
                </a:lnTo>
                <a:lnTo>
                  <a:pt x="126696" y="885792"/>
                </a:lnTo>
                <a:lnTo>
                  <a:pt x="157783" y="919633"/>
                </a:lnTo>
                <a:lnTo>
                  <a:pt x="191624" y="950720"/>
                </a:lnTo>
                <a:lnTo>
                  <a:pt x="228030" y="978861"/>
                </a:lnTo>
                <a:lnTo>
                  <a:pt x="266811" y="1003868"/>
                </a:lnTo>
                <a:lnTo>
                  <a:pt x="307775" y="1025549"/>
                </a:lnTo>
                <a:lnTo>
                  <a:pt x="350734" y="1043714"/>
                </a:lnTo>
                <a:lnTo>
                  <a:pt x="395497" y="1058174"/>
                </a:lnTo>
                <a:lnTo>
                  <a:pt x="441874" y="1068737"/>
                </a:lnTo>
                <a:lnTo>
                  <a:pt x="489674" y="1075215"/>
                </a:lnTo>
                <a:lnTo>
                  <a:pt x="538708" y="1077417"/>
                </a:lnTo>
                <a:lnTo>
                  <a:pt x="7679893" y="1077417"/>
                </a:lnTo>
                <a:lnTo>
                  <a:pt x="7728927" y="1075215"/>
                </a:lnTo>
                <a:lnTo>
                  <a:pt x="7776727" y="1068737"/>
                </a:lnTo>
                <a:lnTo>
                  <a:pt x="7823104" y="1058174"/>
                </a:lnTo>
                <a:lnTo>
                  <a:pt x="7867867" y="1043714"/>
                </a:lnTo>
                <a:lnTo>
                  <a:pt x="7910825" y="1025549"/>
                </a:lnTo>
                <a:lnTo>
                  <a:pt x="7951790" y="1003868"/>
                </a:lnTo>
                <a:lnTo>
                  <a:pt x="7990571" y="978861"/>
                </a:lnTo>
                <a:lnTo>
                  <a:pt x="8026977" y="950720"/>
                </a:lnTo>
                <a:lnTo>
                  <a:pt x="8060818" y="919633"/>
                </a:lnTo>
                <a:lnTo>
                  <a:pt x="8091905" y="885792"/>
                </a:lnTo>
                <a:lnTo>
                  <a:pt x="8120046" y="849386"/>
                </a:lnTo>
                <a:lnTo>
                  <a:pt x="8145052" y="810606"/>
                </a:lnTo>
                <a:lnTo>
                  <a:pt x="8166733" y="769641"/>
                </a:lnTo>
                <a:lnTo>
                  <a:pt x="8184899" y="726682"/>
                </a:lnTo>
                <a:lnTo>
                  <a:pt x="8199358" y="681919"/>
                </a:lnTo>
                <a:lnTo>
                  <a:pt x="8209922" y="635542"/>
                </a:lnTo>
                <a:lnTo>
                  <a:pt x="8216400" y="587742"/>
                </a:lnTo>
                <a:lnTo>
                  <a:pt x="8218601" y="538708"/>
                </a:lnTo>
                <a:lnTo>
                  <a:pt x="8216400" y="489674"/>
                </a:lnTo>
                <a:lnTo>
                  <a:pt x="8209922" y="441874"/>
                </a:lnTo>
                <a:lnTo>
                  <a:pt x="8199358" y="395497"/>
                </a:lnTo>
                <a:lnTo>
                  <a:pt x="8184899" y="350734"/>
                </a:lnTo>
                <a:lnTo>
                  <a:pt x="8166733" y="307775"/>
                </a:lnTo>
                <a:lnTo>
                  <a:pt x="8145052" y="266811"/>
                </a:lnTo>
                <a:lnTo>
                  <a:pt x="8120046" y="228030"/>
                </a:lnTo>
                <a:lnTo>
                  <a:pt x="8091905" y="191624"/>
                </a:lnTo>
                <a:lnTo>
                  <a:pt x="8060818" y="157783"/>
                </a:lnTo>
                <a:lnTo>
                  <a:pt x="8026977" y="126696"/>
                </a:lnTo>
                <a:lnTo>
                  <a:pt x="7990571" y="98555"/>
                </a:lnTo>
                <a:lnTo>
                  <a:pt x="7951790" y="73548"/>
                </a:lnTo>
                <a:lnTo>
                  <a:pt x="7910825" y="51868"/>
                </a:lnTo>
                <a:lnTo>
                  <a:pt x="7867867" y="33702"/>
                </a:lnTo>
                <a:lnTo>
                  <a:pt x="7823104" y="19243"/>
                </a:lnTo>
                <a:lnTo>
                  <a:pt x="7776727" y="8679"/>
                </a:lnTo>
                <a:lnTo>
                  <a:pt x="7728927" y="2201"/>
                </a:lnTo>
                <a:lnTo>
                  <a:pt x="76798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 sz="1632" dirty="0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027D0171-9099-DD66-B6BC-A201FFBB4FC3}"/>
              </a:ext>
            </a:extLst>
          </p:cNvPr>
          <p:cNvSpPr txBox="1">
            <a:spLocks/>
          </p:cNvSpPr>
          <p:nvPr/>
        </p:nvSpPr>
        <p:spPr>
          <a:xfrm>
            <a:off x="2019463" y="355894"/>
            <a:ext cx="8153071" cy="504071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729" algn="ctr">
              <a:lnSpc>
                <a:spcPct val="100000"/>
              </a:lnSpc>
              <a:spcBef>
                <a:spcPts val="91"/>
              </a:spcBef>
            </a:pPr>
            <a:r>
              <a:rPr lang="fr-FR" sz="3200" spc="150" dirty="0">
                <a:solidFill>
                  <a:srgbClr val="7AFFC4"/>
                </a:solidFill>
                <a:latin typeface="Gill Sans MT" panose="020B0502020104020203" pitchFamily="34" charset="0"/>
              </a:rPr>
              <a:t>1.</a:t>
            </a:r>
            <a:r>
              <a:rPr lang="fr-FR" sz="3200" spc="54" dirty="0">
                <a:solidFill>
                  <a:srgbClr val="7AFFC4"/>
                </a:solidFill>
                <a:latin typeface="Gill Sans MT" panose="020B0502020104020203" pitchFamily="34" charset="0"/>
              </a:rPr>
              <a:t> </a:t>
            </a:r>
            <a:r>
              <a:rPr lang="fr-FR" sz="3200" spc="54" dirty="0">
                <a:latin typeface="Gill Sans MT" panose="020B0502020104020203" pitchFamily="34" charset="0"/>
              </a:rPr>
              <a:t>POURQUOI UN FRANCHISSEMENT ?</a:t>
            </a:r>
            <a:endParaRPr lang="fr-FR" sz="3200" spc="59" dirty="0">
              <a:latin typeface="Gill Sans MT" panose="020B0502020104020203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5CE6B2E1-7B96-786D-48F3-51535D8AC4CE}"/>
              </a:ext>
            </a:extLst>
          </p:cNvPr>
          <p:cNvSpPr/>
          <p:nvPr/>
        </p:nvSpPr>
        <p:spPr>
          <a:xfrm>
            <a:off x="1685575" y="119348"/>
            <a:ext cx="8820850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1077417"/>
                </a:moveTo>
                <a:lnTo>
                  <a:pt x="538708" y="1077417"/>
                </a:lnTo>
                <a:lnTo>
                  <a:pt x="489674" y="1075215"/>
                </a:lnTo>
                <a:lnTo>
                  <a:pt x="441874" y="1068737"/>
                </a:lnTo>
                <a:lnTo>
                  <a:pt x="395497" y="1058174"/>
                </a:lnTo>
                <a:lnTo>
                  <a:pt x="350734" y="1043714"/>
                </a:lnTo>
                <a:lnTo>
                  <a:pt x="307775" y="1025549"/>
                </a:lnTo>
                <a:lnTo>
                  <a:pt x="266811" y="1003868"/>
                </a:lnTo>
                <a:lnTo>
                  <a:pt x="228030" y="978861"/>
                </a:lnTo>
                <a:lnTo>
                  <a:pt x="191624" y="950720"/>
                </a:lnTo>
                <a:lnTo>
                  <a:pt x="157783" y="919633"/>
                </a:lnTo>
                <a:lnTo>
                  <a:pt x="126696" y="885792"/>
                </a:lnTo>
                <a:lnTo>
                  <a:pt x="98555" y="849386"/>
                </a:lnTo>
                <a:lnTo>
                  <a:pt x="73548" y="810606"/>
                </a:lnTo>
                <a:lnTo>
                  <a:pt x="51868" y="769641"/>
                </a:lnTo>
                <a:lnTo>
                  <a:pt x="33702" y="726682"/>
                </a:lnTo>
                <a:lnTo>
                  <a:pt x="19243" y="681919"/>
                </a:lnTo>
                <a:lnTo>
                  <a:pt x="8679" y="635542"/>
                </a:lnTo>
                <a:lnTo>
                  <a:pt x="2201" y="587742"/>
                </a:lnTo>
                <a:lnTo>
                  <a:pt x="0" y="538708"/>
                </a:lnTo>
                <a:lnTo>
                  <a:pt x="2201" y="489674"/>
                </a:lnTo>
                <a:lnTo>
                  <a:pt x="8679" y="441874"/>
                </a:lnTo>
                <a:lnTo>
                  <a:pt x="19243" y="395497"/>
                </a:lnTo>
                <a:lnTo>
                  <a:pt x="33702" y="350734"/>
                </a:lnTo>
                <a:lnTo>
                  <a:pt x="51868" y="307775"/>
                </a:lnTo>
                <a:lnTo>
                  <a:pt x="73548" y="266811"/>
                </a:lnTo>
                <a:lnTo>
                  <a:pt x="98555" y="228030"/>
                </a:lnTo>
                <a:lnTo>
                  <a:pt x="126696" y="191624"/>
                </a:lnTo>
                <a:lnTo>
                  <a:pt x="157783" y="157783"/>
                </a:lnTo>
                <a:lnTo>
                  <a:pt x="191624" y="126696"/>
                </a:lnTo>
                <a:lnTo>
                  <a:pt x="228030" y="98555"/>
                </a:lnTo>
                <a:lnTo>
                  <a:pt x="266811" y="73548"/>
                </a:lnTo>
                <a:lnTo>
                  <a:pt x="307775" y="51868"/>
                </a:lnTo>
                <a:lnTo>
                  <a:pt x="350734" y="33702"/>
                </a:lnTo>
                <a:lnTo>
                  <a:pt x="395497" y="19243"/>
                </a:lnTo>
                <a:lnTo>
                  <a:pt x="441874" y="8679"/>
                </a:lnTo>
                <a:lnTo>
                  <a:pt x="489674" y="2201"/>
                </a:lnTo>
                <a:lnTo>
                  <a:pt x="538708" y="0"/>
                </a:lnTo>
                <a:lnTo>
                  <a:pt x="7679893" y="0"/>
                </a:lnTo>
                <a:lnTo>
                  <a:pt x="7728927" y="2201"/>
                </a:lnTo>
                <a:lnTo>
                  <a:pt x="7776727" y="8679"/>
                </a:lnTo>
                <a:lnTo>
                  <a:pt x="7823104" y="19243"/>
                </a:lnTo>
                <a:lnTo>
                  <a:pt x="7867867" y="33702"/>
                </a:lnTo>
                <a:lnTo>
                  <a:pt x="7910825" y="51868"/>
                </a:lnTo>
                <a:lnTo>
                  <a:pt x="7951790" y="73548"/>
                </a:lnTo>
                <a:lnTo>
                  <a:pt x="7990571" y="98555"/>
                </a:lnTo>
                <a:lnTo>
                  <a:pt x="8026977" y="126696"/>
                </a:lnTo>
                <a:lnTo>
                  <a:pt x="8060818" y="157783"/>
                </a:lnTo>
                <a:lnTo>
                  <a:pt x="8091905" y="191624"/>
                </a:lnTo>
                <a:lnTo>
                  <a:pt x="8120046" y="228030"/>
                </a:lnTo>
                <a:lnTo>
                  <a:pt x="8145052" y="266811"/>
                </a:lnTo>
                <a:lnTo>
                  <a:pt x="8166733" y="307775"/>
                </a:lnTo>
                <a:lnTo>
                  <a:pt x="8184899" y="350734"/>
                </a:lnTo>
                <a:lnTo>
                  <a:pt x="8199358" y="395497"/>
                </a:lnTo>
                <a:lnTo>
                  <a:pt x="8209922" y="441874"/>
                </a:lnTo>
                <a:lnTo>
                  <a:pt x="8216400" y="489674"/>
                </a:lnTo>
                <a:lnTo>
                  <a:pt x="8218601" y="538708"/>
                </a:lnTo>
                <a:lnTo>
                  <a:pt x="8216400" y="587742"/>
                </a:lnTo>
                <a:lnTo>
                  <a:pt x="8209922" y="635542"/>
                </a:lnTo>
                <a:lnTo>
                  <a:pt x="8199358" y="681919"/>
                </a:lnTo>
                <a:lnTo>
                  <a:pt x="8184899" y="726682"/>
                </a:lnTo>
                <a:lnTo>
                  <a:pt x="8166733" y="769641"/>
                </a:lnTo>
                <a:lnTo>
                  <a:pt x="8145052" y="810606"/>
                </a:lnTo>
                <a:lnTo>
                  <a:pt x="8120046" y="849386"/>
                </a:lnTo>
                <a:lnTo>
                  <a:pt x="8091905" y="885792"/>
                </a:lnTo>
                <a:lnTo>
                  <a:pt x="8060818" y="919633"/>
                </a:lnTo>
                <a:lnTo>
                  <a:pt x="8026977" y="950720"/>
                </a:lnTo>
                <a:lnTo>
                  <a:pt x="7990571" y="978861"/>
                </a:lnTo>
                <a:lnTo>
                  <a:pt x="7951790" y="1003868"/>
                </a:lnTo>
                <a:lnTo>
                  <a:pt x="7910825" y="1025549"/>
                </a:lnTo>
                <a:lnTo>
                  <a:pt x="7867867" y="1043714"/>
                </a:lnTo>
                <a:lnTo>
                  <a:pt x="7823104" y="1058174"/>
                </a:lnTo>
                <a:lnTo>
                  <a:pt x="7776727" y="1068737"/>
                </a:lnTo>
                <a:lnTo>
                  <a:pt x="7728927" y="1075215"/>
                </a:lnTo>
                <a:lnTo>
                  <a:pt x="7679893" y="1077417"/>
                </a:lnTo>
                <a:close/>
              </a:path>
            </a:pathLst>
          </a:custGeom>
          <a:ln w="50800">
            <a:solidFill>
              <a:srgbClr val="7AFFC4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72AFCA8-B178-82B7-F5A3-657811B184F7}"/>
              </a:ext>
            </a:extLst>
          </p:cNvPr>
          <p:cNvSpPr txBox="1"/>
          <p:nvPr/>
        </p:nvSpPr>
        <p:spPr>
          <a:xfrm>
            <a:off x="452282" y="1776591"/>
            <a:ext cx="11287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600" b="1" dirty="0">
                <a:latin typeface="Arial" panose="020B0604020202020204" pitchFamily="34" charset="0"/>
              </a:rPr>
              <a:t>L’objectif principal est de créer une liaison sécurisée et durable pour les modes de transport doux</a:t>
            </a:r>
            <a:endParaRPr lang="fr-FR" altLang="fr-FR" sz="2800" b="1" dirty="0">
              <a:latin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A27B91A-54E8-AC45-D45D-C1B916EEF191}"/>
              </a:ext>
            </a:extLst>
          </p:cNvPr>
          <p:cNvSpPr txBox="1"/>
          <p:nvPr/>
        </p:nvSpPr>
        <p:spPr>
          <a:xfrm>
            <a:off x="452282" y="2252797"/>
            <a:ext cx="662694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/>
              <a:t>Elle permettra de :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fr-FR" sz="1600" dirty="0"/>
              <a:t>Relier les quartiers et espaces de vie situés de part et d’autre de la Seine ;</a:t>
            </a:r>
          </a:p>
          <a:p>
            <a:pPr algn="just"/>
            <a:endParaRPr lang="fr-FR" sz="1600" dirty="0"/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fr-FR" sz="1600" dirty="0"/>
              <a:t>Offrir une alternative de transport écologique, sécurisée et favoriser la mobilité douce ;</a:t>
            </a:r>
          </a:p>
          <a:p>
            <a:pPr algn="just"/>
            <a:endParaRPr lang="fr-FR" sz="1600" dirty="0"/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fr-FR" sz="1600" dirty="0"/>
              <a:t>Améliorer la qualité de vie des résidents en facilitant l’accès aux espaces verts (Parc Lagravère) , aux services publics et aux axes de transport en commun (T2 et futur prolongement du T1) ;</a:t>
            </a:r>
          </a:p>
          <a:p>
            <a:pPr algn="just"/>
            <a:endParaRPr lang="fr-FR" sz="1600" dirty="0"/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fr-FR" sz="1600" dirty="0"/>
              <a:t>Réduire le trafic automobile et, par conséquent, les nuisances environnementales (pollution de l'air, bruit);</a:t>
            </a:r>
          </a:p>
          <a:p>
            <a:pPr algn="just"/>
            <a:endParaRPr lang="fr-FR" sz="1600" dirty="0"/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fr-FR" sz="1600" dirty="0"/>
              <a:t>Offrir un espace apaisé et partagé, répondant aux engagements en faveur de l’accessibilité universelle, développant un espace dédié aux cyclistes et aux piétons.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fr-FR" sz="1600" dirty="0"/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fr-FR" sz="1600" dirty="0"/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fr-FR" sz="1600" dirty="0"/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fr-FR" sz="1600" dirty="0"/>
          </a:p>
        </p:txBody>
      </p:sp>
      <p:sp>
        <p:nvSpPr>
          <p:cNvPr id="19" name="Organigramme : Alternative 18">
            <a:extLst>
              <a:ext uri="{FF2B5EF4-FFF2-40B4-BE49-F238E27FC236}">
                <a16:creationId xmlns:a16="http://schemas.microsoft.com/office/drawing/2014/main" id="{711F10E3-CE73-A63B-2A09-8303066104CC}"/>
              </a:ext>
            </a:extLst>
          </p:cNvPr>
          <p:cNvSpPr/>
          <p:nvPr/>
        </p:nvSpPr>
        <p:spPr>
          <a:xfrm>
            <a:off x="167148" y="1475673"/>
            <a:ext cx="11877368" cy="5262979"/>
          </a:xfrm>
          <a:prstGeom prst="flowChartAlternateProcess">
            <a:avLst/>
          </a:prstGeom>
          <a:noFill/>
          <a:ln w="28575"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EBB44A3-375B-0871-87A1-C6A22F47D0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38" r="-1"/>
          <a:stretch>
            <a:fillRect/>
          </a:stretch>
        </p:blipFill>
        <p:spPr>
          <a:xfrm>
            <a:off x="7256206" y="2320725"/>
            <a:ext cx="4483507" cy="3952252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A0EC787-2903-6054-01E5-1D34548ABEF4}"/>
              </a:ext>
            </a:extLst>
          </p:cNvPr>
          <p:cNvSpPr txBox="1"/>
          <p:nvPr/>
        </p:nvSpPr>
        <p:spPr>
          <a:xfrm>
            <a:off x="7428269" y="6232336"/>
            <a:ext cx="41393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b="1" dirty="0"/>
              <a:t>Etude : OBRAS, Emma Blanc, Arcadis et L’Atelier d’Ecologie Urbaine</a:t>
            </a:r>
          </a:p>
        </p:txBody>
      </p:sp>
    </p:spTree>
    <p:extLst>
      <p:ext uri="{BB962C8B-B14F-4D97-AF65-F5344CB8AC3E}">
        <p14:creationId xmlns:p14="http://schemas.microsoft.com/office/powerpoint/2010/main" val="67518925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2A6F3-824F-5AED-58A4-E90975313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1CA68E83-78A2-1C3A-450C-8E5EE429391A}"/>
              </a:ext>
            </a:extLst>
          </p:cNvPr>
          <p:cNvSpPr/>
          <p:nvPr/>
        </p:nvSpPr>
        <p:spPr>
          <a:xfrm>
            <a:off x="0" y="-110520"/>
            <a:ext cx="12192000" cy="1436902"/>
          </a:xfrm>
          <a:custGeom>
            <a:avLst/>
            <a:gdLst/>
            <a:ahLst/>
            <a:cxnLst/>
            <a:rect l="l" t="t" r="r" b="b"/>
            <a:pathLst>
              <a:path w="10692130" h="3780154">
                <a:moveTo>
                  <a:pt x="10692003" y="0"/>
                </a:moveTo>
                <a:lnTo>
                  <a:pt x="0" y="0"/>
                </a:lnTo>
                <a:lnTo>
                  <a:pt x="0" y="3779989"/>
                </a:lnTo>
                <a:lnTo>
                  <a:pt x="10692003" y="3779989"/>
                </a:lnTo>
                <a:lnTo>
                  <a:pt x="10692003" y="0"/>
                </a:lnTo>
                <a:close/>
              </a:path>
            </a:pathLst>
          </a:custGeom>
          <a:solidFill>
            <a:srgbClr val="DEFFF0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2BFDCF42-786E-AF3F-93F5-974491BD01D4}"/>
              </a:ext>
            </a:extLst>
          </p:cNvPr>
          <p:cNvSpPr/>
          <p:nvPr/>
        </p:nvSpPr>
        <p:spPr>
          <a:xfrm>
            <a:off x="1685574" y="119348"/>
            <a:ext cx="8820851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0"/>
                </a:moveTo>
                <a:lnTo>
                  <a:pt x="538708" y="0"/>
                </a:lnTo>
                <a:lnTo>
                  <a:pt x="489674" y="2201"/>
                </a:lnTo>
                <a:lnTo>
                  <a:pt x="441874" y="8679"/>
                </a:lnTo>
                <a:lnTo>
                  <a:pt x="395497" y="19243"/>
                </a:lnTo>
                <a:lnTo>
                  <a:pt x="350734" y="33702"/>
                </a:lnTo>
                <a:lnTo>
                  <a:pt x="307775" y="51868"/>
                </a:lnTo>
                <a:lnTo>
                  <a:pt x="266811" y="73548"/>
                </a:lnTo>
                <a:lnTo>
                  <a:pt x="228030" y="98555"/>
                </a:lnTo>
                <a:lnTo>
                  <a:pt x="191624" y="126696"/>
                </a:lnTo>
                <a:lnTo>
                  <a:pt x="157783" y="157783"/>
                </a:lnTo>
                <a:lnTo>
                  <a:pt x="126696" y="191624"/>
                </a:lnTo>
                <a:lnTo>
                  <a:pt x="98555" y="228030"/>
                </a:lnTo>
                <a:lnTo>
                  <a:pt x="73548" y="266811"/>
                </a:lnTo>
                <a:lnTo>
                  <a:pt x="51868" y="307775"/>
                </a:lnTo>
                <a:lnTo>
                  <a:pt x="33702" y="350734"/>
                </a:lnTo>
                <a:lnTo>
                  <a:pt x="19243" y="395497"/>
                </a:lnTo>
                <a:lnTo>
                  <a:pt x="8679" y="441874"/>
                </a:lnTo>
                <a:lnTo>
                  <a:pt x="2201" y="489674"/>
                </a:lnTo>
                <a:lnTo>
                  <a:pt x="0" y="538708"/>
                </a:lnTo>
                <a:lnTo>
                  <a:pt x="2201" y="587742"/>
                </a:lnTo>
                <a:lnTo>
                  <a:pt x="8679" y="635542"/>
                </a:lnTo>
                <a:lnTo>
                  <a:pt x="19243" y="681919"/>
                </a:lnTo>
                <a:lnTo>
                  <a:pt x="33702" y="726682"/>
                </a:lnTo>
                <a:lnTo>
                  <a:pt x="51868" y="769641"/>
                </a:lnTo>
                <a:lnTo>
                  <a:pt x="73548" y="810606"/>
                </a:lnTo>
                <a:lnTo>
                  <a:pt x="98555" y="849386"/>
                </a:lnTo>
                <a:lnTo>
                  <a:pt x="126696" y="885792"/>
                </a:lnTo>
                <a:lnTo>
                  <a:pt x="157783" y="919633"/>
                </a:lnTo>
                <a:lnTo>
                  <a:pt x="191624" y="950720"/>
                </a:lnTo>
                <a:lnTo>
                  <a:pt x="228030" y="978861"/>
                </a:lnTo>
                <a:lnTo>
                  <a:pt x="266811" y="1003868"/>
                </a:lnTo>
                <a:lnTo>
                  <a:pt x="307775" y="1025549"/>
                </a:lnTo>
                <a:lnTo>
                  <a:pt x="350734" y="1043714"/>
                </a:lnTo>
                <a:lnTo>
                  <a:pt x="395497" y="1058174"/>
                </a:lnTo>
                <a:lnTo>
                  <a:pt x="441874" y="1068737"/>
                </a:lnTo>
                <a:lnTo>
                  <a:pt x="489674" y="1075215"/>
                </a:lnTo>
                <a:lnTo>
                  <a:pt x="538708" y="1077417"/>
                </a:lnTo>
                <a:lnTo>
                  <a:pt x="7679893" y="1077417"/>
                </a:lnTo>
                <a:lnTo>
                  <a:pt x="7728927" y="1075215"/>
                </a:lnTo>
                <a:lnTo>
                  <a:pt x="7776727" y="1068737"/>
                </a:lnTo>
                <a:lnTo>
                  <a:pt x="7823104" y="1058174"/>
                </a:lnTo>
                <a:lnTo>
                  <a:pt x="7867867" y="1043714"/>
                </a:lnTo>
                <a:lnTo>
                  <a:pt x="7910825" y="1025549"/>
                </a:lnTo>
                <a:lnTo>
                  <a:pt x="7951790" y="1003868"/>
                </a:lnTo>
                <a:lnTo>
                  <a:pt x="7990571" y="978861"/>
                </a:lnTo>
                <a:lnTo>
                  <a:pt x="8026977" y="950720"/>
                </a:lnTo>
                <a:lnTo>
                  <a:pt x="8060818" y="919633"/>
                </a:lnTo>
                <a:lnTo>
                  <a:pt x="8091905" y="885792"/>
                </a:lnTo>
                <a:lnTo>
                  <a:pt x="8120046" y="849386"/>
                </a:lnTo>
                <a:lnTo>
                  <a:pt x="8145052" y="810606"/>
                </a:lnTo>
                <a:lnTo>
                  <a:pt x="8166733" y="769641"/>
                </a:lnTo>
                <a:lnTo>
                  <a:pt x="8184899" y="726682"/>
                </a:lnTo>
                <a:lnTo>
                  <a:pt x="8199358" y="681919"/>
                </a:lnTo>
                <a:lnTo>
                  <a:pt x="8209922" y="635542"/>
                </a:lnTo>
                <a:lnTo>
                  <a:pt x="8216400" y="587742"/>
                </a:lnTo>
                <a:lnTo>
                  <a:pt x="8218601" y="538708"/>
                </a:lnTo>
                <a:lnTo>
                  <a:pt x="8216400" y="489674"/>
                </a:lnTo>
                <a:lnTo>
                  <a:pt x="8209922" y="441874"/>
                </a:lnTo>
                <a:lnTo>
                  <a:pt x="8199358" y="395497"/>
                </a:lnTo>
                <a:lnTo>
                  <a:pt x="8184899" y="350734"/>
                </a:lnTo>
                <a:lnTo>
                  <a:pt x="8166733" y="307775"/>
                </a:lnTo>
                <a:lnTo>
                  <a:pt x="8145052" y="266811"/>
                </a:lnTo>
                <a:lnTo>
                  <a:pt x="8120046" y="228030"/>
                </a:lnTo>
                <a:lnTo>
                  <a:pt x="8091905" y="191624"/>
                </a:lnTo>
                <a:lnTo>
                  <a:pt x="8060818" y="157783"/>
                </a:lnTo>
                <a:lnTo>
                  <a:pt x="8026977" y="126696"/>
                </a:lnTo>
                <a:lnTo>
                  <a:pt x="7990571" y="98555"/>
                </a:lnTo>
                <a:lnTo>
                  <a:pt x="7951790" y="73548"/>
                </a:lnTo>
                <a:lnTo>
                  <a:pt x="7910825" y="51868"/>
                </a:lnTo>
                <a:lnTo>
                  <a:pt x="7867867" y="33702"/>
                </a:lnTo>
                <a:lnTo>
                  <a:pt x="7823104" y="19243"/>
                </a:lnTo>
                <a:lnTo>
                  <a:pt x="7776727" y="8679"/>
                </a:lnTo>
                <a:lnTo>
                  <a:pt x="7728927" y="2201"/>
                </a:lnTo>
                <a:lnTo>
                  <a:pt x="76798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 sz="1632" dirty="0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FCE0A607-1E30-F11E-2ECB-F4CF53D9AB76}"/>
              </a:ext>
            </a:extLst>
          </p:cNvPr>
          <p:cNvSpPr txBox="1">
            <a:spLocks/>
          </p:cNvSpPr>
          <p:nvPr/>
        </p:nvSpPr>
        <p:spPr>
          <a:xfrm>
            <a:off x="2019463" y="355894"/>
            <a:ext cx="8153071" cy="504071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729" algn="ctr">
              <a:lnSpc>
                <a:spcPct val="100000"/>
              </a:lnSpc>
              <a:spcBef>
                <a:spcPts val="91"/>
              </a:spcBef>
            </a:pPr>
            <a:r>
              <a:rPr lang="fr-FR" sz="3200" spc="150" dirty="0">
                <a:solidFill>
                  <a:srgbClr val="7AFFC4"/>
                </a:solidFill>
                <a:latin typeface="Gill Sans MT" panose="020B0502020104020203" pitchFamily="34" charset="0"/>
              </a:rPr>
              <a:t>1.</a:t>
            </a:r>
            <a:r>
              <a:rPr lang="fr-FR" sz="3200" spc="54" dirty="0">
                <a:solidFill>
                  <a:srgbClr val="7AFFC4"/>
                </a:solidFill>
                <a:latin typeface="Gill Sans MT" panose="020B0502020104020203" pitchFamily="34" charset="0"/>
              </a:rPr>
              <a:t> </a:t>
            </a:r>
            <a:r>
              <a:rPr lang="fr-FR" sz="3200" spc="54" dirty="0">
                <a:latin typeface="Gill Sans MT" panose="020B0502020104020203" pitchFamily="34" charset="0"/>
              </a:rPr>
              <a:t>LE PONT DE COLOMBES </a:t>
            </a:r>
            <a:endParaRPr lang="fr-FR" sz="3200" spc="59" dirty="0">
              <a:latin typeface="Gill Sans MT" panose="020B0502020104020203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F683DFE4-0CF0-C958-4611-6B766F4F62E9}"/>
              </a:ext>
            </a:extLst>
          </p:cNvPr>
          <p:cNvSpPr/>
          <p:nvPr/>
        </p:nvSpPr>
        <p:spPr>
          <a:xfrm>
            <a:off x="1685575" y="119348"/>
            <a:ext cx="8820850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1077417"/>
                </a:moveTo>
                <a:lnTo>
                  <a:pt x="538708" y="1077417"/>
                </a:lnTo>
                <a:lnTo>
                  <a:pt x="489674" y="1075215"/>
                </a:lnTo>
                <a:lnTo>
                  <a:pt x="441874" y="1068737"/>
                </a:lnTo>
                <a:lnTo>
                  <a:pt x="395497" y="1058174"/>
                </a:lnTo>
                <a:lnTo>
                  <a:pt x="350734" y="1043714"/>
                </a:lnTo>
                <a:lnTo>
                  <a:pt x="307775" y="1025549"/>
                </a:lnTo>
                <a:lnTo>
                  <a:pt x="266811" y="1003868"/>
                </a:lnTo>
                <a:lnTo>
                  <a:pt x="228030" y="978861"/>
                </a:lnTo>
                <a:lnTo>
                  <a:pt x="191624" y="950720"/>
                </a:lnTo>
                <a:lnTo>
                  <a:pt x="157783" y="919633"/>
                </a:lnTo>
                <a:lnTo>
                  <a:pt x="126696" y="885792"/>
                </a:lnTo>
                <a:lnTo>
                  <a:pt x="98555" y="849386"/>
                </a:lnTo>
                <a:lnTo>
                  <a:pt x="73548" y="810606"/>
                </a:lnTo>
                <a:lnTo>
                  <a:pt x="51868" y="769641"/>
                </a:lnTo>
                <a:lnTo>
                  <a:pt x="33702" y="726682"/>
                </a:lnTo>
                <a:lnTo>
                  <a:pt x="19243" y="681919"/>
                </a:lnTo>
                <a:lnTo>
                  <a:pt x="8679" y="635542"/>
                </a:lnTo>
                <a:lnTo>
                  <a:pt x="2201" y="587742"/>
                </a:lnTo>
                <a:lnTo>
                  <a:pt x="0" y="538708"/>
                </a:lnTo>
                <a:lnTo>
                  <a:pt x="2201" y="489674"/>
                </a:lnTo>
                <a:lnTo>
                  <a:pt x="8679" y="441874"/>
                </a:lnTo>
                <a:lnTo>
                  <a:pt x="19243" y="395497"/>
                </a:lnTo>
                <a:lnTo>
                  <a:pt x="33702" y="350734"/>
                </a:lnTo>
                <a:lnTo>
                  <a:pt x="51868" y="307775"/>
                </a:lnTo>
                <a:lnTo>
                  <a:pt x="73548" y="266811"/>
                </a:lnTo>
                <a:lnTo>
                  <a:pt x="98555" y="228030"/>
                </a:lnTo>
                <a:lnTo>
                  <a:pt x="126696" y="191624"/>
                </a:lnTo>
                <a:lnTo>
                  <a:pt x="157783" y="157783"/>
                </a:lnTo>
                <a:lnTo>
                  <a:pt x="191624" y="126696"/>
                </a:lnTo>
                <a:lnTo>
                  <a:pt x="228030" y="98555"/>
                </a:lnTo>
                <a:lnTo>
                  <a:pt x="266811" y="73548"/>
                </a:lnTo>
                <a:lnTo>
                  <a:pt x="307775" y="51868"/>
                </a:lnTo>
                <a:lnTo>
                  <a:pt x="350734" y="33702"/>
                </a:lnTo>
                <a:lnTo>
                  <a:pt x="395497" y="19243"/>
                </a:lnTo>
                <a:lnTo>
                  <a:pt x="441874" y="8679"/>
                </a:lnTo>
                <a:lnTo>
                  <a:pt x="489674" y="2201"/>
                </a:lnTo>
                <a:lnTo>
                  <a:pt x="538708" y="0"/>
                </a:lnTo>
                <a:lnTo>
                  <a:pt x="7679893" y="0"/>
                </a:lnTo>
                <a:lnTo>
                  <a:pt x="7728927" y="2201"/>
                </a:lnTo>
                <a:lnTo>
                  <a:pt x="7776727" y="8679"/>
                </a:lnTo>
                <a:lnTo>
                  <a:pt x="7823104" y="19243"/>
                </a:lnTo>
                <a:lnTo>
                  <a:pt x="7867867" y="33702"/>
                </a:lnTo>
                <a:lnTo>
                  <a:pt x="7910825" y="51868"/>
                </a:lnTo>
                <a:lnTo>
                  <a:pt x="7951790" y="73548"/>
                </a:lnTo>
                <a:lnTo>
                  <a:pt x="7990571" y="98555"/>
                </a:lnTo>
                <a:lnTo>
                  <a:pt x="8026977" y="126696"/>
                </a:lnTo>
                <a:lnTo>
                  <a:pt x="8060818" y="157783"/>
                </a:lnTo>
                <a:lnTo>
                  <a:pt x="8091905" y="191624"/>
                </a:lnTo>
                <a:lnTo>
                  <a:pt x="8120046" y="228030"/>
                </a:lnTo>
                <a:lnTo>
                  <a:pt x="8145052" y="266811"/>
                </a:lnTo>
                <a:lnTo>
                  <a:pt x="8166733" y="307775"/>
                </a:lnTo>
                <a:lnTo>
                  <a:pt x="8184899" y="350734"/>
                </a:lnTo>
                <a:lnTo>
                  <a:pt x="8199358" y="395497"/>
                </a:lnTo>
                <a:lnTo>
                  <a:pt x="8209922" y="441874"/>
                </a:lnTo>
                <a:lnTo>
                  <a:pt x="8216400" y="489674"/>
                </a:lnTo>
                <a:lnTo>
                  <a:pt x="8218601" y="538708"/>
                </a:lnTo>
                <a:lnTo>
                  <a:pt x="8216400" y="587742"/>
                </a:lnTo>
                <a:lnTo>
                  <a:pt x="8209922" y="635542"/>
                </a:lnTo>
                <a:lnTo>
                  <a:pt x="8199358" y="681919"/>
                </a:lnTo>
                <a:lnTo>
                  <a:pt x="8184899" y="726682"/>
                </a:lnTo>
                <a:lnTo>
                  <a:pt x="8166733" y="769641"/>
                </a:lnTo>
                <a:lnTo>
                  <a:pt x="8145052" y="810606"/>
                </a:lnTo>
                <a:lnTo>
                  <a:pt x="8120046" y="849386"/>
                </a:lnTo>
                <a:lnTo>
                  <a:pt x="8091905" y="885792"/>
                </a:lnTo>
                <a:lnTo>
                  <a:pt x="8060818" y="919633"/>
                </a:lnTo>
                <a:lnTo>
                  <a:pt x="8026977" y="950720"/>
                </a:lnTo>
                <a:lnTo>
                  <a:pt x="7990571" y="978861"/>
                </a:lnTo>
                <a:lnTo>
                  <a:pt x="7951790" y="1003868"/>
                </a:lnTo>
                <a:lnTo>
                  <a:pt x="7910825" y="1025549"/>
                </a:lnTo>
                <a:lnTo>
                  <a:pt x="7867867" y="1043714"/>
                </a:lnTo>
                <a:lnTo>
                  <a:pt x="7823104" y="1058174"/>
                </a:lnTo>
                <a:lnTo>
                  <a:pt x="7776727" y="1068737"/>
                </a:lnTo>
                <a:lnTo>
                  <a:pt x="7728927" y="1075215"/>
                </a:lnTo>
                <a:lnTo>
                  <a:pt x="7679893" y="1077417"/>
                </a:lnTo>
                <a:close/>
              </a:path>
            </a:pathLst>
          </a:custGeom>
          <a:ln w="50800">
            <a:solidFill>
              <a:srgbClr val="7AFFC4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DD1688B-F8F7-99F8-E47C-70B959B7FB91}"/>
              </a:ext>
            </a:extLst>
          </p:cNvPr>
          <p:cNvSpPr txBox="1"/>
          <p:nvPr/>
        </p:nvSpPr>
        <p:spPr>
          <a:xfrm>
            <a:off x="452282" y="1599478"/>
            <a:ext cx="112874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b="1" dirty="0"/>
              <a:t>Une Convention relative au transfert temporaire de maitrise d'ouvrage et de partenariat dans le cadre des études de réhabilitation du pont aqueduc de Colombes conclue entre les Départements des Hauts-de-Seine, du Val d'Oise, la Ville de Paris et  le SIAAP a été signée en février 2024 et vise à :</a:t>
            </a:r>
            <a:endParaRPr lang="fr-FR" altLang="fr-FR" sz="2800" b="1" dirty="0">
              <a:latin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BE2BA9C-2289-9E29-95B3-91F7FD3DECD4}"/>
              </a:ext>
            </a:extLst>
          </p:cNvPr>
          <p:cNvSpPr txBox="1"/>
          <p:nvPr/>
        </p:nvSpPr>
        <p:spPr>
          <a:xfrm>
            <a:off x="496522" y="2522808"/>
            <a:ext cx="715283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fr-FR" sz="1600" b="1" dirty="0"/>
              <a:t>La réalisation de diagnostics et investigations complémentaires </a:t>
            </a:r>
            <a:r>
              <a:rPr lang="fr-FR" sz="1600" dirty="0"/>
              <a:t>: plomb/amiante, inspection par cordistes, levés topographiques, état des structures (précontrainte, maçonnerie), calcul de l’indice de danger pour les dispositifs de retenue, etc.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fr-FR" sz="1600" b="1" dirty="0"/>
              <a:t>La réalisation d’Études techniques liées aux réseaux </a:t>
            </a:r>
            <a:r>
              <a:rPr lang="fr-FR" sz="1600" dirty="0"/>
              <a:t>: études de dévoiement, protections, coordination avec les gestionnaires de réseaux et concessionnaires, analyse des obligations réglementaires.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fr-FR" sz="1600" b="1" dirty="0"/>
              <a:t>L’ établissement du programme : </a:t>
            </a:r>
            <a:r>
              <a:rPr lang="fr-FR" sz="1600" dirty="0"/>
              <a:t>intégration des résultats d’inspections, contrôle de la faisabilité technique, mise au point du programme global de réhabilitation.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fr-FR" sz="1600" b="1" dirty="0"/>
              <a:t>Intégrer une démarche de Mobilités douces : </a:t>
            </a:r>
            <a:r>
              <a:rPr lang="fr-FR" sz="1600" dirty="0"/>
              <a:t>Loi d’Orientation des Mobilités (LOM) imposant l’aménagement pour les mobilités douces (notamment piste cyclable), ainsi que des demandes locales d’intégration, hors du périmètre financier de la future convention de travaux.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fr-FR" sz="1600" b="1" dirty="0"/>
              <a:t>Réalisation d’Études de maîtrise d’œuvre :</a:t>
            </a:r>
            <a:r>
              <a:rPr lang="fr-FR" sz="1600" dirty="0"/>
              <a:t> Etudes AVP et PRO, découpage en tranches fonctionnelles, estimation des coûts, aide à la décision sur la programmation finale.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fr-FR" sz="1600" dirty="0"/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fr-FR" sz="1600" dirty="0"/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fr-FR" sz="1600" dirty="0"/>
          </a:p>
        </p:txBody>
      </p:sp>
      <p:sp>
        <p:nvSpPr>
          <p:cNvPr id="19" name="Organigramme : Alternative 18">
            <a:extLst>
              <a:ext uri="{FF2B5EF4-FFF2-40B4-BE49-F238E27FC236}">
                <a16:creationId xmlns:a16="http://schemas.microsoft.com/office/drawing/2014/main" id="{104C96E7-12F2-96C8-8F46-72724D0FB2C2}"/>
              </a:ext>
            </a:extLst>
          </p:cNvPr>
          <p:cNvSpPr/>
          <p:nvPr/>
        </p:nvSpPr>
        <p:spPr>
          <a:xfrm>
            <a:off x="167148" y="1475673"/>
            <a:ext cx="11877368" cy="5262979"/>
          </a:xfrm>
          <a:prstGeom prst="flowChartAlternateProcess">
            <a:avLst/>
          </a:prstGeom>
          <a:noFill/>
          <a:ln w="28575"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822226F-3CBA-D4FA-D0D4-4A7BD02421F1}"/>
              </a:ext>
            </a:extLst>
          </p:cNvPr>
          <p:cNvSpPr txBox="1"/>
          <p:nvPr/>
        </p:nvSpPr>
        <p:spPr>
          <a:xfrm>
            <a:off x="7757650" y="5576286"/>
            <a:ext cx="41393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b="1" dirty="0"/>
              <a:t>Pont de Colombes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764672-05D2-06BA-78C5-FE64B8506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650" y="2646613"/>
            <a:ext cx="4178576" cy="277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99168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FDD93-12BF-88A5-ECEE-E1A3CCDBC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8BDA32E6-C019-5973-57F2-9D91F3EE39BD}"/>
              </a:ext>
            </a:extLst>
          </p:cNvPr>
          <p:cNvSpPr/>
          <p:nvPr/>
        </p:nvSpPr>
        <p:spPr>
          <a:xfrm>
            <a:off x="0" y="-110520"/>
            <a:ext cx="12192000" cy="1436902"/>
          </a:xfrm>
          <a:custGeom>
            <a:avLst/>
            <a:gdLst/>
            <a:ahLst/>
            <a:cxnLst/>
            <a:rect l="l" t="t" r="r" b="b"/>
            <a:pathLst>
              <a:path w="10692130" h="3780154">
                <a:moveTo>
                  <a:pt x="10692003" y="0"/>
                </a:moveTo>
                <a:lnTo>
                  <a:pt x="0" y="0"/>
                </a:lnTo>
                <a:lnTo>
                  <a:pt x="0" y="3779989"/>
                </a:lnTo>
                <a:lnTo>
                  <a:pt x="10692003" y="3779989"/>
                </a:lnTo>
                <a:lnTo>
                  <a:pt x="10692003" y="0"/>
                </a:lnTo>
                <a:close/>
              </a:path>
            </a:pathLst>
          </a:custGeom>
          <a:solidFill>
            <a:srgbClr val="DEFFF0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C510FBBB-8A92-5CB4-05BE-26AFDC0FAA26}"/>
              </a:ext>
            </a:extLst>
          </p:cNvPr>
          <p:cNvSpPr/>
          <p:nvPr/>
        </p:nvSpPr>
        <p:spPr>
          <a:xfrm>
            <a:off x="1685574" y="119348"/>
            <a:ext cx="8820851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0"/>
                </a:moveTo>
                <a:lnTo>
                  <a:pt x="538708" y="0"/>
                </a:lnTo>
                <a:lnTo>
                  <a:pt x="489674" y="2201"/>
                </a:lnTo>
                <a:lnTo>
                  <a:pt x="441874" y="8679"/>
                </a:lnTo>
                <a:lnTo>
                  <a:pt x="395497" y="19243"/>
                </a:lnTo>
                <a:lnTo>
                  <a:pt x="350734" y="33702"/>
                </a:lnTo>
                <a:lnTo>
                  <a:pt x="307775" y="51868"/>
                </a:lnTo>
                <a:lnTo>
                  <a:pt x="266811" y="73548"/>
                </a:lnTo>
                <a:lnTo>
                  <a:pt x="228030" y="98555"/>
                </a:lnTo>
                <a:lnTo>
                  <a:pt x="191624" y="126696"/>
                </a:lnTo>
                <a:lnTo>
                  <a:pt x="157783" y="157783"/>
                </a:lnTo>
                <a:lnTo>
                  <a:pt x="126696" y="191624"/>
                </a:lnTo>
                <a:lnTo>
                  <a:pt x="98555" y="228030"/>
                </a:lnTo>
                <a:lnTo>
                  <a:pt x="73548" y="266811"/>
                </a:lnTo>
                <a:lnTo>
                  <a:pt x="51868" y="307775"/>
                </a:lnTo>
                <a:lnTo>
                  <a:pt x="33702" y="350734"/>
                </a:lnTo>
                <a:lnTo>
                  <a:pt x="19243" y="395497"/>
                </a:lnTo>
                <a:lnTo>
                  <a:pt x="8679" y="441874"/>
                </a:lnTo>
                <a:lnTo>
                  <a:pt x="2201" y="489674"/>
                </a:lnTo>
                <a:lnTo>
                  <a:pt x="0" y="538708"/>
                </a:lnTo>
                <a:lnTo>
                  <a:pt x="2201" y="587742"/>
                </a:lnTo>
                <a:lnTo>
                  <a:pt x="8679" y="635542"/>
                </a:lnTo>
                <a:lnTo>
                  <a:pt x="19243" y="681919"/>
                </a:lnTo>
                <a:lnTo>
                  <a:pt x="33702" y="726682"/>
                </a:lnTo>
                <a:lnTo>
                  <a:pt x="51868" y="769641"/>
                </a:lnTo>
                <a:lnTo>
                  <a:pt x="73548" y="810606"/>
                </a:lnTo>
                <a:lnTo>
                  <a:pt x="98555" y="849386"/>
                </a:lnTo>
                <a:lnTo>
                  <a:pt x="126696" y="885792"/>
                </a:lnTo>
                <a:lnTo>
                  <a:pt x="157783" y="919633"/>
                </a:lnTo>
                <a:lnTo>
                  <a:pt x="191624" y="950720"/>
                </a:lnTo>
                <a:lnTo>
                  <a:pt x="228030" y="978861"/>
                </a:lnTo>
                <a:lnTo>
                  <a:pt x="266811" y="1003868"/>
                </a:lnTo>
                <a:lnTo>
                  <a:pt x="307775" y="1025549"/>
                </a:lnTo>
                <a:lnTo>
                  <a:pt x="350734" y="1043714"/>
                </a:lnTo>
                <a:lnTo>
                  <a:pt x="395497" y="1058174"/>
                </a:lnTo>
                <a:lnTo>
                  <a:pt x="441874" y="1068737"/>
                </a:lnTo>
                <a:lnTo>
                  <a:pt x="489674" y="1075215"/>
                </a:lnTo>
                <a:lnTo>
                  <a:pt x="538708" y="1077417"/>
                </a:lnTo>
                <a:lnTo>
                  <a:pt x="7679893" y="1077417"/>
                </a:lnTo>
                <a:lnTo>
                  <a:pt x="7728927" y="1075215"/>
                </a:lnTo>
                <a:lnTo>
                  <a:pt x="7776727" y="1068737"/>
                </a:lnTo>
                <a:lnTo>
                  <a:pt x="7823104" y="1058174"/>
                </a:lnTo>
                <a:lnTo>
                  <a:pt x="7867867" y="1043714"/>
                </a:lnTo>
                <a:lnTo>
                  <a:pt x="7910825" y="1025549"/>
                </a:lnTo>
                <a:lnTo>
                  <a:pt x="7951790" y="1003868"/>
                </a:lnTo>
                <a:lnTo>
                  <a:pt x="7990571" y="978861"/>
                </a:lnTo>
                <a:lnTo>
                  <a:pt x="8026977" y="950720"/>
                </a:lnTo>
                <a:lnTo>
                  <a:pt x="8060818" y="919633"/>
                </a:lnTo>
                <a:lnTo>
                  <a:pt x="8091905" y="885792"/>
                </a:lnTo>
                <a:lnTo>
                  <a:pt x="8120046" y="849386"/>
                </a:lnTo>
                <a:lnTo>
                  <a:pt x="8145052" y="810606"/>
                </a:lnTo>
                <a:lnTo>
                  <a:pt x="8166733" y="769641"/>
                </a:lnTo>
                <a:lnTo>
                  <a:pt x="8184899" y="726682"/>
                </a:lnTo>
                <a:lnTo>
                  <a:pt x="8199358" y="681919"/>
                </a:lnTo>
                <a:lnTo>
                  <a:pt x="8209922" y="635542"/>
                </a:lnTo>
                <a:lnTo>
                  <a:pt x="8216400" y="587742"/>
                </a:lnTo>
                <a:lnTo>
                  <a:pt x="8218601" y="538708"/>
                </a:lnTo>
                <a:lnTo>
                  <a:pt x="8216400" y="489674"/>
                </a:lnTo>
                <a:lnTo>
                  <a:pt x="8209922" y="441874"/>
                </a:lnTo>
                <a:lnTo>
                  <a:pt x="8199358" y="395497"/>
                </a:lnTo>
                <a:lnTo>
                  <a:pt x="8184899" y="350734"/>
                </a:lnTo>
                <a:lnTo>
                  <a:pt x="8166733" y="307775"/>
                </a:lnTo>
                <a:lnTo>
                  <a:pt x="8145052" y="266811"/>
                </a:lnTo>
                <a:lnTo>
                  <a:pt x="8120046" y="228030"/>
                </a:lnTo>
                <a:lnTo>
                  <a:pt x="8091905" y="191624"/>
                </a:lnTo>
                <a:lnTo>
                  <a:pt x="8060818" y="157783"/>
                </a:lnTo>
                <a:lnTo>
                  <a:pt x="8026977" y="126696"/>
                </a:lnTo>
                <a:lnTo>
                  <a:pt x="7990571" y="98555"/>
                </a:lnTo>
                <a:lnTo>
                  <a:pt x="7951790" y="73548"/>
                </a:lnTo>
                <a:lnTo>
                  <a:pt x="7910825" y="51868"/>
                </a:lnTo>
                <a:lnTo>
                  <a:pt x="7867867" y="33702"/>
                </a:lnTo>
                <a:lnTo>
                  <a:pt x="7823104" y="19243"/>
                </a:lnTo>
                <a:lnTo>
                  <a:pt x="7776727" y="8679"/>
                </a:lnTo>
                <a:lnTo>
                  <a:pt x="7728927" y="2201"/>
                </a:lnTo>
                <a:lnTo>
                  <a:pt x="76798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 sz="1632" dirty="0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39A2B737-6B3E-75AE-A9DE-E778CFEE5AA3}"/>
              </a:ext>
            </a:extLst>
          </p:cNvPr>
          <p:cNvSpPr txBox="1">
            <a:spLocks/>
          </p:cNvSpPr>
          <p:nvPr/>
        </p:nvSpPr>
        <p:spPr>
          <a:xfrm>
            <a:off x="2019463" y="109673"/>
            <a:ext cx="8153071" cy="996513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729" algn="ctr">
              <a:lnSpc>
                <a:spcPct val="100000"/>
              </a:lnSpc>
              <a:spcBef>
                <a:spcPts val="91"/>
              </a:spcBef>
            </a:pPr>
            <a:r>
              <a:rPr lang="fr-FR" sz="3200" spc="150" dirty="0">
                <a:solidFill>
                  <a:srgbClr val="7AFFC4"/>
                </a:solidFill>
                <a:latin typeface="Gill Sans MT" panose="020B0502020104020203" pitchFamily="34" charset="0"/>
              </a:rPr>
              <a:t>2.</a:t>
            </a:r>
            <a:r>
              <a:rPr lang="fr-FR" sz="3200" spc="54" dirty="0">
                <a:solidFill>
                  <a:srgbClr val="7AFFC4"/>
                </a:solidFill>
                <a:latin typeface="Gill Sans MT" panose="020B0502020104020203" pitchFamily="34" charset="0"/>
              </a:rPr>
              <a:t> </a:t>
            </a:r>
            <a:r>
              <a:rPr lang="fr-FR" sz="3200" spc="54" dirty="0">
                <a:latin typeface="Gill Sans MT" panose="020B0502020104020203" pitchFamily="34" charset="0"/>
              </a:rPr>
              <a:t>LA MOBILITE ET LA MULTIPLICITE DES ACTEURS</a:t>
            </a:r>
            <a:endParaRPr lang="fr-FR" sz="3200" spc="59" dirty="0">
              <a:latin typeface="Gill Sans MT" panose="020B0502020104020203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779FB111-F822-0A0C-EC69-637C3B8E50FA}"/>
              </a:ext>
            </a:extLst>
          </p:cNvPr>
          <p:cNvSpPr/>
          <p:nvPr/>
        </p:nvSpPr>
        <p:spPr>
          <a:xfrm>
            <a:off x="1685575" y="119348"/>
            <a:ext cx="8820850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1077417"/>
                </a:moveTo>
                <a:lnTo>
                  <a:pt x="538708" y="1077417"/>
                </a:lnTo>
                <a:lnTo>
                  <a:pt x="489674" y="1075215"/>
                </a:lnTo>
                <a:lnTo>
                  <a:pt x="441874" y="1068737"/>
                </a:lnTo>
                <a:lnTo>
                  <a:pt x="395497" y="1058174"/>
                </a:lnTo>
                <a:lnTo>
                  <a:pt x="350734" y="1043714"/>
                </a:lnTo>
                <a:lnTo>
                  <a:pt x="307775" y="1025549"/>
                </a:lnTo>
                <a:lnTo>
                  <a:pt x="266811" y="1003868"/>
                </a:lnTo>
                <a:lnTo>
                  <a:pt x="228030" y="978861"/>
                </a:lnTo>
                <a:lnTo>
                  <a:pt x="191624" y="950720"/>
                </a:lnTo>
                <a:lnTo>
                  <a:pt x="157783" y="919633"/>
                </a:lnTo>
                <a:lnTo>
                  <a:pt x="126696" y="885792"/>
                </a:lnTo>
                <a:lnTo>
                  <a:pt x="98555" y="849386"/>
                </a:lnTo>
                <a:lnTo>
                  <a:pt x="73548" y="810606"/>
                </a:lnTo>
                <a:lnTo>
                  <a:pt x="51868" y="769641"/>
                </a:lnTo>
                <a:lnTo>
                  <a:pt x="33702" y="726682"/>
                </a:lnTo>
                <a:lnTo>
                  <a:pt x="19243" y="681919"/>
                </a:lnTo>
                <a:lnTo>
                  <a:pt x="8679" y="635542"/>
                </a:lnTo>
                <a:lnTo>
                  <a:pt x="2201" y="587742"/>
                </a:lnTo>
                <a:lnTo>
                  <a:pt x="0" y="538708"/>
                </a:lnTo>
                <a:lnTo>
                  <a:pt x="2201" y="489674"/>
                </a:lnTo>
                <a:lnTo>
                  <a:pt x="8679" y="441874"/>
                </a:lnTo>
                <a:lnTo>
                  <a:pt x="19243" y="395497"/>
                </a:lnTo>
                <a:lnTo>
                  <a:pt x="33702" y="350734"/>
                </a:lnTo>
                <a:lnTo>
                  <a:pt x="51868" y="307775"/>
                </a:lnTo>
                <a:lnTo>
                  <a:pt x="73548" y="266811"/>
                </a:lnTo>
                <a:lnTo>
                  <a:pt x="98555" y="228030"/>
                </a:lnTo>
                <a:lnTo>
                  <a:pt x="126696" y="191624"/>
                </a:lnTo>
                <a:lnTo>
                  <a:pt x="157783" y="157783"/>
                </a:lnTo>
                <a:lnTo>
                  <a:pt x="191624" y="126696"/>
                </a:lnTo>
                <a:lnTo>
                  <a:pt x="228030" y="98555"/>
                </a:lnTo>
                <a:lnTo>
                  <a:pt x="266811" y="73548"/>
                </a:lnTo>
                <a:lnTo>
                  <a:pt x="307775" y="51868"/>
                </a:lnTo>
                <a:lnTo>
                  <a:pt x="350734" y="33702"/>
                </a:lnTo>
                <a:lnTo>
                  <a:pt x="395497" y="19243"/>
                </a:lnTo>
                <a:lnTo>
                  <a:pt x="441874" y="8679"/>
                </a:lnTo>
                <a:lnTo>
                  <a:pt x="489674" y="2201"/>
                </a:lnTo>
                <a:lnTo>
                  <a:pt x="538708" y="0"/>
                </a:lnTo>
                <a:lnTo>
                  <a:pt x="7679893" y="0"/>
                </a:lnTo>
                <a:lnTo>
                  <a:pt x="7728927" y="2201"/>
                </a:lnTo>
                <a:lnTo>
                  <a:pt x="7776727" y="8679"/>
                </a:lnTo>
                <a:lnTo>
                  <a:pt x="7823104" y="19243"/>
                </a:lnTo>
                <a:lnTo>
                  <a:pt x="7867867" y="33702"/>
                </a:lnTo>
                <a:lnTo>
                  <a:pt x="7910825" y="51868"/>
                </a:lnTo>
                <a:lnTo>
                  <a:pt x="7951790" y="73548"/>
                </a:lnTo>
                <a:lnTo>
                  <a:pt x="7990571" y="98555"/>
                </a:lnTo>
                <a:lnTo>
                  <a:pt x="8026977" y="126696"/>
                </a:lnTo>
                <a:lnTo>
                  <a:pt x="8060818" y="157783"/>
                </a:lnTo>
                <a:lnTo>
                  <a:pt x="8091905" y="191624"/>
                </a:lnTo>
                <a:lnTo>
                  <a:pt x="8120046" y="228030"/>
                </a:lnTo>
                <a:lnTo>
                  <a:pt x="8145052" y="266811"/>
                </a:lnTo>
                <a:lnTo>
                  <a:pt x="8166733" y="307775"/>
                </a:lnTo>
                <a:lnTo>
                  <a:pt x="8184899" y="350734"/>
                </a:lnTo>
                <a:lnTo>
                  <a:pt x="8199358" y="395497"/>
                </a:lnTo>
                <a:lnTo>
                  <a:pt x="8209922" y="441874"/>
                </a:lnTo>
                <a:lnTo>
                  <a:pt x="8216400" y="489674"/>
                </a:lnTo>
                <a:lnTo>
                  <a:pt x="8218601" y="538708"/>
                </a:lnTo>
                <a:lnTo>
                  <a:pt x="8216400" y="587742"/>
                </a:lnTo>
                <a:lnTo>
                  <a:pt x="8209922" y="635542"/>
                </a:lnTo>
                <a:lnTo>
                  <a:pt x="8199358" y="681919"/>
                </a:lnTo>
                <a:lnTo>
                  <a:pt x="8184899" y="726682"/>
                </a:lnTo>
                <a:lnTo>
                  <a:pt x="8166733" y="769641"/>
                </a:lnTo>
                <a:lnTo>
                  <a:pt x="8145052" y="810606"/>
                </a:lnTo>
                <a:lnTo>
                  <a:pt x="8120046" y="849386"/>
                </a:lnTo>
                <a:lnTo>
                  <a:pt x="8091905" y="885792"/>
                </a:lnTo>
                <a:lnTo>
                  <a:pt x="8060818" y="919633"/>
                </a:lnTo>
                <a:lnTo>
                  <a:pt x="8026977" y="950720"/>
                </a:lnTo>
                <a:lnTo>
                  <a:pt x="7990571" y="978861"/>
                </a:lnTo>
                <a:lnTo>
                  <a:pt x="7951790" y="1003868"/>
                </a:lnTo>
                <a:lnTo>
                  <a:pt x="7910825" y="1025549"/>
                </a:lnTo>
                <a:lnTo>
                  <a:pt x="7867867" y="1043714"/>
                </a:lnTo>
                <a:lnTo>
                  <a:pt x="7823104" y="1058174"/>
                </a:lnTo>
                <a:lnTo>
                  <a:pt x="7776727" y="1068737"/>
                </a:lnTo>
                <a:lnTo>
                  <a:pt x="7728927" y="1075215"/>
                </a:lnTo>
                <a:lnTo>
                  <a:pt x="7679893" y="1077417"/>
                </a:lnTo>
                <a:close/>
              </a:path>
            </a:pathLst>
          </a:custGeom>
          <a:ln w="50800">
            <a:solidFill>
              <a:srgbClr val="7AFFC4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FFCF6ABD-EFEA-1EA6-A49B-5F2BD45DF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87" y="2040582"/>
            <a:ext cx="1315732" cy="759013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C43EECFC-1B96-EC8F-21F4-3DC63CA74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206" y="1987866"/>
            <a:ext cx="760759" cy="811729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AA904C67-A79A-1CD7-0BD2-1392FB5D01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880" b="10641"/>
          <a:stretch>
            <a:fillRect/>
          </a:stretch>
        </p:blipFill>
        <p:spPr>
          <a:xfrm>
            <a:off x="2039651" y="2156377"/>
            <a:ext cx="729719" cy="47470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43A07C17-0144-D97C-0BDB-1F765C96E104}"/>
              </a:ext>
            </a:extLst>
          </p:cNvPr>
          <p:cNvSpPr txBox="1"/>
          <p:nvPr/>
        </p:nvSpPr>
        <p:spPr>
          <a:xfrm>
            <a:off x="419399" y="3231818"/>
            <a:ext cx="149277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Etablissement Public Territorial</a:t>
            </a:r>
          </a:p>
          <a:p>
            <a:pPr marL="104775" indent="-104775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104775" indent="-104775">
              <a:buFont typeface="Arial" panose="020B0604020202020204" pitchFamily="34" charset="0"/>
              <a:buChar char="•"/>
            </a:pPr>
            <a:r>
              <a:rPr lang="fr-FR" sz="1200" dirty="0"/>
              <a:t>Urbanisme (PLUi)</a:t>
            </a:r>
          </a:p>
          <a:p>
            <a:pPr marL="104775" indent="-104775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104775" indent="-104775">
              <a:buFont typeface="Arial" panose="020B0604020202020204" pitchFamily="34" charset="0"/>
              <a:buChar char="•"/>
            </a:pPr>
            <a:r>
              <a:rPr lang="fr-FR" sz="1200" dirty="0"/>
              <a:t>Mobilité (SMAT)</a:t>
            </a:r>
          </a:p>
          <a:p>
            <a:pPr marL="104775" indent="-104775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104775" indent="-104775">
              <a:buFont typeface="Arial" panose="020B0604020202020204" pitchFamily="34" charset="0"/>
              <a:buChar char="•"/>
            </a:pPr>
            <a:r>
              <a:rPr lang="fr-FR" sz="1200" dirty="0"/>
              <a:t>Développement économique</a:t>
            </a:r>
          </a:p>
          <a:p>
            <a:pPr marL="104775" indent="-104775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104775" indent="-104775">
              <a:buFont typeface="Arial" panose="020B0604020202020204" pitchFamily="34" charset="0"/>
              <a:buChar char="•"/>
            </a:pPr>
            <a:r>
              <a:rPr lang="fr-FR" sz="1200" dirty="0"/>
              <a:t>Climat Air Energie (PCAET)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AC16878-FCC9-188B-1794-90C69FC570C0}"/>
              </a:ext>
            </a:extLst>
          </p:cNvPr>
          <p:cNvSpPr txBox="1"/>
          <p:nvPr/>
        </p:nvSpPr>
        <p:spPr>
          <a:xfrm>
            <a:off x="2039651" y="3257170"/>
            <a:ext cx="140735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Collectivités locales</a:t>
            </a:r>
            <a:endParaRPr lang="fr-FR" sz="1200" dirty="0"/>
          </a:p>
          <a:p>
            <a:pPr marL="104775" indent="-104775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104775" indent="-104775">
              <a:buFont typeface="Arial" panose="020B0604020202020204" pitchFamily="34" charset="0"/>
              <a:buChar char="•"/>
            </a:pPr>
            <a:r>
              <a:rPr lang="fr-FR" sz="1200" dirty="0"/>
              <a:t>Urbanisme (PC)</a:t>
            </a:r>
          </a:p>
          <a:p>
            <a:pPr marL="104775" indent="-104775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104775" indent="-104775">
              <a:buFont typeface="Arial" panose="020B0604020202020204" pitchFamily="34" charset="0"/>
              <a:buChar char="•"/>
            </a:pPr>
            <a:r>
              <a:rPr lang="fr-FR" sz="1200" dirty="0"/>
              <a:t>Projet urbain</a:t>
            </a:r>
          </a:p>
          <a:p>
            <a:pPr marL="104775" indent="-104775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104775" indent="-104775">
              <a:buFont typeface="Arial" panose="020B0604020202020204" pitchFamily="34" charset="0"/>
              <a:buChar char="•"/>
            </a:pPr>
            <a:r>
              <a:rPr lang="fr-FR" sz="1200" dirty="0"/>
              <a:t>Stationnement</a:t>
            </a:r>
          </a:p>
          <a:p>
            <a:pPr marL="104775" indent="-104775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104775" indent="-104775">
              <a:buFont typeface="Arial" panose="020B0604020202020204" pitchFamily="34" charset="0"/>
              <a:buChar char="•"/>
            </a:pPr>
            <a:r>
              <a:rPr lang="fr-FR" sz="1200" dirty="0"/>
              <a:t>Voirie</a:t>
            </a:r>
          </a:p>
          <a:p>
            <a:pPr marL="104775" indent="-104775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104775" indent="-104775">
              <a:buFont typeface="Arial" panose="020B0604020202020204" pitchFamily="34" charset="0"/>
              <a:buChar char="•"/>
            </a:pPr>
            <a:r>
              <a:rPr lang="fr-FR" sz="1200" dirty="0"/>
              <a:t>Logement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dirty="0"/>
          </a:p>
        </p:txBody>
      </p:sp>
      <p:sp>
        <p:nvSpPr>
          <p:cNvPr id="2" name="Organigramme : Alternative 1">
            <a:extLst>
              <a:ext uri="{FF2B5EF4-FFF2-40B4-BE49-F238E27FC236}">
                <a16:creationId xmlns:a16="http://schemas.microsoft.com/office/drawing/2014/main" id="{3D6CE711-7FA9-CBE0-ABDC-0496A89B3DA5}"/>
              </a:ext>
            </a:extLst>
          </p:cNvPr>
          <p:cNvSpPr/>
          <p:nvPr/>
        </p:nvSpPr>
        <p:spPr>
          <a:xfrm>
            <a:off x="291921" y="1735989"/>
            <a:ext cx="1551600" cy="4778703"/>
          </a:xfrm>
          <a:prstGeom prst="flowChartAlternateProcess">
            <a:avLst/>
          </a:prstGeom>
          <a:noFill/>
          <a:ln w="28575"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3" name="Organigramme : Alternative 2">
            <a:extLst>
              <a:ext uri="{FF2B5EF4-FFF2-40B4-BE49-F238E27FC236}">
                <a16:creationId xmlns:a16="http://schemas.microsoft.com/office/drawing/2014/main" id="{8CB59782-84D9-A588-4BED-D08E1A9EE432}"/>
              </a:ext>
            </a:extLst>
          </p:cNvPr>
          <p:cNvSpPr/>
          <p:nvPr/>
        </p:nvSpPr>
        <p:spPr>
          <a:xfrm>
            <a:off x="1970999" y="1735989"/>
            <a:ext cx="1551600" cy="4778703"/>
          </a:xfrm>
          <a:prstGeom prst="flowChartAlternateProcess">
            <a:avLst/>
          </a:prstGeom>
          <a:noFill/>
          <a:ln w="28575"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7" name="Organigramme : Alternative 6">
            <a:extLst>
              <a:ext uri="{FF2B5EF4-FFF2-40B4-BE49-F238E27FC236}">
                <a16:creationId xmlns:a16="http://schemas.microsoft.com/office/drawing/2014/main" id="{CC570096-95F2-0BBF-9335-BEA9FBE7EF2F}"/>
              </a:ext>
            </a:extLst>
          </p:cNvPr>
          <p:cNvSpPr/>
          <p:nvPr/>
        </p:nvSpPr>
        <p:spPr>
          <a:xfrm>
            <a:off x="5321415" y="1723402"/>
            <a:ext cx="1551600" cy="4778703"/>
          </a:xfrm>
          <a:prstGeom prst="flowChartAlternateProcess">
            <a:avLst/>
          </a:prstGeom>
          <a:noFill/>
          <a:ln w="28575"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C9AB629-642F-C19D-407D-D19DAC548D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2202" y="1914735"/>
            <a:ext cx="1278024" cy="366728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A7BF57D0-7C89-8CF0-C87F-E20E59D0408A}"/>
              </a:ext>
            </a:extLst>
          </p:cNvPr>
          <p:cNvSpPr txBox="1"/>
          <p:nvPr/>
        </p:nvSpPr>
        <p:spPr>
          <a:xfrm>
            <a:off x="3764128" y="3231817"/>
            <a:ext cx="14519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Conseils Départementaux des Hauts de Seine et du Val d’Oise</a:t>
            </a:r>
          </a:p>
          <a:p>
            <a:pPr algn="ctr"/>
            <a:endParaRPr lang="fr-FR" sz="1200" dirty="0"/>
          </a:p>
          <a:p>
            <a:pPr marL="104775" indent="-104775">
              <a:buFont typeface="Arial" panose="020B0604020202020204" pitchFamily="34" charset="0"/>
              <a:buChar char="•"/>
            </a:pPr>
            <a:r>
              <a:rPr lang="fr-FR" sz="1200" dirty="0"/>
              <a:t>Voirie départementale</a:t>
            </a:r>
          </a:p>
          <a:p>
            <a:pPr marL="104775" indent="-104775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104775" indent="-104775">
              <a:buFont typeface="Arial" panose="020B0604020202020204" pitchFamily="34" charset="0"/>
              <a:buChar char="•"/>
            </a:pPr>
            <a:r>
              <a:rPr lang="fr-FR" sz="1200" dirty="0"/>
              <a:t>Transports</a:t>
            </a:r>
          </a:p>
          <a:p>
            <a:endParaRPr lang="fr-FR" sz="1200" dirty="0"/>
          </a:p>
          <a:p>
            <a:pPr marL="104775" indent="-104775">
              <a:buFont typeface="Arial" panose="020B0604020202020204" pitchFamily="34" charset="0"/>
              <a:buChar char="•"/>
            </a:pPr>
            <a:r>
              <a:rPr lang="fr-FR" sz="1200" dirty="0"/>
              <a:t>CD 92 gestionnaire du Pont de Colombes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80BB3B-92B2-A89C-D240-581363439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020" y="2510844"/>
            <a:ext cx="1045075" cy="57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rganigramme : Alternative 7">
            <a:extLst>
              <a:ext uri="{FF2B5EF4-FFF2-40B4-BE49-F238E27FC236}">
                <a16:creationId xmlns:a16="http://schemas.microsoft.com/office/drawing/2014/main" id="{2E2D3AC9-3350-1211-9445-3B0944475A1B}"/>
              </a:ext>
            </a:extLst>
          </p:cNvPr>
          <p:cNvSpPr/>
          <p:nvPr/>
        </p:nvSpPr>
        <p:spPr>
          <a:xfrm>
            <a:off x="10395891" y="1723402"/>
            <a:ext cx="1551600" cy="4778703"/>
          </a:xfrm>
          <a:prstGeom prst="flowChartAlternateProcess">
            <a:avLst/>
          </a:prstGeom>
          <a:noFill/>
          <a:ln w="28575"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024DB81-7F80-F8AA-9F91-673A039E1330}"/>
              </a:ext>
            </a:extLst>
          </p:cNvPr>
          <p:cNvSpPr txBox="1"/>
          <p:nvPr/>
        </p:nvSpPr>
        <p:spPr>
          <a:xfrm>
            <a:off x="10487611" y="3284087"/>
            <a:ext cx="13681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Métropole du Grand Paris</a:t>
            </a:r>
            <a:endParaRPr lang="fr-F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104775" indent="-104775">
              <a:buFont typeface="Arial" panose="020B0604020202020204" pitchFamily="34" charset="0"/>
              <a:buChar char="•"/>
            </a:pPr>
            <a:r>
              <a:rPr lang="fr-FR" sz="1200" dirty="0"/>
              <a:t>Compétence en mobilité autour des gares du Grand Paris </a:t>
            </a:r>
          </a:p>
          <a:p>
            <a:pPr marL="104775" indent="-104775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104775" indent="-104775">
              <a:buFont typeface="Arial" panose="020B0604020202020204" pitchFamily="34" charset="0"/>
              <a:buChar char="•"/>
            </a:pPr>
            <a:r>
              <a:rPr lang="fr-FR" sz="1200" dirty="0"/>
              <a:t>Co financement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dirty="0"/>
          </a:p>
        </p:txBody>
      </p:sp>
      <p:sp>
        <p:nvSpPr>
          <p:cNvPr id="19" name="Organigramme : Alternative 18">
            <a:extLst>
              <a:ext uri="{FF2B5EF4-FFF2-40B4-BE49-F238E27FC236}">
                <a16:creationId xmlns:a16="http://schemas.microsoft.com/office/drawing/2014/main" id="{E1EB9AEC-CCAD-60F5-C04E-0301A3DA0972}"/>
              </a:ext>
            </a:extLst>
          </p:cNvPr>
          <p:cNvSpPr/>
          <p:nvPr/>
        </p:nvSpPr>
        <p:spPr>
          <a:xfrm>
            <a:off x="8704399" y="1723402"/>
            <a:ext cx="1551600" cy="4778703"/>
          </a:xfrm>
          <a:prstGeom prst="flowChartAlternateProcess">
            <a:avLst/>
          </a:prstGeom>
          <a:noFill/>
          <a:ln w="28575"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041562C-ED84-0579-78F0-954ADAA1EFB9}"/>
              </a:ext>
            </a:extLst>
          </p:cNvPr>
          <p:cNvSpPr txBox="1"/>
          <p:nvPr/>
        </p:nvSpPr>
        <p:spPr>
          <a:xfrm>
            <a:off x="8691985" y="3236545"/>
            <a:ext cx="159441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Région Ile de France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Autorité organisatrice de la mobilité régionale</a:t>
            </a:r>
          </a:p>
          <a:p>
            <a:r>
              <a:rPr lang="fr-FR" sz="12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Compétence déléguée à IDFM</a:t>
            </a:r>
          </a:p>
          <a:p>
            <a:endParaRPr lang="fr-FR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Aide au développement financement des mobilités douces </a:t>
            </a:r>
          </a:p>
        </p:txBody>
      </p:sp>
      <p:sp>
        <p:nvSpPr>
          <p:cNvPr id="30" name="Organigramme : Alternative 29">
            <a:extLst>
              <a:ext uri="{FF2B5EF4-FFF2-40B4-BE49-F238E27FC236}">
                <a16:creationId xmlns:a16="http://schemas.microsoft.com/office/drawing/2014/main" id="{DCEACE6A-31B5-AA85-C8A1-B51E76EEEDCD}"/>
              </a:ext>
            </a:extLst>
          </p:cNvPr>
          <p:cNvSpPr/>
          <p:nvPr/>
        </p:nvSpPr>
        <p:spPr>
          <a:xfrm>
            <a:off x="7012907" y="1723402"/>
            <a:ext cx="1551600" cy="4778703"/>
          </a:xfrm>
          <a:prstGeom prst="flowChartAlternateProcess">
            <a:avLst/>
          </a:prstGeom>
          <a:noFill/>
          <a:ln w="28575"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B0E4618-1728-5A17-52A4-1B504D694773}"/>
              </a:ext>
            </a:extLst>
          </p:cNvPr>
          <p:cNvSpPr txBox="1"/>
          <p:nvPr/>
        </p:nvSpPr>
        <p:spPr>
          <a:xfrm>
            <a:off x="7052055" y="3267743"/>
            <a:ext cx="1524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Contrat de plan interrégional  État-Régions</a:t>
            </a:r>
          </a:p>
          <a:p>
            <a:pPr algn="ctr"/>
            <a:endParaRPr lang="fr-FR" sz="1200" dirty="0"/>
          </a:p>
          <a:p>
            <a:pPr marL="104775" indent="-104775">
              <a:buFont typeface="Arial" panose="020B0604020202020204" pitchFamily="34" charset="0"/>
              <a:buChar char="•"/>
            </a:pPr>
            <a:r>
              <a:rPr lang="fr-FR" sz="1200" dirty="0"/>
              <a:t>Contractuel 2021-2027</a:t>
            </a:r>
          </a:p>
          <a:p>
            <a:endParaRPr lang="fr-FR" sz="1200" dirty="0"/>
          </a:p>
          <a:p>
            <a:pPr marL="104775" indent="-104775">
              <a:buFont typeface="Arial" panose="020B0604020202020204" pitchFamily="34" charset="0"/>
              <a:buChar char="•"/>
            </a:pPr>
            <a:r>
              <a:rPr lang="fr-FR" sz="1200" dirty="0"/>
              <a:t>coordonne les politiques d’aménagement et de transport sur l’axe stratégique Paris-Le Havre.</a:t>
            </a:r>
          </a:p>
          <a:p>
            <a:endParaRPr lang="fr-FR" sz="1200" dirty="0"/>
          </a:p>
          <a:p>
            <a:endParaRPr lang="fr-FR" sz="1200" dirty="0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DCDE7C66-254F-5B25-AA12-A74273FADB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1066" y="1863049"/>
            <a:ext cx="1186844" cy="1061362"/>
          </a:xfrm>
          <a:prstGeom prst="rect">
            <a:avLst/>
          </a:prstGeom>
        </p:spPr>
      </p:pic>
      <p:pic>
        <p:nvPicPr>
          <p:cNvPr id="4" name="Picture 2" descr="Une nouvelle identité graphique pour la Ville de Paris">
            <a:extLst>
              <a:ext uri="{FF2B5EF4-FFF2-40B4-BE49-F238E27FC236}">
                <a16:creationId xmlns:a16="http://schemas.microsoft.com/office/drawing/2014/main" id="{E3D312EB-BBB3-3F37-6CE2-8B24989D7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853" y="2009753"/>
            <a:ext cx="830901" cy="76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rganigramme : Alternative 8">
            <a:extLst>
              <a:ext uri="{FF2B5EF4-FFF2-40B4-BE49-F238E27FC236}">
                <a16:creationId xmlns:a16="http://schemas.microsoft.com/office/drawing/2014/main" id="{A8F95E56-5CF5-5B0D-E15D-42251D00D0F1}"/>
              </a:ext>
            </a:extLst>
          </p:cNvPr>
          <p:cNvSpPr/>
          <p:nvPr/>
        </p:nvSpPr>
        <p:spPr>
          <a:xfrm>
            <a:off x="3655764" y="1723401"/>
            <a:ext cx="1551600" cy="4778703"/>
          </a:xfrm>
          <a:prstGeom prst="flowChartAlternateProcess">
            <a:avLst/>
          </a:prstGeom>
          <a:noFill/>
          <a:ln w="28575"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D56384A-C0B4-9637-4D7B-F8866F76031D}"/>
              </a:ext>
            </a:extLst>
          </p:cNvPr>
          <p:cNvSpPr txBox="1"/>
          <p:nvPr/>
        </p:nvSpPr>
        <p:spPr>
          <a:xfrm>
            <a:off x="5390865" y="3303336"/>
            <a:ext cx="14519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Mairie de Paris</a:t>
            </a:r>
          </a:p>
          <a:p>
            <a:pPr algn="ctr"/>
            <a:endParaRPr lang="fr-FR" sz="1200" dirty="0"/>
          </a:p>
          <a:p>
            <a:pPr marL="104775" indent="-104775">
              <a:buFont typeface="Arial" panose="020B0604020202020204" pitchFamily="34" charset="0"/>
              <a:buChar char="•"/>
            </a:pPr>
            <a:r>
              <a:rPr lang="fr-FR" sz="1200" dirty="0"/>
              <a:t>Propriétaire du Pont de Colombes</a:t>
            </a:r>
          </a:p>
          <a:p>
            <a:endParaRPr lang="fr-FR" sz="1200" dirty="0"/>
          </a:p>
          <a:p>
            <a:pPr marL="104775" indent="-104775">
              <a:buFont typeface="Arial" panose="020B0604020202020204" pitchFamily="34" charset="0"/>
              <a:buChar char="•"/>
            </a:pPr>
            <a:r>
              <a:rPr lang="fr-FR" sz="1200" dirty="0"/>
              <a:t>Grande expertise en tant que gestionnaire pour les passerelles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dirty="0"/>
          </a:p>
        </p:txBody>
      </p:sp>
      <p:sp>
        <p:nvSpPr>
          <p:cNvPr id="21" name="AutoShape 4">
            <a:extLst>
              <a:ext uri="{FF2B5EF4-FFF2-40B4-BE49-F238E27FC236}">
                <a16:creationId xmlns:a16="http://schemas.microsoft.com/office/drawing/2014/main" id="{616D6DBE-67EB-7EA6-C035-A777F1136E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F42BC34-581A-540A-7256-9343529FE4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0644" y="1774073"/>
            <a:ext cx="1393566" cy="1045979"/>
          </a:xfrm>
          <a:prstGeom prst="rect">
            <a:avLst/>
          </a:prstGeom>
        </p:spPr>
      </p:pic>
      <p:pic>
        <p:nvPicPr>
          <p:cNvPr id="1030" name="Picture 6" descr="logo vectoriel Métropole du Grand Paris – Logotheque vectorielle">
            <a:extLst>
              <a:ext uri="{FF2B5EF4-FFF2-40B4-BE49-F238E27FC236}">
                <a16:creationId xmlns:a16="http://schemas.microsoft.com/office/drawing/2014/main" id="{9B539465-1BA2-3A45-6551-735E81626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11420" r="4478"/>
          <a:stretch>
            <a:fillRect/>
          </a:stretch>
        </p:blipFill>
        <p:spPr bwMode="auto">
          <a:xfrm>
            <a:off x="10487611" y="2169354"/>
            <a:ext cx="1429872" cy="71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8" descr="Logo Ile de France mobilités | 3D Warehouse">
            <a:extLst>
              <a:ext uri="{FF2B5EF4-FFF2-40B4-BE49-F238E27FC236}">
                <a16:creationId xmlns:a16="http://schemas.microsoft.com/office/drawing/2014/main" id="{DEBC4FB7-7E3C-4AFF-D07B-63D61B708A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57C19DE6-DB16-D684-0DA0-63ADCFAF30B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2544" t="35089" r="24341" b="35446"/>
          <a:stretch>
            <a:fillRect/>
          </a:stretch>
        </p:blipFill>
        <p:spPr>
          <a:xfrm>
            <a:off x="8856719" y="2633082"/>
            <a:ext cx="1297491" cy="40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8086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5B8C7621-0BFE-DEE8-4E6B-9A04A96E121D}"/>
              </a:ext>
            </a:extLst>
          </p:cNvPr>
          <p:cNvSpPr/>
          <p:nvPr/>
        </p:nvSpPr>
        <p:spPr>
          <a:xfrm>
            <a:off x="0" y="-110520"/>
            <a:ext cx="12192000" cy="1436902"/>
          </a:xfrm>
          <a:custGeom>
            <a:avLst/>
            <a:gdLst/>
            <a:ahLst/>
            <a:cxnLst/>
            <a:rect l="l" t="t" r="r" b="b"/>
            <a:pathLst>
              <a:path w="10692130" h="3780154">
                <a:moveTo>
                  <a:pt x="10692003" y="0"/>
                </a:moveTo>
                <a:lnTo>
                  <a:pt x="0" y="0"/>
                </a:lnTo>
                <a:lnTo>
                  <a:pt x="0" y="3779989"/>
                </a:lnTo>
                <a:lnTo>
                  <a:pt x="10692003" y="3779989"/>
                </a:lnTo>
                <a:lnTo>
                  <a:pt x="10692003" y="0"/>
                </a:lnTo>
                <a:close/>
              </a:path>
            </a:pathLst>
          </a:custGeom>
          <a:solidFill>
            <a:srgbClr val="DEFFF0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063DD7FB-02CD-D154-C3C8-21733C12DA03}"/>
              </a:ext>
            </a:extLst>
          </p:cNvPr>
          <p:cNvSpPr/>
          <p:nvPr/>
        </p:nvSpPr>
        <p:spPr>
          <a:xfrm>
            <a:off x="1685574" y="119348"/>
            <a:ext cx="8820851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0"/>
                </a:moveTo>
                <a:lnTo>
                  <a:pt x="538708" y="0"/>
                </a:lnTo>
                <a:lnTo>
                  <a:pt x="489674" y="2201"/>
                </a:lnTo>
                <a:lnTo>
                  <a:pt x="441874" y="8679"/>
                </a:lnTo>
                <a:lnTo>
                  <a:pt x="395497" y="19243"/>
                </a:lnTo>
                <a:lnTo>
                  <a:pt x="350734" y="33702"/>
                </a:lnTo>
                <a:lnTo>
                  <a:pt x="307775" y="51868"/>
                </a:lnTo>
                <a:lnTo>
                  <a:pt x="266811" y="73548"/>
                </a:lnTo>
                <a:lnTo>
                  <a:pt x="228030" y="98555"/>
                </a:lnTo>
                <a:lnTo>
                  <a:pt x="191624" y="126696"/>
                </a:lnTo>
                <a:lnTo>
                  <a:pt x="157783" y="157783"/>
                </a:lnTo>
                <a:lnTo>
                  <a:pt x="126696" y="191624"/>
                </a:lnTo>
                <a:lnTo>
                  <a:pt x="98555" y="228030"/>
                </a:lnTo>
                <a:lnTo>
                  <a:pt x="73548" y="266811"/>
                </a:lnTo>
                <a:lnTo>
                  <a:pt x="51868" y="307775"/>
                </a:lnTo>
                <a:lnTo>
                  <a:pt x="33702" y="350734"/>
                </a:lnTo>
                <a:lnTo>
                  <a:pt x="19243" y="395497"/>
                </a:lnTo>
                <a:lnTo>
                  <a:pt x="8679" y="441874"/>
                </a:lnTo>
                <a:lnTo>
                  <a:pt x="2201" y="489674"/>
                </a:lnTo>
                <a:lnTo>
                  <a:pt x="0" y="538708"/>
                </a:lnTo>
                <a:lnTo>
                  <a:pt x="2201" y="587742"/>
                </a:lnTo>
                <a:lnTo>
                  <a:pt x="8679" y="635542"/>
                </a:lnTo>
                <a:lnTo>
                  <a:pt x="19243" y="681919"/>
                </a:lnTo>
                <a:lnTo>
                  <a:pt x="33702" y="726682"/>
                </a:lnTo>
                <a:lnTo>
                  <a:pt x="51868" y="769641"/>
                </a:lnTo>
                <a:lnTo>
                  <a:pt x="73548" y="810606"/>
                </a:lnTo>
                <a:lnTo>
                  <a:pt x="98555" y="849386"/>
                </a:lnTo>
                <a:lnTo>
                  <a:pt x="126696" y="885792"/>
                </a:lnTo>
                <a:lnTo>
                  <a:pt x="157783" y="919633"/>
                </a:lnTo>
                <a:lnTo>
                  <a:pt x="191624" y="950720"/>
                </a:lnTo>
                <a:lnTo>
                  <a:pt x="228030" y="978861"/>
                </a:lnTo>
                <a:lnTo>
                  <a:pt x="266811" y="1003868"/>
                </a:lnTo>
                <a:lnTo>
                  <a:pt x="307775" y="1025549"/>
                </a:lnTo>
                <a:lnTo>
                  <a:pt x="350734" y="1043714"/>
                </a:lnTo>
                <a:lnTo>
                  <a:pt x="395497" y="1058174"/>
                </a:lnTo>
                <a:lnTo>
                  <a:pt x="441874" y="1068737"/>
                </a:lnTo>
                <a:lnTo>
                  <a:pt x="489674" y="1075215"/>
                </a:lnTo>
                <a:lnTo>
                  <a:pt x="538708" y="1077417"/>
                </a:lnTo>
                <a:lnTo>
                  <a:pt x="7679893" y="1077417"/>
                </a:lnTo>
                <a:lnTo>
                  <a:pt x="7728927" y="1075215"/>
                </a:lnTo>
                <a:lnTo>
                  <a:pt x="7776727" y="1068737"/>
                </a:lnTo>
                <a:lnTo>
                  <a:pt x="7823104" y="1058174"/>
                </a:lnTo>
                <a:lnTo>
                  <a:pt x="7867867" y="1043714"/>
                </a:lnTo>
                <a:lnTo>
                  <a:pt x="7910825" y="1025549"/>
                </a:lnTo>
                <a:lnTo>
                  <a:pt x="7951790" y="1003868"/>
                </a:lnTo>
                <a:lnTo>
                  <a:pt x="7990571" y="978861"/>
                </a:lnTo>
                <a:lnTo>
                  <a:pt x="8026977" y="950720"/>
                </a:lnTo>
                <a:lnTo>
                  <a:pt x="8060818" y="919633"/>
                </a:lnTo>
                <a:lnTo>
                  <a:pt x="8091905" y="885792"/>
                </a:lnTo>
                <a:lnTo>
                  <a:pt x="8120046" y="849386"/>
                </a:lnTo>
                <a:lnTo>
                  <a:pt x="8145052" y="810606"/>
                </a:lnTo>
                <a:lnTo>
                  <a:pt x="8166733" y="769641"/>
                </a:lnTo>
                <a:lnTo>
                  <a:pt x="8184899" y="726682"/>
                </a:lnTo>
                <a:lnTo>
                  <a:pt x="8199358" y="681919"/>
                </a:lnTo>
                <a:lnTo>
                  <a:pt x="8209922" y="635542"/>
                </a:lnTo>
                <a:lnTo>
                  <a:pt x="8216400" y="587742"/>
                </a:lnTo>
                <a:lnTo>
                  <a:pt x="8218601" y="538708"/>
                </a:lnTo>
                <a:lnTo>
                  <a:pt x="8216400" y="489674"/>
                </a:lnTo>
                <a:lnTo>
                  <a:pt x="8209922" y="441874"/>
                </a:lnTo>
                <a:lnTo>
                  <a:pt x="8199358" y="395497"/>
                </a:lnTo>
                <a:lnTo>
                  <a:pt x="8184899" y="350734"/>
                </a:lnTo>
                <a:lnTo>
                  <a:pt x="8166733" y="307775"/>
                </a:lnTo>
                <a:lnTo>
                  <a:pt x="8145052" y="266811"/>
                </a:lnTo>
                <a:lnTo>
                  <a:pt x="8120046" y="228030"/>
                </a:lnTo>
                <a:lnTo>
                  <a:pt x="8091905" y="191624"/>
                </a:lnTo>
                <a:lnTo>
                  <a:pt x="8060818" y="157783"/>
                </a:lnTo>
                <a:lnTo>
                  <a:pt x="8026977" y="126696"/>
                </a:lnTo>
                <a:lnTo>
                  <a:pt x="7990571" y="98555"/>
                </a:lnTo>
                <a:lnTo>
                  <a:pt x="7951790" y="73548"/>
                </a:lnTo>
                <a:lnTo>
                  <a:pt x="7910825" y="51868"/>
                </a:lnTo>
                <a:lnTo>
                  <a:pt x="7867867" y="33702"/>
                </a:lnTo>
                <a:lnTo>
                  <a:pt x="7823104" y="19243"/>
                </a:lnTo>
                <a:lnTo>
                  <a:pt x="7776727" y="8679"/>
                </a:lnTo>
                <a:lnTo>
                  <a:pt x="7728927" y="2201"/>
                </a:lnTo>
                <a:lnTo>
                  <a:pt x="76798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 sz="1632" dirty="0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BE371841-C861-F74D-4FBA-51CE98EFFD33}"/>
              </a:ext>
            </a:extLst>
          </p:cNvPr>
          <p:cNvSpPr txBox="1">
            <a:spLocks/>
          </p:cNvSpPr>
          <p:nvPr/>
        </p:nvSpPr>
        <p:spPr>
          <a:xfrm>
            <a:off x="2019463" y="109673"/>
            <a:ext cx="8153071" cy="996513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729" algn="ctr">
              <a:lnSpc>
                <a:spcPct val="100000"/>
              </a:lnSpc>
              <a:spcBef>
                <a:spcPts val="91"/>
              </a:spcBef>
            </a:pPr>
            <a:r>
              <a:rPr lang="fr-FR" sz="3200" spc="150" dirty="0">
                <a:solidFill>
                  <a:srgbClr val="7AFFC4"/>
                </a:solidFill>
                <a:latin typeface="Gill Sans MT" panose="020B0502020104020203" pitchFamily="34" charset="0"/>
              </a:rPr>
              <a:t>3.</a:t>
            </a:r>
            <a:r>
              <a:rPr lang="fr-FR" sz="3200" spc="54" dirty="0">
                <a:solidFill>
                  <a:srgbClr val="7AFFC4"/>
                </a:solidFill>
                <a:latin typeface="Gill Sans MT" panose="020B0502020104020203" pitchFamily="34" charset="0"/>
              </a:rPr>
              <a:t> </a:t>
            </a:r>
            <a:r>
              <a:rPr lang="fr-FR" sz="3200" spc="54" dirty="0">
                <a:latin typeface="Gill Sans MT" panose="020B0502020104020203" pitchFamily="34" charset="0"/>
              </a:rPr>
              <a:t>LES PARTIES PRENANTES DE LA DEMARCHE</a:t>
            </a:r>
            <a:endParaRPr lang="fr-FR" sz="3200" spc="59" dirty="0">
              <a:latin typeface="Gill Sans MT" panose="020B0502020104020203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808B32FF-CBA7-E5E5-A58E-B2F063DD3676}"/>
              </a:ext>
            </a:extLst>
          </p:cNvPr>
          <p:cNvSpPr/>
          <p:nvPr/>
        </p:nvSpPr>
        <p:spPr>
          <a:xfrm>
            <a:off x="1685575" y="119348"/>
            <a:ext cx="8820850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1077417"/>
                </a:moveTo>
                <a:lnTo>
                  <a:pt x="538708" y="1077417"/>
                </a:lnTo>
                <a:lnTo>
                  <a:pt x="489674" y="1075215"/>
                </a:lnTo>
                <a:lnTo>
                  <a:pt x="441874" y="1068737"/>
                </a:lnTo>
                <a:lnTo>
                  <a:pt x="395497" y="1058174"/>
                </a:lnTo>
                <a:lnTo>
                  <a:pt x="350734" y="1043714"/>
                </a:lnTo>
                <a:lnTo>
                  <a:pt x="307775" y="1025549"/>
                </a:lnTo>
                <a:lnTo>
                  <a:pt x="266811" y="1003868"/>
                </a:lnTo>
                <a:lnTo>
                  <a:pt x="228030" y="978861"/>
                </a:lnTo>
                <a:lnTo>
                  <a:pt x="191624" y="950720"/>
                </a:lnTo>
                <a:lnTo>
                  <a:pt x="157783" y="919633"/>
                </a:lnTo>
                <a:lnTo>
                  <a:pt x="126696" y="885792"/>
                </a:lnTo>
                <a:lnTo>
                  <a:pt x="98555" y="849386"/>
                </a:lnTo>
                <a:lnTo>
                  <a:pt x="73548" y="810606"/>
                </a:lnTo>
                <a:lnTo>
                  <a:pt x="51868" y="769641"/>
                </a:lnTo>
                <a:lnTo>
                  <a:pt x="33702" y="726682"/>
                </a:lnTo>
                <a:lnTo>
                  <a:pt x="19243" y="681919"/>
                </a:lnTo>
                <a:lnTo>
                  <a:pt x="8679" y="635542"/>
                </a:lnTo>
                <a:lnTo>
                  <a:pt x="2201" y="587742"/>
                </a:lnTo>
                <a:lnTo>
                  <a:pt x="0" y="538708"/>
                </a:lnTo>
                <a:lnTo>
                  <a:pt x="2201" y="489674"/>
                </a:lnTo>
                <a:lnTo>
                  <a:pt x="8679" y="441874"/>
                </a:lnTo>
                <a:lnTo>
                  <a:pt x="19243" y="395497"/>
                </a:lnTo>
                <a:lnTo>
                  <a:pt x="33702" y="350734"/>
                </a:lnTo>
                <a:lnTo>
                  <a:pt x="51868" y="307775"/>
                </a:lnTo>
                <a:lnTo>
                  <a:pt x="73548" y="266811"/>
                </a:lnTo>
                <a:lnTo>
                  <a:pt x="98555" y="228030"/>
                </a:lnTo>
                <a:lnTo>
                  <a:pt x="126696" y="191624"/>
                </a:lnTo>
                <a:lnTo>
                  <a:pt x="157783" y="157783"/>
                </a:lnTo>
                <a:lnTo>
                  <a:pt x="191624" y="126696"/>
                </a:lnTo>
                <a:lnTo>
                  <a:pt x="228030" y="98555"/>
                </a:lnTo>
                <a:lnTo>
                  <a:pt x="266811" y="73548"/>
                </a:lnTo>
                <a:lnTo>
                  <a:pt x="307775" y="51868"/>
                </a:lnTo>
                <a:lnTo>
                  <a:pt x="350734" y="33702"/>
                </a:lnTo>
                <a:lnTo>
                  <a:pt x="395497" y="19243"/>
                </a:lnTo>
                <a:lnTo>
                  <a:pt x="441874" y="8679"/>
                </a:lnTo>
                <a:lnTo>
                  <a:pt x="489674" y="2201"/>
                </a:lnTo>
                <a:lnTo>
                  <a:pt x="538708" y="0"/>
                </a:lnTo>
                <a:lnTo>
                  <a:pt x="7679893" y="0"/>
                </a:lnTo>
                <a:lnTo>
                  <a:pt x="7728927" y="2201"/>
                </a:lnTo>
                <a:lnTo>
                  <a:pt x="7776727" y="8679"/>
                </a:lnTo>
                <a:lnTo>
                  <a:pt x="7823104" y="19243"/>
                </a:lnTo>
                <a:lnTo>
                  <a:pt x="7867867" y="33702"/>
                </a:lnTo>
                <a:lnTo>
                  <a:pt x="7910825" y="51868"/>
                </a:lnTo>
                <a:lnTo>
                  <a:pt x="7951790" y="73548"/>
                </a:lnTo>
                <a:lnTo>
                  <a:pt x="7990571" y="98555"/>
                </a:lnTo>
                <a:lnTo>
                  <a:pt x="8026977" y="126696"/>
                </a:lnTo>
                <a:lnTo>
                  <a:pt x="8060818" y="157783"/>
                </a:lnTo>
                <a:lnTo>
                  <a:pt x="8091905" y="191624"/>
                </a:lnTo>
                <a:lnTo>
                  <a:pt x="8120046" y="228030"/>
                </a:lnTo>
                <a:lnTo>
                  <a:pt x="8145052" y="266811"/>
                </a:lnTo>
                <a:lnTo>
                  <a:pt x="8166733" y="307775"/>
                </a:lnTo>
                <a:lnTo>
                  <a:pt x="8184899" y="350734"/>
                </a:lnTo>
                <a:lnTo>
                  <a:pt x="8199358" y="395497"/>
                </a:lnTo>
                <a:lnTo>
                  <a:pt x="8209922" y="441874"/>
                </a:lnTo>
                <a:lnTo>
                  <a:pt x="8216400" y="489674"/>
                </a:lnTo>
                <a:lnTo>
                  <a:pt x="8218601" y="538708"/>
                </a:lnTo>
                <a:lnTo>
                  <a:pt x="8216400" y="587742"/>
                </a:lnTo>
                <a:lnTo>
                  <a:pt x="8209922" y="635542"/>
                </a:lnTo>
                <a:lnTo>
                  <a:pt x="8199358" y="681919"/>
                </a:lnTo>
                <a:lnTo>
                  <a:pt x="8184899" y="726682"/>
                </a:lnTo>
                <a:lnTo>
                  <a:pt x="8166733" y="769641"/>
                </a:lnTo>
                <a:lnTo>
                  <a:pt x="8145052" y="810606"/>
                </a:lnTo>
                <a:lnTo>
                  <a:pt x="8120046" y="849386"/>
                </a:lnTo>
                <a:lnTo>
                  <a:pt x="8091905" y="885792"/>
                </a:lnTo>
                <a:lnTo>
                  <a:pt x="8060818" y="919633"/>
                </a:lnTo>
                <a:lnTo>
                  <a:pt x="8026977" y="950720"/>
                </a:lnTo>
                <a:lnTo>
                  <a:pt x="7990571" y="978861"/>
                </a:lnTo>
                <a:lnTo>
                  <a:pt x="7951790" y="1003868"/>
                </a:lnTo>
                <a:lnTo>
                  <a:pt x="7910825" y="1025549"/>
                </a:lnTo>
                <a:lnTo>
                  <a:pt x="7867867" y="1043714"/>
                </a:lnTo>
                <a:lnTo>
                  <a:pt x="7823104" y="1058174"/>
                </a:lnTo>
                <a:lnTo>
                  <a:pt x="7776727" y="1068737"/>
                </a:lnTo>
                <a:lnTo>
                  <a:pt x="7728927" y="1075215"/>
                </a:lnTo>
                <a:lnTo>
                  <a:pt x="7679893" y="1077417"/>
                </a:lnTo>
                <a:close/>
              </a:path>
            </a:pathLst>
          </a:custGeom>
          <a:ln w="50800">
            <a:solidFill>
              <a:srgbClr val="7AFFC4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1B530CB4-662A-4371-117D-89A5B3AB7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30" y="1754298"/>
            <a:ext cx="1242524" cy="759012"/>
          </a:xfrm>
          <a:prstGeom prst="rect">
            <a:avLst/>
          </a:prstGeom>
        </p:spPr>
      </p:pic>
      <p:sp>
        <p:nvSpPr>
          <p:cNvPr id="6" name="Organigramme : Alternative 5">
            <a:extLst>
              <a:ext uri="{FF2B5EF4-FFF2-40B4-BE49-F238E27FC236}">
                <a16:creationId xmlns:a16="http://schemas.microsoft.com/office/drawing/2014/main" id="{6EC70BA2-15C6-A707-CC2D-CFF773E8BEE9}"/>
              </a:ext>
            </a:extLst>
          </p:cNvPr>
          <p:cNvSpPr/>
          <p:nvPr/>
        </p:nvSpPr>
        <p:spPr>
          <a:xfrm>
            <a:off x="244509" y="2747114"/>
            <a:ext cx="1552728" cy="812912"/>
          </a:xfrm>
          <a:prstGeom prst="flowChartAlternateProcess">
            <a:avLst/>
          </a:prstGeom>
          <a:noFill/>
          <a:ln w="28575"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265B234-6382-6A06-01B6-B67A9BC9F7D2}"/>
              </a:ext>
            </a:extLst>
          </p:cNvPr>
          <p:cNvSpPr txBox="1"/>
          <p:nvPr/>
        </p:nvSpPr>
        <p:spPr>
          <a:xfrm>
            <a:off x="309833" y="2823262"/>
            <a:ext cx="1314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Coordonnateur des études et interlocuteur</a:t>
            </a:r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9A8D92AD-55F3-283C-6EE2-A1DDCEE83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928" y="1796856"/>
            <a:ext cx="1168184" cy="673896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7A3EC66B-34BE-DCF8-9F85-B3F2A065C8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880" b="10641"/>
          <a:stretch>
            <a:fillRect/>
          </a:stretch>
        </p:blipFill>
        <p:spPr>
          <a:xfrm>
            <a:off x="3970853" y="1747443"/>
            <a:ext cx="1168184" cy="710920"/>
          </a:xfrm>
          <a:prstGeom prst="rect">
            <a:avLst/>
          </a:prstGeom>
        </p:spPr>
      </p:pic>
      <p:sp>
        <p:nvSpPr>
          <p:cNvPr id="19" name="Organigramme : Alternative 18">
            <a:extLst>
              <a:ext uri="{FF2B5EF4-FFF2-40B4-BE49-F238E27FC236}">
                <a16:creationId xmlns:a16="http://schemas.microsoft.com/office/drawing/2014/main" id="{210C5E97-2F02-700B-8600-EE0763104655}"/>
              </a:ext>
            </a:extLst>
          </p:cNvPr>
          <p:cNvSpPr/>
          <p:nvPr/>
        </p:nvSpPr>
        <p:spPr>
          <a:xfrm>
            <a:off x="8824383" y="2686175"/>
            <a:ext cx="1551600" cy="887323"/>
          </a:xfrm>
          <a:prstGeom prst="flowChartAlternateProcess">
            <a:avLst/>
          </a:prstGeom>
          <a:noFill/>
          <a:ln w="28575"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8" name="Organigramme : Alternative 7">
            <a:extLst>
              <a:ext uri="{FF2B5EF4-FFF2-40B4-BE49-F238E27FC236}">
                <a16:creationId xmlns:a16="http://schemas.microsoft.com/office/drawing/2014/main" id="{02B154CA-0229-E8EA-3B32-EA0D5E6ED366}"/>
              </a:ext>
            </a:extLst>
          </p:cNvPr>
          <p:cNvSpPr/>
          <p:nvPr/>
        </p:nvSpPr>
        <p:spPr>
          <a:xfrm>
            <a:off x="10614219" y="2698351"/>
            <a:ext cx="1421349" cy="887323"/>
          </a:xfrm>
          <a:prstGeom prst="flowChartAlternateProcess">
            <a:avLst/>
          </a:prstGeom>
          <a:noFill/>
          <a:ln w="28575"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C9D15B0-4413-E342-FE8C-2FCC7A374AC4}"/>
              </a:ext>
            </a:extLst>
          </p:cNvPr>
          <p:cNvSpPr txBox="1"/>
          <p:nvPr/>
        </p:nvSpPr>
        <p:spPr>
          <a:xfrm>
            <a:off x="10614219" y="2719984"/>
            <a:ext cx="13681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Evaluation des impacts sociaux, économiques et modaux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262D0F1-6223-1302-3E64-12CC8356157A}"/>
              </a:ext>
            </a:extLst>
          </p:cNvPr>
          <p:cNvSpPr txBox="1"/>
          <p:nvPr/>
        </p:nvSpPr>
        <p:spPr>
          <a:xfrm>
            <a:off x="8754975" y="2404695"/>
            <a:ext cx="15944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 dirty="0"/>
          </a:p>
          <a:p>
            <a:pPr algn="ctr"/>
            <a:r>
              <a:rPr lang="fr-FR" sz="1200" dirty="0"/>
              <a:t>Evaluation des Impacts urbains, paysagers, et environnementaux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dirty="0"/>
          </a:p>
        </p:txBody>
      </p:sp>
      <p:pic>
        <p:nvPicPr>
          <p:cNvPr id="26" name="Image 25" descr="Une image contenant texte, Police, capture d’écran, blanc&#10;&#10;Le contenu généré par l’IA peut être incorrect.">
            <a:extLst>
              <a:ext uri="{FF2B5EF4-FFF2-40B4-BE49-F238E27FC236}">
                <a16:creationId xmlns:a16="http://schemas.microsoft.com/office/drawing/2014/main" id="{C381D0EE-3395-5FEA-BA4D-CF8E2C62E1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807" y="1666129"/>
            <a:ext cx="1129284" cy="755904"/>
          </a:xfrm>
          <a:prstGeom prst="rect">
            <a:avLst/>
          </a:prstGeom>
        </p:spPr>
      </p:pic>
      <p:pic>
        <p:nvPicPr>
          <p:cNvPr id="28" name="Image 27" descr="Une image contenant texte, Police, conception, Graphique&#10;&#10;Le contenu généré par l’IA peut être incorrect.">
            <a:extLst>
              <a:ext uri="{FF2B5EF4-FFF2-40B4-BE49-F238E27FC236}">
                <a16:creationId xmlns:a16="http://schemas.microsoft.com/office/drawing/2014/main" id="{DC75E5AE-0371-1A4D-A239-BEA53F693F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0" y="1268276"/>
            <a:ext cx="1126876" cy="1433989"/>
          </a:xfrm>
          <a:prstGeom prst="rect">
            <a:avLst/>
          </a:prstGeom>
        </p:spPr>
      </p:pic>
      <p:sp>
        <p:nvSpPr>
          <p:cNvPr id="30" name="Organigramme : Alternative 29">
            <a:extLst>
              <a:ext uri="{FF2B5EF4-FFF2-40B4-BE49-F238E27FC236}">
                <a16:creationId xmlns:a16="http://schemas.microsoft.com/office/drawing/2014/main" id="{EB78EB66-2985-070B-B330-10967055C2D7}"/>
              </a:ext>
            </a:extLst>
          </p:cNvPr>
          <p:cNvSpPr/>
          <p:nvPr/>
        </p:nvSpPr>
        <p:spPr>
          <a:xfrm>
            <a:off x="2096461" y="4980077"/>
            <a:ext cx="3015706" cy="785600"/>
          </a:xfrm>
          <a:prstGeom prst="flowChartAlternateProcess">
            <a:avLst/>
          </a:prstGeom>
          <a:noFill/>
          <a:ln w="28575"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72916390-BD2D-5336-7041-97DCF62838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6633" y="3699972"/>
            <a:ext cx="1186844" cy="1061362"/>
          </a:xfrm>
          <a:prstGeom prst="rect">
            <a:avLst/>
          </a:prstGeom>
        </p:spPr>
      </p:pic>
      <p:sp>
        <p:nvSpPr>
          <p:cNvPr id="7" name="Organigramme : Alternative 6">
            <a:extLst>
              <a:ext uri="{FF2B5EF4-FFF2-40B4-BE49-F238E27FC236}">
                <a16:creationId xmlns:a16="http://schemas.microsoft.com/office/drawing/2014/main" id="{B33B2E78-CAE8-BD2A-B468-F0CD465D7B6F}"/>
              </a:ext>
            </a:extLst>
          </p:cNvPr>
          <p:cNvSpPr/>
          <p:nvPr/>
        </p:nvSpPr>
        <p:spPr>
          <a:xfrm>
            <a:off x="5469059" y="2722663"/>
            <a:ext cx="3015705" cy="850836"/>
          </a:xfrm>
          <a:prstGeom prst="flowChartAlternateProcess">
            <a:avLst/>
          </a:prstGeom>
          <a:noFill/>
          <a:ln w="28575"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58467FD-8B72-514A-18AE-B9F805D242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5823" y="1545159"/>
            <a:ext cx="1278024" cy="366728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D7DACA8-C1CF-F21D-C6F2-E2A750518F02}"/>
              </a:ext>
            </a:extLst>
          </p:cNvPr>
          <p:cNvSpPr txBox="1"/>
          <p:nvPr/>
        </p:nvSpPr>
        <p:spPr>
          <a:xfrm>
            <a:off x="6353838" y="2744529"/>
            <a:ext cx="1451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Collectivités pouvant alimenter la réflexion en données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043C9FA-6C42-BDF0-BFD0-BA2D43A04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997" y="1465547"/>
            <a:ext cx="1045075" cy="57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Une nouvelle identité graphique pour la Ville de Paris">
            <a:extLst>
              <a:ext uri="{FF2B5EF4-FFF2-40B4-BE49-F238E27FC236}">
                <a16:creationId xmlns:a16="http://schemas.microsoft.com/office/drawing/2014/main" id="{8FDEBE6F-BBDC-DB00-1E98-F8E5E718B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624" y="2054212"/>
            <a:ext cx="596446" cy="49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B97D52EE-E4FE-7AB3-982B-9FAE51DDE0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00368" y="1796856"/>
            <a:ext cx="795556" cy="79409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F609483C-8A28-BED4-F72E-B4EBC6D239D2}"/>
              </a:ext>
            </a:extLst>
          </p:cNvPr>
          <p:cNvSpPr txBox="1"/>
          <p:nvPr/>
        </p:nvSpPr>
        <p:spPr>
          <a:xfrm>
            <a:off x="2141217" y="2913695"/>
            <a:ext cx="2771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Collectivités locales parties prenantes de la démarche et </a:t>
            </a:r>
            <a:r>
              <a:rPr lang="fr-FR" sz="1200" dirty="0" err="1"/>
              <a:t>co</a:t>
            </a:r>
            <a:r>
              <a:rPr lang="fr-FR" sz="1200" dirty="0"/>
              <a:t> financeurs des commandes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dirty="0"/>
          </a:p>
        </p:txBody>
      </p:sp>
      <p:sp>
        <p:nvSpPr>
          <p:cNvPr id="3" name="Organigramme : Alternative 2">
            <a:extLst>
              <a:ext uri="{FF2B5EF4-FFF2-40B4-BE49-F238E27FC236}">
                <a16:creationId xmlns:a16="http://schemas.microsoft.com/office/drawing/2014/main" id="{2F02787A-ABB6-8A78-9508-BA64B573F695}"/>
              </a:ext>
            </a:extLst>
          </p:cNvPr>
          <p:cNvSpPr/>
          <p:nvPr/>
        </p:nvSpPr>
        <p:spPr>
          <a:xfrm>
            <a:off x="2096462" y="2722663"/>
            <a:ext cx="3015705" cy="850835"/>
          </a:xfrm>
          <a:prstGeom prst="flowChartAlternateProcess">
            <a:avLst/>
          </a:prstGeom>
          <a:noFill/>
          <a:ln w="28575"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B484A59-1F82-71BC-CDB8-15982A90CE0D}"/>
              </a:ext>
            </a:extLst>
          </p:cNvPr>
          <p:cNvSpPr txBox="1"/>
          <p:nvPr/>
        </p:nvSpPr>
        <p:spPr>
          <a:xfrm>
            <a:off x="2216282" y="4761335"/>
            <a:ext cx="29385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fr-FR" sz="1800" dirty="0"/>
          </a:p>
          <a:p>
            <a:r>
              <a:rPr lang="fr-FR" sz="1200" dirty="0"/>
              <a:t>Finance à travers une participation de  </a:t>
            </a:r>
          </a:p>
          <a:p>
            <a:r>
              <a:rPr lang="fr-FR" sz="1200" dirty="0"/>
              <a:t>10 000 € l’étude confiée aux étudiants de l’ENSP et participe au rendu de celle-ci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B585D7B-5457-7EA9-4713-A2273A3ECA4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8505" t="28720" r="15481" b="29347"/>
          <a:stretch>
            <a:fillRect/>
          </a:stretch>
        </p:blipFill>
        <p:spPr>
          <a:xfrm>
            <a:off x="5915140" y="3846652"/>
            <a:ext cx="2037476" cy="914682"/>
          </a:xfrm>
          <a:prstGeom prst="rect">
            <a:avLst/>
          </a:prstGeom>
        </p:spPr>
      </p:pic>
      <p:sp>
        <p:nvSpPr>
          <p:cNvPr id="9" name="Organigramme : Alternative 8">
            <a:extLst>
              <a:ext uri="{FF2B5EF4-FFF2-40B4-BE49-F238E27FC236}">
                <a16:creationId xmlns:a16="http://schemas.microsoft.com/office/drawing/2014/main" id="{42630F84-C25E-761C-A616-157A3C7D512B}"/>
              </a:ext>
            </a:extLst>
          </p:cNvPr>
          <p:cNvSpPr/>
          <p:nvPr/>
        </p:nvSpPr>
        <p:spPr>
          <a:xfrm>
            <a:off x="5469060" y="4980077"/>
            <a:ext cx="2966542" cy="785600"/>
          </a:xfrm>
          <a:prstGeom prst="flowChartAlternateProcess">
            <a:avLst/>
          </a:prstGeom>
          <a:noFill/>
          <a:ln w="28575"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483CCF-2C41-FDD1-690B-BF631D9778B5}"/>
              </a:ext>
            </a:extLst>
          </p:cNvPr>
          <p:cNvSpPr txBox="1"/>
          <p:nvPr/>
        </p:nvSpPr>
        <p:spPr>
          <a:xfrm>
            <a:off x="5349530" y="4980077"/>
            <a:ext cx="3135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Syndicat interdépartemental pour l’assainissement de l’agglomération parisienne </a:t>
            </a:r>
          </a:p>
          <a:p>
            <a:pPr algn="ctr"/>
            <a:r>
              <a:rPr lang="fr-FR" sz="1200" dirty="0"/>
              <a:t>pouvant alimenter la réflexion en données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5257713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68D36-9620-EF0E-B0C7-CF3D9254C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57876E23-BF44-1D2F-5D78-C2FFE1ED1AF7}"/>
              </a:ext>
            </a:extLst>
          </p:cNvPr>
          <p:cNvSpPr/>
          <p:nvPr/>
        </p:nvSpPr>
        <p:spPr>
          <a:xfrm>
            <a:off x="0" y="-110520"/>
            <a:ext cx="12192000" cy="1436902"/>
          </a:xfrm>
          <a:custGeom>
            <a:avLst/>
            <a:gdLst/>
            <a:ahLst/>
            <a:cxnLst/>
            <a:rect l="l" t="t" r="r" b="b"/>
            <a:pathLst>
              <a:path w="10692130" h="3780154">
                <a:moveTo>
                  <a:pt x="10692003" y="0"/>
                </a:moveTo>
                <a:lnTo>
                  <a:pt x="0" y="0"/>
                </a:lnTo>
                <a:lnTo>
                  <a:pt x="0" y="3779989"/>
                </a:lnTo>
                <a:lnTo>
                  <a:pt x="10692003" y="3779989"/>
                </a:lnTo>
                <a:lnTo>
                  <a:pt x="10692003" y="0"/>
                </a:lnTo>
                <a:close/>
              </a:path>
            </a:pathLst>
          </a:custGeom>
          <a:solidFill>
            <a:srgbClr val="DEFFF0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A412DAFB-34C2-0C6A-CD0D-502C1695D432}"/>
              </a:ext>
            </a:extLst>
          </p:cNvPr>
          <p:cNvSpPr/>
          <p:nvPr/>
        </p:nvSpPr>
        <p:spPr>
          <a:xfrm>
            <a:off x="1685574" y="119348"/>
            <a:ext cx="8820851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0"/>
                </a:moveTo>
                <a:lnTo>
                  <a:pt x="538708" y="0"/>
                </a:lnTo>
                <a:lnTo>
                  <a:pt x="489674" y="2201"/>
                </a:lnTo>
                <a:lnTo>
                  <a:pt x="441874" y="8679"/>
                </a:lnTo>
                <a:lnTo>
                  <a:pt x="395497" y="19243"/>
                </a:lnTo>
                <a:lnTo>
                  <a:pt x="350734" y="33702"/>
                </a:lnTo>
                <a:lnTo>
                  <a:pt x="307775" y="51868"/>
                </a:lnTo>
                <a:lnTo>
                  <a:pt x="266811" y="73548"/>
                </a:lnTo>
                <a:lnTo>
                  <a:pt x="228030" y="98555"/>
                </a:lnTo>
                <a:lnTo>
                  <a:pt x="191624" y="126696"/>
                </a:lnTo>
                <a:lnTo>
                  <a:pt x="157783" y="157783"/>
                </a:lnTo>
                <a:lnTo>
                  <a:pt x="126696" y="191624"/>
                </a:lnTo>
                <a:lnTo>
                  <a:pt x="98555" y="228030"/>
                </a:lnTo>
                <a:lnTo>
                  <a:pt x="73548" y="266811"/>
                </a:lnTo>
                <a:lnTo>
                  <a:pt x="51868" y="307775"/>
                </a:lnTo>
                <a:lnTo>
                  <a:pt x="33702" y="350734"/>
                </a:lnTo>
                <a:lnTo>
                  <a:pt x="19243" y="395497"/>
                </a:lnTo>
                <a:lnTo>
                  <a:pt x="8679" y="441874"/>
                </a:lnTo>
                <a:lnTo>
                  <a:pt x="2201" y="489674"/>
                </a:lnTo>
                <a:lnTo>
                  <a:pt x="0" y="538708"/>
                </a:lnTo>
                <a:lnTo>
                  <a:pt x="2201" y="587742"/>
                </a:lnTo>
                <a:lnTo>
                  <a:pt x="8679" y="635542"/>
                </a:lnTo>
                <a:lnTo>
                  <a:pt x="19243" y="681919"/>
                </a:lnTo>
                <a:lnTo>
                  <a:pt x="33702" y="726682"/>
                </a:lnTo>
                <a:lnTo>
                  <a:pt x="51868" y="769641"/>
                </a:lnTo>
                <a:lnTo>
                  <a:pt x="73548" y="810606"/>
                </a:lnTo>
                <a:lnTo>
                  <a:pt x="98555" y="849386"/>
                </a:lnTo>
                <a:lnTo>
                  <a:pt x="126696" y="885792"/>
                </a:lnTo>
                <a:lnTo>
                  <a:pt x="157783" y="919633"/>
                </a:lnTo>
                <a:lnTo>
                  <a:pt x="191624" y="950720"/>
                </a:lnTo>
                <a:lnTo>
                  <a:pt x="228030" y="978861"/>
                </a:lnTo>
                <a:lnTo>
                  <a:pt x="266811" y="1003868"/>
                </a:lnTo>
                <a:lnTo>
                  <a:pt x="307775" y="1025549"/>
                </a:lnTo>
                <a:lnTo>
                  <a:pt x="350734" y="1043714"/>
                </a:lnTo>
                <a:lnTo>
                  <a:pt x="395497" y="1058174"/>
                </a:lnTo>
                <a:lnTo>
                  <a:pt x="441874" y="1068737"/>
                </a:lnTo>
                <a:lnTo>
                  <a:pt x="489674" y="1075215"/>
                </a:lnTo>
                <a:lnTo>
                  <a:pt x="538708" y="1077417"/>
                </a:lnTo>
                <a:lnTo>
                  <a:pt x="7679893" y="1077417"/>
                </a:lnTo>
                <a:lnTo>
                  <a:pt x="7728927" y="1075215"/>
                </a:lnTo>
                <a:lnTo>
                  <a:pt x="7776727" y="1068737"/>
                </a:lnTo>
                <a:lnTo>
                  <a:pt x="7823104" y="1058174"/>
                </a:lnTo>
                <a:lnTo>
                  <a:pt x="7867867" y="1043714"/>
                </a:lnTo>
                <a:lnTo>
                  <a:pt x="7910825" y="1025549"/>
                </a:lnTo>
                <a:lnTo>
                  <a:pt x="7951790" y="1003868"/>
                </a:lnTo>
                <a:lnTo>
                  <a:pt x="7990571" y="978861"/>
                </a:lnTo>
                <a:lnTo>
                  <a:pt x="8026977" y="950720"/>
                </a:lnTo>
                <a:lnTo>
                  <a:pt x="8060818" y="919633"/>
                </a:lnTo>
                <a:lnTo>
                  <a:pt x="8091905" y="885792"/>
                </a:lnTo>
                <a:lnTo>
                  <a:pt x="8120046" y="849386"/>
                </a:lnTo>
                <a:lnTo>
                  <a:pt x="8145052" y="810606"/>
                </a:lnTo>
                <a:lnTo>
                  <a:pt x="8166733" y="769641"/>
                </a:lnTo>
                <a:lnTo>
                  <a:pt x="8184899" y="726682"/>
                </a:lnTo>
                <a:lnTo>
                  <a:pt x="8199358" y="681919"/>
                </a:lnTo>
                <a:lnTo>
                  <a:pt x="8209922" y="635542"/>
                </a:lnTo>
                <a:lnTo>
                  <a:pt x="8216400" y="587742"/>
                </a:lnTo>
                <a:lnTo>
                  <a:pt x="8218601" y="538708"/>
                </a:lnTo>
                <a:lnTo>
                  <a:pt x="8216400" y="489674"/>
                </a:lnTo>
                <a:lnTo>
                  <a:pt x="8209922" y="441874"/>
                </a:lnTo>
                <a:lnTo>
                  <a:pt x="8199358" y="395497"/>
                </a:lnTo>
                <a:lnTo>
                  <a:pt x="8184899" y="350734"/>
                </a:lnTo>
                <a:lnTo>
                  <a:pt x="8166733" y="307775"/>
                </a:lnTo>
                <a:lnTo>
                  <a:pt x="8145052" y="266811"/>
                </a:lnTo>
                <a:lnTo>
                  <a:pt x="8120046" y="228030"/>
                </a:lnTo>
                <a:lnTo>
                  <a:pt x="8091905" y="191624"/>
                </a:lnTo>
                <a:lnTo>
                  <a:pt x="8060818" y="157783"/>
                </a:lnTo>
                <a:lnTo>
                  <a:pt x="8026977" y="126696"/>
                </a:lnTo>
                <a:lnTo>
                  <a:pt x="7990571" y="98555"/>
                </a:lnTo>
                <a:lnTo>
                  <a:pt x="7951790" y="73548"/>
                </a:lnTo>
                <a:lnTo>
                  <a:pt x="7910825" y="51868"/>
                </a:lnTo>
                <a:lnTo>
                  <a:pt x="7867867" y="33702"/>
                </a:lnTo>
                <a:lnTo>
                  <a:pt x="7823104" y="19243"/>
                </a:lnTo>
                <a:lnTo>
                  <a:pt x="7776727" y="8679"/>
                </a:lnTo>
                <a:lnTo>
                  <a:pt x="7728927" y="2201"/>
                </a:lnTo>
                <a:lnTo>
                  <a:pt x="76798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 sz="1632" dirty="0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4F6AEAF0-5A65-A78C-3A12-132FE8FC502C}"/>
              </a:ext>
            </a:extLst>
          </p:cNvPr>
          <p:cNvSpPr txBox="1">
            <a:spLocks/>
          </p:cNvSpPr>
          <p:nvPr/>
        </p:nvSpPr>
        <p:spPr>
          <a:xfrm>
            <a:off x="2019463" y="355894"/>
            <a:ext cx="8153071" cy="504071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729" algn="ctr">
              <a:lnSpc>
                <a:spcPct val="100000"/>
              </a:lnSpc>
              <a:spcBef>
                <a:spcPts val="91"/>
              </a:spcBef>
            </a:pPr>
            <a:r>
              <a:rPr lang="fr-FR" sz="3200" spc="150" dirty="0">
                <a:solidFill>
                  <a:srgbClr val="7AFFC4"/>
                </a:solidFill>
                <a:latin typeface="Gill Sans MT" panose="020B0502020104020203" pitchFamily="34" charset="0"/>
              </a:rPr>
              <a:t>5.</a:t>
            </a:r>
            <a:r>
              <a:rPr lang="fr-FR" sz="3200" spc="54" dirty="0">
                <a:solidFill>
                  <a:srgbClr val="7AFFC4"/>
                </a:solidFill>
                <a:latin typeface="Gill Sans MT" panose="020B0502020104020203" pitchFamily="34" charset="0"/>
              </a:rPr>
              <a:t> </a:t>
            </a:r>
            <a:r>
              <a:rPr lang="fr-FR" sz="3200" spc="54" dirty="0">
                <a:latin typeface="Gill Sans MT" panose="020B0502020104020203" pitchFamily="34" charset="0"/>
              </a:rPr>
              <a:t>LE CALENDRIER DE LA COMMANDE</a:t>
            </a:r>
            <a:endParaRPr lang="fr-FR" sz="3200" spc="59" dirty="0">
              <a:latin typeface="Gill Sans MT" panose="020B0502020104020203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C714F966-8FF3-0B91-E4EB-B53E0A243CE2}"/>
              </a:ext>
            </a:extLst>
          </p:cNvPr>
          <p:cNvSpPr/>
          <p:nvPr/>
        </p:nvSpPr>
        <p:spPr>
          <a:xfrm>
            <a:off x="1685575" y="119348"/>
            <a:ext cx="8820850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1077417"/>
                </a:moveTo>
                <a:lnTo>
                  <a:pt x="538708" y="1077417"/>
                </a:lnTo>
                <a:lnTo>
                  <a:pt x="489674" y="1075215"/>
                </a:lnTo>
                <a:lnTo>
                  <a:pt x="441874" y="1068737"/>
                </a:lnTo>
                <a:lnTo>
                  <a:pt x="395497" y="1058174"/>
                </a:lnTo>
                <a:lnTo>
                  <a:pt x="350734" y="1043714"/>
                </a:lnTo>
                <a:lnTo>
                  <a:pt x="307775" y="1025549"/>
                </a:lnTo>
                <a:lnTo>
                  <a:pt x="266811" y="1003868"/>
                </a:lnTo>
                <a:lnTo>
                  <a:pt x="228030" y="978861"/>
                </a:lnTo>
                <a:lnTo>
                  <a:pt x="191624" y="950720"/>
                </a:lnTo>
                <a:lnTo>
                  <a:pt x="157783" y="919633"/>
                </a:lnTo>
                <a:lnTo>
                  <a:pt x="126696" y="885792"/>
                </a:lnTo>
                <a:lnTo>
                  <a:pt x="98555" y="849386"/>
                </a:lnTo>
                <a:lnTo>
                  <a:pt x="73548" y="810606"/>
                </a:lnTo>
                <a:lnTo>
                  <a:pt x="51868" y="769641"/>
                </a:lnTo>
                <a:lnTo>
                  <a:pt x="33702" y="726682"/>
                </a:lnTo>
                <a:lnTo>
                  <a:pt x="19243" y="681919"/>
                </a:lnTo>
                <a:lnTo>
                  <a:pt x="8679" y="635542"/>
                </a:lnTo>
                <a:lnTo>
                  <a:pt x="2201" y="587742"/>
                </a:lnTo>
                <a:lnTo>
                  <a:pt x="0" y="538708"/>
                </a:lnTo>
                <a:lnTo>
                  <a:pt x="2201" y="489674"/>
                </a:lnTo>
                <a:lnTo>
                  <a:pt x="8679" y="441874"/>
                </a:lnTo>
                <a:lnTo>
                  <a:pt x="19243" y="395497"/>
                </a:lnTo>
                <a:lnTo>
                  <a:pt x="33702" y="350734"/>
                </a:lnTo>
                <a:lnTo>
                  <a:pt x="51868" y="307775"/>
                </a:lnTo>
                <a:lnTo>
                  <a:pt x="73548" y="266811"/>
                </a:lnTo>
                <a:lnTo>
                  <a:pt x="98555" y="228030"/>
                </a:lnTo>
                <a:lnTo>
                  <a:pt x="126696" y="191624"/>
                </a:lnTo>
                <a:lnTo>
                  <a:pt x="157783" y="157783"/>
                </a:lnTo>
                <a:lnTo>
                  <a:pt x="191624" y="126696"/>
                </a:lnTo>
                <a:lnTo>
                  <a:pt x="228030" y="98555"/>
                </a:lnTo>
                <a:lnTo>
                  <a:pt x="266811" y="73548"/>
                </a:lnTo>
                <a:lnTo>
                  <a:pt x="307775" y="51868"/>
                </a:lnTo>
                <a:lnTo>
                  <a:pt x="350734" y="33702"/>
                </a:lnTo>
                <a:lnTo>
                  <a:pt x="395497" y="19243"/>
                </a:lnTo>
                <a:lnTo>
                  <a:pt x="441874" y="8679"/>
                </a:lnTo>
                <a:lnTo>
                  <a:pt x="489674" y="2201"/>
                </a:lnTo>
                <a:lnTo>
                  <a:pt x="538708" y="0"/>
                </a:lnTo>
                <a:lnTo>
                  <a:pt x="7679893" y="0"/>
                </a:lnTo>
                <a:lnTo>
                  <a:pt x="7728927" y="2201"/>
                </a:lnTo>
                <a:lnTo>
                  <a:pt x="7776727" y="8679"/>
                </a:lnTo>
                <a:lnTo>
                  <a:pt x="7823104" y="19243"/>
                </a:lnTo>
                <a:lnTo>
                  <a:pt x="7867867" y="33702"/>
                </a:lnTo>
                <a:lnTo>
                  <a:pt x="7910825" y="51868"/>
                </a:lnTo>
                <a:lnTo>
                  <a:pt x="7951790" y="73548"/>
                </a:lnTo>
                <a:lnTo>
                  <a:pt x="7990571" y="98555"/>
                </a:lnTo>
                <a:lnTo>
                  <a:pt x="8026977" y="126696"/>
                </a:lnTo>
                <a:lnTo>
                  <a:pt x="8060818" y="157783"/>
                </a:lnTo>
                <a:lnTo>
                  <a:pt x="8091905" y="191624"/>
                </a:lnTo>
                <a:lnTo>
                  <a:pt x="8120046" y="228030"/>
                </a:lnTo>
                <a:lnTo>
                  <a:pt x="8145052" y="266811"/>
                </a:lnTo>
                <a:lnTo>
                  <a:pt x="8166733" y="307775"/>
                </a:lnTo>
                <a:lnTo>
                  <a:pt x="8184899" y="350734"/>
                </a:lnTo>
                <a:lnTo>
                  <a:pt x="8199358" y="395497"/>
                </a:lnTo>
                <a:lnTo>
                  <a:pt x="8209922" y="441874"/>
                </a:lnTo>
                <a:lnTo>
                  <a:pt x="8216400" y="489674"/>
                </a:lnTo>
                <a:lnTo>
                  <a:pt x="8218601" y="538708"/>
                </a:lnTo>
                <a:lnTo>
                  <a:pt x="8216400" y="587742"/>
                </a:lnTo>
                <a:lnTo>
                  <a:pt x="8209922" y="635542"/>
                </a:lnTo>
                <a:lnTo>
                  <a:pt x="8199358" y="681919"/>
                </a:lnTo>
                <a:lnTo>
                  <a:pt x="8184899" y="726682"/>
                </a:lnTo>
                <a:lnTo>
                  <a:pt x="8166733" y="769641"/>
                </a:lnTo>
                <a:lnTo>
                  <a:pt x="8145052" y="810606"/>
                </a:lnTo>
                <a:lnTo>
                  <a:pt x="8120046" y="849386"/>
                </a:lnTo>
                <a:lnTo>
                  <a:pt x="8091905" y="885792"/>
                </a:lnTo>
                <a:lnTo>
                  <a:pt x="8060818" y="919633"/>
                </a:lnTo>
                <a:lnTo>
                  <a:pt x="8026977" y="950720"/>
                </a:lnTo>
                <a:lnTo>
                  <a:pt x="7990571" y="978861"/>
                </a:lnTo>
                <a:lnTo>
                  <a:pt x="7951790" y="1003868"/>
                </a:lnTo>
                <a:lnTo>
                  <a:pt x="7910825" y="1025549"/>
                </a:lnTo>
                <a:lnTo>
                  <a:pt x="7867867" y="1043714"/>
                </a:lnTo>
                <a:lnTo>
                  <a:pt x="7823104" y="1058174"/>
                </a:lnTo>
                <a:lnTo>
                  <a:pt x="7776727" y="1068737"/>
                </a:lnTo>
                <a:lnTo>
                  <a:pt x="7728927" y="1075215"/>
                </a:lnTo>
                <a:lnTo>
                  <a:pt x="7679893" y="1077417"/>
                </a:lnTo>
                <a:close/>
              </a:path>
            </a:pathLst>
          </a:custGeom>
          <a:ln w="50800">
            <a:solidFill>
              <a:srgbClr val="7AFFC4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9" name="Organigramme : Alternative 18">
            <a:extLst>
              <a:ext uri="{FF2B5EF4-FFF2-40B4-BE49-F238E27FC236}">
                <a16:creationId xmlns:a16="http://schemas.microsoft.com/office/drawing/2014/main" id="{B813C5E9-50B1-6B06-3D25-E4022D2FBA74}"/>
              </a:ext>
            </a:extLst>
          </p:cNvPr>
          <p:cNvSpPr/>
          <p:nvPr/>
        </p:nvSpPr>
        <p:spPr>
          <a:xfrm>
            <a:off x="167148" y="1475673"/>
            <a:ext cx="11877368" cy="5262979"/>
          </a:xfrm>
          <a:prstGeom prst="flowChartAlternateProcess">
            <a:avLst/>
          </a:prstGeom>
          <a:noFill/>
          <a:ln w="28575"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BEAEF62-B604-51DA-1FD9-A1FD431675C6}"/>
              </a:ext>
            </a:extLst>
          </p:cNvPr>
          <p:cNvSpPr/>
          <p:nvPr/>
        </p:nvSpPr>
        <p:spPr>
          <a:xfrm>
            <a:off x="1056004" y="3480501"/>
            <a:ext cx="5039993" cy="443589"/>
          </a:xfrm>
          <a:prstGeom prst="roundRect">
            <a:avLst/>
          </a:prstGeom>
          <a:solidFill>
            <a:srgbClr val="DEFF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Gill Sans MT" panose="020B0502020104020203" pitchFamily="34" charset="0"/>
              </a:rPr>
              <a:t>Etude de l’ENSP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A8BF2AC-EA7A-82D8-A306-51C716CFDEF0}"/>
              </a:ext>
            </a:extLst>
          </p:cNvPr>
          <p:cNvSpPr/>
          <p:nvPr/>
        </p:nvSpPr>
        <p:spPr>
          <a:xfrm>
            <a:off x="3898571" y="3013141"/>
            <a:ext cx="6036003" cy="467360"/>
          </a:xfrm>
          <a:prstGeom prst="roundRect">
            <a:avLst/>
          </a:prstGeom>
          <a:solidFill>
            <a:srgbClr val="007C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Etudes de l’ENPC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039290B-0F83-B70D-6891-203A1C329444}"/>
              </a:ext>
            </a:extLst>
          </p:cNvPr>
          <p:cNvSpPr/>
          <p:nvPr/>
        </p:nvSpPr>
        <p:spPr>
          <a:xfrm>
            <a:off x="3448050" y="4349810"/>
            <a:ext cx="1658740" cy="554494"/>
          </a:xfrm>
          <a:prstGeom prst="roundRect">
            <a:avLst/>
          </a:prstGeom>
          <a:solidFill>
            <a:schemeClr val="bg1"/>
          </a:solidFill>
          <a:ln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  <a:latin typeface="Gill Sans MT" panose="020B0502020104020203" pitchFamily="34" charset="0"/>
              </a:rPr>
              <a:t>Réunion d’échange ENSP/ENPC</a:t>
            </a:r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DB7EBF34-3DF4-6913-C769-8BEDD149DFC8}"/>
              </a:ext>
            </a:extLst>
          </p:cNvPr>
          <p:cNvSpPr/>
          <p:nvPr/>
        </p:nvSpPr>
        <p:spPr>
          <a:xfrm>
            <a:off x="9860843" y="3913129"/>
            <a:ext cx="447849" cy="425889"/>
          </a:xfrm>
          <a:custGeom>
            <a:avLst/>
            <a:gdLst>
              <a:gd name="connsiteX0" fmla="*/ 314412 w 628824"/>
              <a:gd name="connsiteY0" fmla="*/ 0 h 597990"/>
              <a:gd name="connsiteX1" fmla="*/ 361383 w 628824"/>
              <a:gd name="connsiteY1" fmla="*/ 4503 h 597990"/>
              <a:gd name="connsiteX2" fmla="*/ 624038 w 628824"/>
              <a:gd name="connsiteY2" fmla="*/ 253844 h 597990"/>
              <a:gd name="connsiteX3" fmla="*/ 628824 w 628824"/>
              <a:gd name="connsiteY3" fmla="*/ 298995 h 597990"/>
              <a:gd name="connsiteX4" fmla="*/ 624038 w 628824"/>
              <a:gd name="connsiteY4" fmla="*/ 344147 h 597990"/>
              <a:gd name="connsiteX5" fmla="*/ 361383 w 628824"/>
              <a:gd name="connsiteY5" fmla="*/ 593487 h 597990"/>
              <a:gd name="connsiteX6" fmla="*/ 314412 w 628824"/>
              <a:gd name="connsiteY6" fmla="*/ 597990 h 597990"/>
              <a:gd name="connsiteX7" fmla="*/ 267443 w 628824"/>
              <a:gd name="connsiteY7" fmla="*/ 593488 h 597990"/>
              <a:gd name="connsiteX8" fmla="*/ 4786 w 628824"/>
              <a:gd name="connsiteY8" fmla="*/ 344145 h 597990"/>
              <a:gd name="connsiteX9" fmla="*/ 0 w 628824"/>
              <a:gd name="connsiteY9" fmla="*/ 298995 h 597990"/>
              <a:gd name="connsiteX10" fmla="*/ 4786 w 628824"/>
              <a:gd name="connsiteY10" fmla="*/ 253845 h 597990"/>
              <a:gd name="connsiteX11" fmla="*/ 267443 w 628824"/>
              <a:gd name="connsiteY11" fmla="*/ 4503 h 59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8824" h="597990">
                <a:moveTo>
                  <a:pt x="314412" y="0"/>
                </a:moveTo>
                <a:lnTo>
                  <a:pt x="361383" y="4503"/>
                </a:lnTo>
                <a:lnTo>
                  <a:pt x="624038" y="253844"/>
                </a:lnTo>
                <a:lnTo>
                  <a:pt x="628824" y="298995"/>
                </a:lnTo>
                <a:lnTo>
                  <a:pt x="624038" y="344147"/>
                </a:lnTo>
                <a:lnTo>
                  <a:pt x="361383" y="593487"/>
                </a:lnTo>
                <a:lnTo>
                  <a:pt x="314412" y="597990"/>
                </a:lnTo>
                <a:lnTo>
                  <a:pt x="267443" y="593488"/>
                </a:lnTo>
                <a:lnTo>
                  <a:pt x="4786" y="344145"/>
                </a:lnTo>
                <a:lnTo>
                  <a:pt x="0" y="298995"/>
                </a:lnTo>
                <a:lnTo>
                  <a:pt x="4786" y="253845"/>
                </a:lnTo>
                <a:lnTo>
                  <a:pt x="267443" y="450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109E348-418D-79DE-90FE-96FF0F9B956E}"/>
              </a:ext>
            </a:extLst>
          </p:cNvPr>
          <p:cNvSpPr txBox="1"/>
          <p:nvPr/>
        </p:nvSpPr>
        <p:spPr>
          <a:xfrm>
            <a:off x="9175611" y="4344332"/>
            <a:ext cx="1658740" cy="578882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Gill Sans MT" panose="020B0502020104020203" pitchFamily="34" charset="0"/>
              </a:rPr>
              <a:t>Restitution finale</a:t>
            </a:r>
          </a:p>
          <a:p>
            <a:pPr algn="ctr"/>
            <a:r>
              <a:rPr lang="fr-FR" sz="1400" dirty="0">
                <a:latin typeface="Gill Sans MT" panose="020B0502020104020203" pitchFamily="34" charset="0"/>
              </a:rPr>
              <a:t>ENPC et ENSP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C5AD340-91E7-C910-D61B-F6F436CBE6F3}"/>
              </a:ext>
            </a:extLst>
          </p:cNvPr>
          <p:cNvSpPr txBox="1"/>
          <p:nvPr/>
        </p:nvSpPr>
        <p:spPr>
          <a:xfrm>
            <a:off x="655955" y="2131629"/>
            <a:ext cx="800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latin typeface="Gill Sans MT" panose="020B0502020104020203" pitchFamily="34" charset="0"/>
              </a:rPr>
              <a:t>Septembre</a:t>
            </a:r>
            <a:endParaRPr lang="fr-FR" dirty="0">
              <a:latin typeface="Gill Sans MT" panose="020B0502020104020203" pitchFamily="34" charset="0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1EF6631-760D-EABB-2BAF-2987880BD5AB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1056005" y="2393239"/>
            <a:ext cx="0" cy="403639"/>
          </a:xfrm>
          <a:prstGeom prst="line">
            <a:avLst/>
          </a:prstGeom>
          <a:ln>
            <a:solidFill>
              <a:srgbClr val="007C9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D3F52173-399F-B88E-D09E-38B9AB9B37C5}"/>
              </a:ext>
            </a:extLst>
          </p:cNvPr>
          <p:cNvSpPr txBox="1"/>
          <p:nvPr/>
        </p:nvSpPr>
        <p:spPr>
          <a:xfrm>
            <a:off x="3498521" y="2142505"/>
            <a:ext cx="800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latin typeface="Gill Sans MT" panose="020B0502020104020203" pitchFamily="34" charset="0"/>
              </a:rPr>
              <a:t>Novembre</a:t>
            </a:r>
            <a:endParaRPr lang="fr-FR" dirty="0">
              <a:latin typeface="Gill Sans MT" panose="020B0502020104020203" pitchFamily="34" charset="0"/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79182A3-EAA0-6908-A14E-15A8CBFA8A9B}"/>
              </a:ext>
            </a:extLst>
          </p:cNvPr>
          <p:cNvCxnSpPr>
            <a:stCxn id="17" idx="2"/>
          </p:cNvCxnSpPr>
          <p:nvPr/>
        </p:nvCxnSpPr>
        <p:spPr>
          <a:xfrm>
            <a:off x="3898571" y="2404115"/>
            <a:ext cx="0" cy="412826"/>
          </a:xfrm>
          <a:prstGeom prst="line">
            <a:avLst/>
          </a:prstGeom>
          <a:ln>
            <a:solidFill>
              <a:srgbClr val="007C9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E7AAFE7F-AA2C-FA2F-BD6D-6C1F9D33BE2D}"/>
              </a:ext>
            </a:extLst>
          </p:cNvPr>
          <p:cNvSpPr txBox="1"/>
          <p:nvPr/>
        </p:nvSpPr>
        <p:spPr>
          <a:xfrm>
            <a:off x="4994275" y="2131629"/>
            <a:ext cx="800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latin typeface="Gill Sans MT" panose="020B0502020104020203" pitchFamily="34" charset="0"/>
              </a:rPr>
              <a:t>Décembre</a:t>
            </a:r>
            <a:endParaRPr lang="fr-FR" dirty="0">
              <a:latin typeface="Gill Sans MT" panose="020B0502020104020203" pitchFamily="34" charset="0"/>
            </a:endParaRP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F71A3C5-A498-3C1D-4C1E-1397B8B1F607}"/>
              </a:ext>
            </a:extLst>
          </p:cNvPr>
          <p:cNvCxnSpPr>
            <a:stCxn id="21" idx="2"/>
          </p:cNvCxnSpPr>
          <p:nvPr/>
        </p:nvCxnSpPr>
        <p:spPr>
          <a:xfrm>
            <a:off x="5394325" y="2393239"/>
            <a:ext cx="0" cy="412826"/>
          </a:xfrm>
          <a:prstGeom prst="line">
            <a:avLst/>
          </a:prstGeom>
          <a:ln>
            <a:solidFill>
              <a:srgbClr val="007C9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AA9A293D-D1EB-4510-757F-3D907D9DE852}"/>
              </a:ext>
            </a:extLst>
          </p:cNvPr>
          <p:cNvSpPr txBox="1"/>
          <p:nvPr/>
        </p:nvSpPr>
        <p:spPr>
          <a:xfrm>
            <a:off x="9508592" y="2122442"/>
            <a:ext cx="800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latin typeface="Gill Sans MT" panose="020B0502020104020203" pitchFamily="34" charset="0"/>
              </a:rPr>
              <a:t>Juin</a:t>
            </a:r>
            <a:endParaRPr lang="fr-FR" dirty="0">
              <a:latin typeface="Gill Sans MT" panose="020B0502020104020203" pitchFamily="34" charset="0"/>
            </a:endParaRP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9C79C31-A7A7-236F-70A2-1B4BE4A10365}"/>
              </a:ext>
            </a:extLst>
          </p:cNvPr>
          <p:cNvCxnSpPr>
            <a:stCxn id="23" idx="2"/>
          </p:cNvCxnSpPr>
          <p:nvPr/>
        </p:nvCxnSpPr>
        <p:spPr>
          <a:xfrm>
            <a:off x="9908642" y="2384052"/>
            <a:ext cx="0" cy="412826"/>
          </a:xfrm>
          <a:prstGeom prst="line">
            <a:avLst/>
          </a:prstGeom>
          <a:ln>
            <a:solidFill>
              <a:srgbClr val="007C9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ercle : creux 27">
            <a:extLst>
              <a:ext uri="{FF2B5EF4-FFF2-40B4-BE49-F238E27FC236}">
                <a16:creationId xmlns:a16="http://schemas.microsoft.com/office/drawing/2014/main" id="{FA190ED5-AEBB-978A-26C1-17EC0A9D6252}"/>
              </a:ext>
            </a:extLst>
          </p:cNvPr>
          <p:cNvSpPr/>
          <p:nvPr/>
        </p:nvSpPr>
        <p:spPr>
          <a:xfrm>
            <a:off x="1056005" y="5024247"/>
            <a:ext cx="506095" cy="506095"/>
          </a:xfrm>
          <a:prstGeom prst="donut">
            <a:avLst/>
          </a:prstGeom>
          <a:solidFill>
            <a:srgbClr val="7AFFC4"/>
          </a:solidFill>
          <a:ln>
            <a:solidFill>
              <a:srgbClr val="007C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9" name="Cercle : creux 28">
            <a:extLst>
              <a:ext uri="{FF2B5EF4-FFF2-40B4-BE49-F238E27FC236}">
                <a16:creationId xmlns:a16="http://schemas.microsoft.com/office/drawing/2014/main" id="{A5B42410-60E0-E387-2855-E9BE3FA1FEF1}"/>
              </a:ext>
            </a:extLst>
          </p:cNvPr>
          <p:cNvSpPr/>
          <p:nvPr/>
        </p:nvSpPr>
        <p:spPr>
          <a:xfrm>
            <a:off x="2885284" y="5024246"/>
            <a:ext cx="506095" cy="506095"/>
          </a:xfrm>
          <a:prstGeom prst="donut">
            <a:avLst/>
          </a:prstGeom>
          <a:solidFill>
            <a:srgbClr val="7AFFC4"/>
          </a:solidFill>
          <a:ln>
            <a:solidFill>
              <a:srgbClr val="007C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0" name="Cercle : creux 29">
            <a:extLst>
              <a:ext uri="{FF2B5EF4-FFF2-40B4-BE49-F238E27FC236}">
                <a16:creationId xmlns:a16="http://schemas.microsoft.com/office/drawing/2014/main" id="{599BDD77-89A0-86CF-511A-48D04E2ABA37}"/>
              </a:ext>
            </a:extLst>
          </p:cNvPr>
          <p:cNvSpPr/>
          <p:nvPr/>
        </p:nvSpPr>
        <p:spPr>
          <a:xfrm>
            <a:off x="5288280" y="5024246"/>
            <a:ext cx="506095" cy="506095"/>
          </a:xfrm>
          <a:prstGeom prst="donut">
            <a:avLst/>
          </a:prstGeom>
          <a:solidFill>
            <a:srgbClr val="7AFFC4"/>
          </a:solidFill>
          <a:ln>
            <a:solidFill>
              <a:srgbClr val="007C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1" name="Cercle : creux 30">
            <a:extLst>
              <a:ext uri="{FF2B5EF4-FFF2-40B4-BE49-F238E27FC236}">
                <a16:creationId xmlns:a16="http://schemas.microsoft.com/office/drawing/2014/main" id="{1124EED4-36DA-CCA2-91A5-F6012DF06DB1}"/>
              </a:ext>
            </a:extLst>
          </p:cNvPr>
          <p:cNvSpPr/>
          <p:nvPr/>
        </p:nvSpPr>
        <p:spPr>
          <a:xfrm>
            <a:off x="8490900" y="5024246"/>
            <a:ext cx="506095" cy="506095"/>
          </a:xfrm>
          <a:prstGeom prst="donut">
            <a:avLst/>
          </a:prstGeom>
          <a:solidFill>
            <a:srgbClr val="7AFFC4"/>
          </a:solidFill>
          <a:ln>
            <a:solidFill>
              <a:srgbClr val="007C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2" name="Forme libre : forme 31">
            <a:extLst>
              <a:ext uri="{FF2B5EF4-FFF2-40B4-BE49-F238E27FC236}">
                <a16:creationId xmlns:a16="http://schemas.microsoft.com/office/drawing/2014/main" id="{178163E0-4371-8ABF-04E7-286E4F081CA1}"/>
              </a:ext>
            </a:extLst>
          </p:cNvPr>
          <p:cNvSpPr/>
          <p:nvPr/>
        </p:nvSpPr>
        <p:spPr>
          <a:xfrm>
            <a:off x="4049395" y="3916054"/>
            <a:ext cx="447849" cy="425889"/>
          </a:xfrm>
          <a:custGeom>
            <a:avLst/>
            <a:gdLst>
              <a:gd name="connsiteX0" fmla="*/ 314412 w 628824"/>
              <a:gd name="connsiteY0" fmla="*/ 0 h 597990"/>
              <a:gd name="connsiteX1" fmla="*/ 361383 w 628824"/>
              <a:gd name="connsiteY1" fmla="*/ 4503 h 597990"/>
              <a:gd name="connsiteX2" fmla="*/ 624038 w 628824"/>
              <a:gd name="connsiteY2" fmla="*/ 253844 h 597990"/>
              <a:gd name="connsiteX3" fmla="*/ 628824 w 628824"/>
              <a:gd name="connsiteY3" fmla="*/ 298995 h 597990"/>
              <a:gd name="connsiteX4" fmla="*/ 624038 w 628824"/>
              <a:gd name="connsiteY4" fmla="*/ 344147 h 597990"/>
              <a:gd name="connsiteX5" fmla="*/ 361383 w 628824"/>
              <a:gd name="connsiteY5" fmla="*/ 593487 h 597990"/>
              <a:gd name="connsiteX6" fmla="*/ 314412 w 628824"/>
              <a:gd name="connsiteY6" fmla="*/ 597990 h 597990"/>
              <a:gd name="connsiteX7" fmla="*/ 267443 w 628824"/>
              <a:gd name="connsiteY7" fmla="*/ 593488 h 597990"/>
              <a:gd name="connsiteX8" fmla="*/ 4786 w 628824"/>
              <a:gd name="connsiteY8" fmla="*/ 344145 h 597990"/>
              <a:gd name="connsiteX9" fmla="*/ 0 w 628824"/>
              <a:gd name="connsiteY9" fmla="*/ 298995 h 597990"/>
              <a:gd name="connsiteX10" fmla="*/ 4786 w 628824"/>
              <a:gd name="connsiteY10" fmla="*/ 253845 h 597990"/>
              <a:gd name="connsiteX11" fmla="*/ 267443 w 628824"/>
              <a:gd name="connsiteY11" fmla="*/ 4503 h 59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8824" h="597990">
                <a:moveTo>
                  <a:pt x="314412" y="0"/>
                </a:moveTo>
                <a:lnTo>
                  <a:pt x="361383" y="4503"/>
                </a:lnTo>
                <a:lnTo>
                  <a:pt x="624038" y="253844"/>
                </a:lnTo>
                <a:lnTo>
                  <a:pt x="628824" y="298995"/>
                </a:lnTo>
                <a:lnTo>
                  <a:pt x="624038" y="344147"/>
                </a:lnTo>
                <a:lnTo>
                  <a:pt x="361383" y="593487"/>
                </a:lnTo>
                <a:lnTo>
                  <a:pt x="314412" y="597990"/>
                </a:lnTo>
                <a:lnTo>
                  <a:pt x="267443" y="593488"/>
                </a:lnTo>
                <a:lnTo>
                  <a:pt x="4786" y="344145"/>
                </a:lnTo>
                <a:lnTo>
                  <a:pt x="0" y="298995"/>
                </a:lnTo>
                <a:lnTo>
                  <a:pt x="4786" y="253845"/>
                </a:lnTo>
                <a:lnTo>
                  <a:pt x="267443" y="4503"/>
                </a:lnTo>
                <a:close/>
              </a:path>
            </a:pathLst>
          </a:custGeom>
          <a:solidFill>
            <a:srgbClr val="7AFF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D9D7B91F-4E22-A08C-CD32-2E13A0E94E40}"/>
              </a:ext>
            </a:extLst>
          </p:cNvPr>
          <p:cNvSpPr/>
          <p:nvPr/>
        </p:nvSpPr>
        <p:spPr>
          <a:xfrm>
            <a:off x="1056005" y="5629275"/>
            <a:ext cx="8030845" cy="248270"/>
          </a:xfrm>
          <a:prstGeom prst="roundRect">
            <a:avLst/>
          </a:prstGeom>
          <a:solidFill>
            <a:srgbClr val="7AFFC4"/>
          </a:solidFill>
          <a:ln>
            <a:solidFill>
              <a:srgbClr val="007C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 dirty="0">
                <a:solidFill>
                  <a:sysClr val="windowText" lastClr="000000"/>
                </a:solidFill>
              </a:rPr>
              <a:t>Ateliers de suivi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3912A91-2E19-7853-78E9-94670CA85B83}"/>
              </a:ext>
            </a:extLst>
          </p:cNvPr>
          <p:cNvSpPr txBox="1"/>
          <p:nvPr/>
        </p:nvSpPr>
        <p:spPr>
          <a:xfrm>
            <a:off x="800100" y="1619250"/>
            <a:ext cx="5295900" cy="374571"/>
          </a:xfrm>
          <a:prstGeom prst="roundRect">
            <a:avLst/>
          </a:prstGeom>
          <a:solidFill>
            <a:schemeClr val="bg1"/>
          </a:solidFill>
          <a:ln>
            <a:solidFill>
              <a:srgbClr val="007C92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i="1" dirty="0">
                <a:solidFill>
                  <a:schemeClr val="tx1"/>
                </a:solidFill>
                <a:latin typeface="Gill Sans MT" panose="020B0502020104020203" pitchFamily="34" charset="0"/>
              </a:rPr>
              <a:t>2025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620E20F-4CE6-7A1D-09A2-BB236AE278B3}"/>
              </a:ext>
            </a:extLst>
          </p:cNvPr>
          <p:cNvSpPr txBox="1"/>
          <p:nvPr/>
        </p:nvSpPr>
        <p:spPr>
          <a:xfrm>
            <a:off x="6095998" y="1619138"/>
            <a:ext cx="5295900" cy="374571"/>
          </a:xfrm>
          <a:prstGeom prst="roundRect">
            <a:avLst/>
          </a:prstGeom>
          <a:solidFill>
            <a:schemeClr val="bg1"/>
          </a:solidFill>
          <a:ln>
            <a:solidFill>
              <a:srgbClr val="007C92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i="1" dirty="0">
                <a:solidFill>
                  <a:schemeClr val="tx1"/>
                </a:solidFill>
                <a:latin typeface="Gill Sans MT" panose="020B0502020104020203" pitchFamily="34" charset="0"/>
              </a:rPr>
              <a:t>2026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3E77C57-1D74-DA78-D002-C45DBAC1B30E}"/>
              </a:ext>
            </a:extLst>
          </p:cNvPr>
          <p:cNvSpPr/>
          <p:nvPr/>
        </p:nvSpPr>
        <p:spPr>
          <a:xfrm>
            <a:off x="655955" y="1915036"/>
            <a:ext cx="10897870" cy="174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6CF06C-C68E-6E88-D41B-1C1A042B21FF}"/>
              </a:ext>
            </a:extLst>
          </p:cNvPr>
          <p:cNvSpPr/>
          <p:nvPr/>
        </p:nvSpPr>
        <p:spPr>
          <a:xfrm rot="5400000">
            <a:off x="604197" y="1715827"/>
            <a:ext cx="551621" cy="261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C434D1-5A81-A757-EF1A-5AEA4F36F32E}"/>
              </a:ext>
            </a:extLst>
          </p:cNvPr>
          <p:cNvSpPr/>
          <p:nvPr/>
        </p:nvSpPr>
        <p:spPr>
          <a:xfrm rot="5400000">
            <a:off x="11034910" y="1758608"/>
            <a:ext cx="551621" cy="261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A25FDBF0-DEC5-3569-1C6B-6B9301425FCE}"/>
              </a:ext>
            </a:extLst>
          </p:cNvPr>
          <p:cNvSpPr/>
          <p:nvPr/>
        </p:nvSpPr>
        <p:spPr>
          <a:xfrm>
            <a:off x="2596733" y="3916054"/>
            <a:ext cx="447849" cy="425889"/>
          </a:xfrm>
          <a:custGeom>
            <a:avLst/>
            <a:gdLst>
              <a:gd name="connsiteX0" fmla="*/ 314412 w 628824"/>
              <a:gd name="connsiteY0" fmla="*/ 0 h 597990"/>
              <a:gd name="connsiteX1" fmla="*/ 361383 w 628824"/>
              <a:gd name="connsiteY1" fmla="*/ 4503 h 597990"/>
              <a:gd name="connsiteX2" fmla="*/ 624038 w 628824"/>
              <a:gd name="connsiteY2" fmla="*/ 253844 h 597990"/>
              <a:gd name="connsiteX3" fmla="*/ 628824 w 628824"/>
              <a:gd name="connsiteY3" fmla="*/ 298995 h 597990"/>
              <a:gd name="connsiteX4" fmla="*/ 624038 w 628824"/>
              <a:gd name="connsiteY4" fmla="*/ 344147 h 597990"/>
              <a:gd name="connsiteX5" fmla="*/ 361383 w 628824"/>
              <a:gd name="connsiteY5" fmla="*/ 593487 h 597990"/>
              <a:gd name="connsiteX6" fmla="*/ 314412 w 628824"/>
              <a:gd name="connsiteY6" fmla="*/ 597990 h 597990"/>
              <a:gd name="connsiteX7" fmla="*/ 267443 w 628824"/>
              <a:gd name="connsiteY7" fmla="*/ 593488 h 597990"/>
              <a:gd name="connsiteX8" fmla="*/ 4786 w 628824"/>
              <a:gd name="connsiteY8" fmla="*/ 344145 h 597990"/>
              <a:gd name="connsiteX9" fmla="*/ 0 w 628824"/>
              <a:gd name="connsiteY9" fmla="*/ 298995 h 597990"/>
              <a:gd name="connsiteX10" fmla="*/ 4786 w 628824"/>
              <a:gd name="connsiteY10" fmla="*/ 253845 h 597990"/>
              <a:gd name="connsiteX11" fmla="*/ 267443 w 628824"/>
              <a:gd name="connsiteY11" fmla="*/ 4503 h 59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8824" h="597990">
                <a:moveTo>
                  <a:pt x="314412" y="0"/>
                </a:moveTo>
                <a:lnTo>
                  <a:pt x="361383" y="4503"/>
                </a:lnTo>
                <a:lnTo>
                  <a:pt x="624038" y="253844"/>
                </a:lnTo>
                <a:lnTo>
                  <a:pt x="628824" y="298995"/>
                </a:lnTo>
                <a:lnTo>
                  <a:pt x="624038" y="344147"/>
                </a:lnTo>
                <a:lnTo>
                  <a:pt x="361383" y="593487"/>
                </a:lnTo>
                <a:lnTo>
                  <a:pt x="314412" y="597990"/>
                </a:lnTo>
                <a:lnTo>
                  <a:pt x="267443" y="593488"/>
                </a:lnTo>
                <a:lnTo>
                  <a:pt x="4786" y="344145"/>
                </a:lnTo>
                <a:lnTo>
                  <a:pt x="0" y="298995"/>
                </a:lnTo>
                <a:lnTo>
                  <a:pt x="4786" y="253845"/>
                </a:lnTo>
                <a:lnTo>
                  <a:pt x="267443" y="4503"/>
                </a:lnTo>
                <a:close/>
              </a:path>
            </a:pathLst>
          </a:custGeom>
          <a:solidFill>
            <a:srgbClr val="7AFF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14AE10A-1B04-0F50-4F24-62CEDCB888E8}"/>
              </a:ext>
            </a:extLst>
          </p:cNvPr>
          <p:cNvSpPr/>
          <p:nvPr/>
        </p:nvSpPr>
        <p:spPr>
          <a:xfrm>
            <a:off x="2187019" y="4341942"/>
            <a:ext cx="1204360" cy="554495"/>
          </a:xfrm>
          <a:prstGeom prst="roundRect">
            <a:avLst/>
          </a:prstGeom>
          <a:solidFill>
            <a:schemeClr val="bg1"/>
          </a:solidFill>
          <a:ln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  <a:latin typeface="Gill Sans MT" panose="020B0502020104020203" pitchFamily="34" charset="0"/>
              </a:rPr>
              <a:t>Pré rendu ENSP</a:t>
            </a: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ECE267E7-9FC4-51D4-41C0-721D91B0AE00}"/>
              </a:ext>
            </a:extLst>
          </p:cNvPr>
          <p:cNvSpPr/>
          <p:nvPr/>
        </p:nvSpPr>
        <p:spPr>
          <a:xfrm>
            <a:off x="5328685" y="3924091"/>
            <a:ext cx="447849" cy="420241"/>
          </a:xfrm>
          <a:custGeom>
            <a:avLst/>
            <a:gdLst>
              <a:gd name="connsiteX0" fmla="*/ 314412 w 628824"/>
              <a:gd name="connsiteY0" fmla="*/ 0 h 597990"/>
              <a:gd name="connsiteX1" fmla="*/ 361383 w 628824"/>
              <a:gd name="connsiteY1" fmla="*/ 4503 h 597990"/>
              <a:gd name="connsiteX2" fmla="*/ 624038 w 628824"/>
              <a:gd name="connsiteY2" fmla="*/ 253844 h 597990"/>
              <a:gd name="connsiteX3" fmla="*/ 628824 w 628824"/>
              <a:gd name="connsiteY3" fmla="*/ 298995 h 597990"/>
              <a:gd name="connsiteX4" fmla="*/ 624038 w 628824"/>
              <a:gd name="connsiteY4" fmla="*/ 344147 h 597990"/>
              <a:gd name="connsiteX5" fmla="*/ 361383 w 628824"/>
              <a:gd name="connsiteY5" fmla="*/ 593487 h 597990"/>
              <a:gd name="connsiteX6" fmla="*/ 314412 w 628824"/>
              <a:gd name="connsiteY6" fmla="*/ 597990 h 597990"/>
              <a:gd name="connsiteX7" fmla="*/ 267443 w 628824"/>
              <a:gd name="connsiteY7" fmla="*/ 593488 h 597990"/>
              <a:gd name="connsiteX8" fmla="*/ 4786 w 628824"/>
              <a:gd name="connsiteY8" fmla="*/ 344145 h 597990"/>
              <a:gd name="connsiteX9" fmla="*/ 0 w 628824"/>
              <a:gd name="connsiteY9" fmla="*/ 298995 h 597990"/>
              <a:gd name="connsiteX10" fmla="*/ 4786 w 628824"/>
              <a:gd name="connsiteY10" fmla="*/ 253845 h 597990"/>
              <a:gd name="connsiteX11" fmla="*/ 267443 w 628824"/>
              <a:gd name="connsiteY11" fmla="*/ 4503 h 59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8824" h="597990">
                <a:moveTo>
                  <a:pt x="314412" y="0"/>
                </a:moveTo>
                <a:lnTo>
                  <a:pt x="361383" y="4503"/>
                </a:lnTo>
                <a:lnTo>
                  <a:pt x="624038" y="253844"/>
                </a:lnTo>
                <a:lnTo>
                  <a:pt x="628824" y="298995"/>
                </a:lnTo>
                <a:lnTo>
                  <a:pt x="624038" y="344147"/>
                </a:lnTo>
                <a:lnTo>
                  <a:pt x="361383" y="593487"/>
                </a:lnTo>
                <a:lnTo>
                  <a:pt x="314412" y="597990"/>
                </a:lnTo>
                <a:lnTo>
                  <a:pt x="267443" y="593488"/>
                </a:lnTo>
                <a:lnTo>
                  <a:pt x="4786" y="344145"/>
                </a:lnTo>
                <a:lnTo>
                  <a:pt x="0" y="298995"/>
                </a:lnTo>
                <a:lnTo>
                  <a:pt x="4786" y="253845"/>
                </a:lnTo>
                <a:lnTo>
                  <a:pt x="267443" y="450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62D6FCB-4C9A-FD3C-AE1A-5166532C7C33}"/>
              </a:ext>
            </a:extLst>
          </p:cNvPr>
          <p:cNvSpPr txBox="1"/>
          <p:nvPr/>
        </p:nvSpPr>
        <p:spPr>
          <a:xfrm>
            <a:off x="5201502" y="4336464"/>
            <a:ext cx="1658740" cy="578882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Gill Sans MT" panose="020B0502020104020203" pitchFamily="34" charset="0"/>
              </a:rPr>
              <a:t>Rendu final </a:t>
            </a:r>
          </a:p>
          <a:p>
            <a:pPr algn="ctr"/>
            <a:r>
              <a:rPr lang="fr-FR" sz="1400" dirty="0">
                <a:latin typeface="Gill Sans MT" panose="020B0502020104020203" pitchFamily="34" charset="0"/>
              </a:rPr>
              <a:t>ENPC avec CPIER</a:t>
            </a:r>
          </a:p>
        </p:txBody>
      </p:sp>
    </p:spTree>
    <p:extLst>
      <p:ext uri="{BB962C8B-B14F-4D97-AF65-F5344CB8AC3E}">
        <p14:creationId xmlns:p14="http://schemas.microsoft.com/office/powerpoint/2010/main" val="6520971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9F759-D14B-8AB5-2863-6E37452C0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29409082-C40D-346D-085B-C0CDB0CCF306}"/>
              </a:ext>
            </a:extLst>
          </p:cNvPr>
          <p:cNvSpPr/>
          <p:nvPr/>
        </p:nvSpPr>
        <p:spPr>
          <a:xfrm>
            <a:off x="0" y="-110520"/>
            <a:ext cx="12192000" cy="1436902"/>
          </a:xfrm>
          <a:custGeom>
            <a:avLst/>
            <a:gdLst/>
            <a:ahLst/>
            <a:cxnLst/>
            <a:rect l="l" t="t" r="r" b="b"/>
            <a:pathLst>
              <a:path w="10692130" h="3780154">
                <a:moveTo>
                  <a:pt x="10692003" y="0"/>
                </a:moveTo>
                <a:lnTo>
                  <a:pt x="0" y="0"/>
                </a:lnTo>
                <a:lnTo>
                  <a:pt x="0" y="3779989"/>
                </a:lnTo>
                <a:lnTo>
                  <a:pt x="10692003" y="3779989"/>
                </a:lnTo>
                <a:lnTo>
                  <a:pt x="10692003" y="0"/>
                </a:lnTo>
                <a:close/>
              </a:path>
            </a:pathLst>
          </a:custGeom>
          <a:solidFill>
            <a:srgbClr val="DEFFF0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05275D66-C81D-42D5-27A8-BD6D4A9AE78F}"/>
              </a:ext>
            </a:extLst>
          </p:cNvPr>
          <p:cNvSpPr/>
          <p:nvPr/>
        </p:nvSpPr>
        <p:spPr>
          <a:xfrm>
            <a:off x="1685574" y="119348"/>
            <a:ext cx="8820851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0"/>
                </a:moveTo>
                <a:lnTo>
                  <a:pt x="538708" y="0"/>
                </a:lnTo>
                <a:lnTo>
                  <a:pt x="489674" y="2201"/>
                </a:lnTo>
                <a:lnTo>
                  <a:pt x="441874" y="8679"/>
                </a:lnTo>
                <a:lnTo>
                  <a:pt x="395497" y="19243"/>
                </a:lnTo>
                <a:lnTo>
                  <a:pt x="350734" y="33702"/>
                </a:lnTo>
                <a:lnTo>
                  <a:pt x="307775" y="51868"/>
                </a:lnTo>
                <a:lnTo>
                  <a:pt x="266811" y="73548"/>
                </a:lnTo>
                <a:lnTo>
                  <a:pt x="228030" y="98555"/>
                </a:lnTo>
                <a:lnTo>
                  <a:pt x="191624" y="126696"/>
                </a:lnTo>
                <a:lnTo>
                  <a:pt x="157783" y="157783"/>
                </a:lnTo>
                <a:lnTo>
                  <a:pt x="126696" y="191624"/>
                </a:lnTo>
                <a:lnTo>
                  <a:pt x="98555" y="228030"/>
                </a:lnTo>
                <a:lnTo>
                  <a:pt x="73548" y="266811"/>
                </a:lnTo>
                <a:lnTo>
                  <a:pt x="51868" y="307775"/>
                </a:lnTo>
                <a:lnTo>
                  <a:pt x="33702" y="350734"/>
                </a:lnTo>
                <a:lnTo>
                  <a:pt x="19243" y="395497"/>
                </a:lnTo>
                <a:lnTo>
                  <a:pt x="8679" y="441874"/>
                </a:lnTo>
                <a:lnTo>
                  <a:pt x="2201" y="489674"/>
                </a:lnTo>
                <a:lnTo>
                  <a:pt x="0" y="538708"/>
                </a:lnTo>
                <a:lnTo>
                  <a:pt x="2201" y="587742"/>
                </a:lnTo>
                <a:lnTo>
                  <a:pt x="8679" y="635542"/>
                </a:lnTo>
                <a:lnTo>
                  <a:pt x="19243" y="681919"/>
                </a:lnTo>
                <a:lnTo>
                  <a:pt x="33702" y="726682"/>
                </a:lnTo>
                <a:lnTo>
                  <a:pt x="51868" y="769641"/>
                </a:lnTo>
                <a:lnTo>
                  <a:pt x="73548" y="810606"/>
                </a:lnTo>
                <a:lnTo>
                  <a:pt x="98555" y="849386"/>
                </a:lnTo>
                <a:lnTo>
                  <a:pt x="126696" y="885792"/>
                </a:lnTo>
                <a:lnTo>
                  <a:pt x="157783" y="919633"/>
                </a:lnTo>
                <a:lnTo>
                  <a:pt x="191624" y="950720"/>
                </a:lnTo>
                <a:lnTo>
                  <a:pt x="228030" y="978861"/>
                </a:lnTo>
                <a:lnTo>
                  <a:pt x="266811" y="1003868"/>
                </a:lnTo>
                <a:lnTo>
                  <a:pt x="307775" y="1025549"/>
                </a:lnTo>
                <a:lnTo>
                  <a:pt x="350734" y="1043714"/>
                </a:lnTo>
                <a:lnTo>
                  <a:pt x="395497" y="1058174"/>
                </a:lnTo>
                <a:lnTo>
                  <a:pt x="441874" y="1068737"/>
                </a:lnTo>
                <a:lnTo>
                  <a:pt x="489674" y="1075215"/>
                </a:lnTo>
                <a:lnTo>
                  <a:pt x="538708" y="1077417"/>
                </a:lnTo>
                <a:lnTo>
                  <a:pt x="7679893" y="1077417"/>
                </a:lnTo>
                <a:lnTo>
                  <a:pt x="7728927" y="1075215"/>
                </a:lnTo>
                <a:lnTo>
                  <a:pt x="7776727" y="1068737"/>
                </a:lnTo>
                <a:lnTo>
                  <a:pt x="7823104" y="1058174"/>
                </a:lnTo>
                <a:lnTo>
                  <a:pt x="7867867" y="1043714"/>
                </a:lnTo>
                <a:lnTo>
                  <a:pt x="7910825" y="1025549"/>
                </a:lnTo>
                <a:lnTo>
                  <a:pt x="7951790" y="1003868"/>
                </a:lnTo>
                <a:lnTo>
                  <a:pt x="7990571" y="978861"/>
                </a:lnTo>
                <a:lnTo>
                  <a:pt x="8026977" y="950720"/>
                </a:lnTo>
                <a:lnTo>
                  <a:pt x="8060818" y="919633"/>
                </a:lnTo>
                <a:lnTo>
                  <a:pt x="8091905" y="885792"/>
                </a:lnTo>
                <a:lnTo>
                  <a:pt x="8120046" y="849386"/>
                </a:lnTo>
                <a:lnTo>
                  <a:pt x="8145052" y="810606"/>
                </a:lnTo>
                <a:lnTo>
                  <a:pt x="8166733" y="769641"/>
                </a:lnTo>
                <a:lnTo>
                  <a:pt x="8184899" y="726682"/>
                </a:lnTo>
                <a:lnTo>
                  <a:pt x="8199358" y="681919"/>
                </a:lnTo>
                <a:lnTo>
                  <a:pt x="8209922" y="635542"/>
                </a:lnTo>
                <a:lnTo>
                  <a:pt x="8216400" y="587742"/>
                </a:lnTo>
                <a:lnTo>
                  <a:pt x="8218601" y="538708"/>
                </a:lnTo>
                <a:lnTo>
                  <a:pt x="8216400" y="489674"/>
                </a:lnTo>
                <a:lnTo>
                  <a:pt x="8209922" y="441874"/>
                </a:lnTo>
                <a:lnTo>
                  <a:pt x="8199358" y="395497"/>
                </a:lnTo>
                <a:lnTo>
                  <a:pt x="8184899" y="350734"/>
                </a:lnTo>
                <a:lnTo>
                  <a:pt x="8166733" y="307775"/>
                </a:lnTo>
                <a:lnTo>
                  <a:pt x="8145052" y="266811"/>
                </a:lnTo>
                <a:lnTo>
                  <a:pt x="8120046" y="228030"/>
                </a:lnTo>
                <a:lnTo>
                  <a:pt x="8091905" y="191624"/>
                </a:lnTo>
                <a:lnTo>
                  <a:pt x="8060818" y="157783"/>
                </a:lnTo>
                <a:lnTo>
                  <a:pt x="8026977" y="126696"/>
                </a:lnTo>
                <a:lnTo>
                  <a:pt x="7990571" y="98555"/>
                </a:lnTo>
                <a:lnTo>
                  <a:pt x="7951790" y="73548"/>
                </a:lnTo>
                <a:lnTo>
                  <a:pt x="7910825" y="51868"/>
                </a:lnTo>
                <a:lnTo>
                  <a:pt x="7867867" y="33702"/>
                </a:lnTo>
                <a:lnTo>
                  <a:pt x="7823104" y="19243"/>
                </a:lnTo>
                <a:lnTo>
                  <a:pt x="7776727" y="8679"/>
                </a:lnTo>
                <a:lnTo>
                  <a:pt x="7728927" y="2201"/>
                </a:lnTo>
                <a:lnTo>
                  <a:pt x="76798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 sz="1632" dirty="0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4A455EDB-B243-D385-B332-BE5BA282832D}"/>
              </a:ext>
            </a:extLst>
          </p:cNvPr>
          <p:cNvSpPr txBox="1">
            <a:spLocks/>
          </p:cNvSpPr>
          <p:nvPr/>
        </p:nvSpPr>
        <p:spPr>
          <a:xfrm>
            <a:off x="2019463" y="355894"/>
            <a:ext cx="8153071" cy="504071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729" algn="ctr">
              <a:lnSpc>
                <a:spcPct val="100000"/>
              </a:lnSpc>
              <a:spcBef>
                <a:spcPts val="91"/>
              </a:spcBef>
            </a:pPr>
            <a:r>
              <a:rPr lang="fr-FR" sz="3200" spc="150" dirty="0">
                <a:solidFill>
                  <a:srgbClr val="7AFFC4"/>
                </a:solidFill>
                <a:latin typeface="Gill Sans MT" panose="020B0502020104020203" pitchFamily="34" charset="0"/>
              </a:rPr>
              <a:t>3.</a:t>
            </a:r>
            <a:r>
              <a:rPr lang="fr-FR" sz="3200" spc="54" dirty="0">
                <a:solidFill>
                  <a:srgbClr val="7AFFC4"/>
                </a:solidFill>
                <a:latin typeface="Gill Sans MT" panose="020B0502020104020203" pitchFamily="34" charset="0"/>
              </a:rPr>
              <a:t> </a:t>
            </a:r>
            <a:r>
              <a:rPr lang="fr-FR" sz="3200" spc="54" dirty="0">
                <a:latin typeface="Gill Sans MT" panose="020B0502020104020203" pitchFamily="34" charset="0"/>
              </a:rPr>
              <a:t>LES ENJEUX DE LA DEMARCHE</a:t>
            </a:r>
            <a:endParaRPr lang="fr-FR" sz="3200" spc="59" dirty="0">
              <a:latin typeface="Gill Sans MT" panose="020B0502020104020203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EEEE0CB2-1E48-1365-3CB3-351173006FAA}"/>
              </a:ext>
            </a:extLst>
          </p:cNvPr>
          <p:cNvSpPr/>
          <p:nvPr/>
        </p:nvSpPr>
        <p:spPr>
          <a:xfrm>
            <a:off x="1685575" y="119348"/>
            <a:ext cx="8820850" cy="977164"/>
          </a:xfrm>
          <a:custGeom>
            <a:avLst/>
            <a:gdLst/>
            <a:ahLst/>
            <a:cxnLst/>
            <a:rect l="l" t="t" r="r" b="b"/>
            <a:pathLst>
              <a:path w="8218805" h="1077595">
                <a:moveTo>
                  <a:pt x="7679893" y="1077417"/>
                </a:moveTo>
                <a:lnTo>
                  <a:pt x="538708" y="1077417"/>
                </a:lnTo>
                <a:lnTo>
                  <a:pt x="489674" y="1075215"/>
                </a:lnTo>
                <a:lnTo>
                  <a:pt x="441874" y="1068737"/>
                </a:lnTo>
                <a:lnTo>
                  <a:pt x="395497" y="1058174"/>
                </a:lnTo>
                <a:lnTo>
                  <a:pt x="350734" y="1043714"/>
                </a:lnTo>
                <a:lnTo>
                  <a:pt x="307775" y="1025549"/>
                </a:lnTo>
                <a:lnTo>
                  <a:pt x="266811" y="1003868"/>
                </a:lnTo>
                <a:lnTo>
                  <a:pt x="228030" y="978861"/>
                </a:lnTo>
                <a:lnTo>
                  <a:pt x="191624" y="950720"/>
                </a:lnTo>
                <a:lnTo>
                  <a:pt x="157783" y="919633"/>
                </a:lnTo>
                <a:lnTo>
                  <a:pt x="126696" y="885792"/>
                </a:lnTo>
                <a:lnTo>
                  <a:pt x="98555" y="849386"/>
                </a:lnTo>
                <a:lnTo>
                  <a:pt x="73548" y="810606"/>
                </a:lnTo>
                <a:lnTo>
                  <a:pt x="51868" y="769641"/>
                </a:lnTo>
                <a:lnTo>
                  <a:pt x="33702" y="726682"/>
                </a:lnTo>
                <a:lnTo>
                  <a:pt x="19243" y="681919"/>
                </a:lnTo>
                <a:lnTo>
                  <a:pt x="8679" y="635542"/>
                </a:lnTo>
                <a:lnTo>
                  <a:pt x="2201" y="587742"/>
                </a:lnTo>
                <a:lnTo>
                  <a:pt x="0" y="538708"/>
                </a:lnTo>
                <a:lnTo>
                  <a:pt x="2201" y="489674"/>
                </a:lnTo>
                <a:lnTo>
                  <a:pt x="8679" y="441874"/>
                </a:lnTo>
                <a:lnTo>
                  <a:pt x="19243" y="395497"/>
                </a:lnTo>
                <a:lnTo>
                  <a:pt x="33702" y="350734"/>
                </a:lnTo>
                <a:lnTo>
                  <a:pt x="51868" y="307775"/>
                </a:lnTo>
                <a:lnTo>
                  <a:pt x="73548" y="266811"/>
                </a:lnTo>
                <a:lnTo>
                  <a:pt x="98555" y="228030"/>
                </a:lnTo>
                <a:lnTo>
                  <a:pt x="126696" y="191624"/>
                </a:lnTo>
                <a:lnTo>
                  <a:pt x="157783" y="157783"/>
                </a:lnTo>
                <a:lnTo>
                  <a:pt x="191624" y="126696"/>
                </a:lnTo>
                <a:lnTo>
                  <a:pt x="228030" y="98555"/>
                </a:lnTo>
                <a:lnTo>
                  <a:pt x="266811" y="73548"/>
                </a:lnTo>
                <a:lnTo>
                  <a:pt x="307775" y="51868"/>
                </a:lnTo>
                <a:lnTo>
                  <a:pt x="350734" y="33702"/>
                </a:lnTo>
                <a:lnTo>
                  <a:pt x="395497" y="19243"/>
                </a:lnTo>
                <a:lnTo>
                  <a:pt x="441874" y="8679"/>
                </a:lnTo>
                <a:lnTo>
                  <a:pt x="489674" y="2201"/>
                </a:lnTo>
                <a:lnTo>
                  <a:pt x="538708" y="0"/>
                </a:lnTo>
                <a:lnTo>
                  <a:pt x="7679893" y="0"/>
                </a:lnTo>
                <a:lnTo>
                  <a:pt x="7728927" y="2201"/>
                </a:lnTo>
                <a:lnTo>
                  <a:pt x="7776727" y="8679"/>
                </a:lnTo>
                <a:lnTo>
                  <a:pt x="7823104" y="19243"/>
                </a:lnTo>
                <a:lnTo>
                  <a:pt x="7867867" y="33702"/>
                </a:lnTo>
                <a:lnTo>
                  <a:pt x="7910825" y="51868"/>
                </a:lnTo>
                <a:lnTo>
                  <a:pt x="7951790" y="73548"/>
                </a:lnTo>
                <a:lnTo>
                  <a:pt x="7990571" y="98555"/>
                </a:lnTo>
                <a:lnTo>
                  <a:pt x="8026977" y="126696"/>
                </a:lnTo>
                <a:lnTo>
                  <a:pt x="8060818" y="157783"/>
                </a:lnTo>
                <a:lnTo>
                  <a:pt x="8091905" y="191624"/>
                </a:lnTo>
                <a:lnTo>
                  <a:pt x="8120046" y="228030"/>
                </a:lnTo>
                <a:lnTo>
                  <a:pt x="8145052" y="266811"/>
                </a:lnTo>
                <a:lnTo>
                  <a:pt x="8166733" y="307775"/>
                </a:lnTo>
                <a:lnTo>
                  <a:pt x="8184899" y="350734"/>
                </a:lnTo>
                <a:lnTo>
                  <a:pt x="8199358" y="395497"/>
                </a:lnTo>
                <a:lnTo>
                  <a:pt x="8209922" y="441874"/>
                </a:lnTo>
                <a:lnTo>
                  <a:pt x="8216400" y="489674"/>
                </a:lnTo>
                <a:lnTo>
                  <a:pt x="8218601" y="538708"/>
                </a:lnTo>
                <a:lnTo>
                  <a:pt x="8216400" y="587742"/>
                </a:lnTo>
                <a:lnTo>
                  <a:pt x="8209922" y="635542"/>
                </a:lnTo>
                <a:lnTo>
                  <a:pt x="8199358" y="681919"/>
                </a:lnTo>
                <a:lnTo>
                  <a:pt x="8184899" y="726682"/>
                </a:lnTo>
                <a:lnTo>
                  <a:pt x="8166733" y="769641"/>
                </a:lnTo>
                <a:lnTo>
                  <a:pt x="8145052" y="810606"/>
                </a:lnTo>
                <a:lnTo>
                  <a:pt x="8120046" y="849386"/>
                </a:lnTo>
                <a:lnTo>
                  <a:pt x="8091905" y="885792"/>
                </a:lnTo>
                <a:lnTo>
                  <a:pt x="8060818" y="919633"/>
                </a:lnTo>
                <a:lnTo>
                  <a:pt x="8026977" y="950720"/>
                </a:lnTo>
                <a:lnTo>
                  <a:pt x="7990571" y="978861"/>
                </a:lnTo>
                <a:lnTo>
                  <a:pt x="7951790" y="1003868"/>
                </a:lnTo>
                <a:lnTo>
                  <a:pt x="7910825" y="1025549"/>
                </a:lnTo>
                <a:lnTo>
                  <a:pt x="7867867" y="1043714"/>
                </a:lnTo>
                <a:lnTo>
                  <a:pt x="7823104" y="1058174"/>
                </a:lnTo>
                <a:lnTo>
                  <a:pt x="7776727" y="1068737"/>
                </a:lnTo>
                <a:lnTo>
                  <a:pt x="7728927" y="1075215"/>
                </a:lnTo>
                <a:lnTo>
                  <a:pt x="7679893" y="1077417"/>
                </a:lnTo>
                <a:close/>
              </a:path>
            </a:pathLst>
          </a:custGeom>
          <a:ln w="50800">
            <a:solidFill>
              <a:srgbClr val="7AFFC4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4C9A724-04FD-D417-69E5-083D97FDB80A}"/>
              </a:ext>
            </a:extLst>
          </p:cNvPr>
          <p:cNvSpPr txBox="1"/>
          <p:nvPr/>
        </p:nvSpPr>
        <p:spPr>
          <a:xfrm>
            <a:off x="639097" y="1901147"/>
            <a:ext cx="11189109" cy="5336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</a:rPr>
              <a:t>1 – Réactiver la réflexion sans mandat en s’appuyant sur des compétences académiques reconnues</a:t>
            </a:r>
          </a:p>
          <a:p>
            <a:pPr marL="342900" indent="-342900" algn="just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Bénéficier d’une approche paysagère et multiscalaire : l’ENSP</a:t>
            </a:r>
          </a:p>
          <a:p>
            <a:pPr marL="342900" indent="-342900" algn="just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Porter une réflexion sur l’étude d’opportunité du projet et aborder les problématiques des reports modaux : l’ENPC</a:t>
            </a:r>
          </a:p>
          <a:p>
            <a:pPr marL="342900" indent="-342900" algn="just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Challenger deux corps académiques et mobiliser des compétences variées</a:t>
            </a:r>
          </a:p>
          <a:p>
            <a:pPr algn="just">
              <a:buNone/>
            </a:pPr>
            <a:endParaRPr lang="fr-FR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buNone/>
            </a:pP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2- Mettre en commun des réflexions et des données afin de partager un diagnostic et une mise en récit du projet de liaison modes actifs</a:t>
            </a:r>
          </a:p>
          <a:p>
            <a:pPr algn="just">
              <a:buNone/>
            </a:pPr>
            <a:endParaRPr lang="fr-FR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fr-FR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3 - Mise en place de la gouvernance de projet</a:t>
            </a:r>
            <a:endParaRPr lang="fr-FR" sz="32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Alimenter les partenaires potentielles d’un investissement public conséquent</a:t>
            </a:r>
          </a:p>
          <a:p>
            <a:pPr marL="342900" lvl="0" indent="-342900" algn="just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Anticiper les discussions en cours entre la Ville de Paris et le département des Hauts de Seine</a:t>
            </a:r>
          </a:p>
          <a:p>
            <a:pPr algn="just"/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4</a:t>
            </a:r>
            <a:r>
              <a:rPr lang="fr-F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–</a:t>
            </a:r>
            <a:r>
              <a:rPr lang="fr-FR" sz="2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</a:rPr>
              <a:t>Rendre visible la démarche auprès du CPIER</a:t>
            </a:r>
          </a:p>
          <a:p>
            <a:pPr marL="342900" indent="-342900" algn="just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Identifier le territoire de la Boucle de Seine comme territoire démonstrateur au sein des instances du CPIER</a:t>
            </a:r>
          </a:p>
          <a:p>
            <a:pPr algn="just">
              <a:buNone/>
            </a:pPr>
            <a:endParaRPr lang="fr-FR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fr-FR" sz="1600" dirty="0"/>
          </a:p>
        </p:txBody>
      </p:sp>
      <p:sp>
        <p:nvSpPr>
          <p:cNvPr id="19" name="Organigramme : Alternative 18">
            <a:extLst>
              <a:ext uri="{FF2B5EF4-FFF2-40B4-BE49-F238E27FC236}">
                <a16:creationId xmlns:a16="http://schemas.microsoft.com/office/drawing/2014/main" id="{82E0FC87-9E7B-9CC6-1181-9CE5412594D9}"/>
              </a:ext>
            </a:extLst>
          </p:cNvPr>
          <p:cNvSpPr/>
          <p:nvPr/>
        </p:nvSpPr>
        <p:spPr>
          <a:xfrm>
            <a:off x="167148" y="1475673"/>
            <a:ext cx="11877368" cy="5262979"/>
          </a:xfrm>
          <a:prstGeom prst="flowChartAlternateProcess">
            <a:avLst/>
          </a:prstGeom>
          <a:noFill/>
          <a:ln w="28575">
            <a:solidFill>
              <a:srgbClr val="7AFF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358964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4127</TotalTime>
  <Words>2185</Words>
  <Application>Microsoft Office PowerPoint</Application>
  <PresentationFormat>Grand écran</PresentationFormat>
  <Paragraphs>296</Paragraphs>
  <Slides>24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8" baseType="lpstr">
      <vt:lpstr>Aptos</vt:lpstr>
      <vt:lpstr>Aptos Display</vt:lpstr>
      <vt:lpstr>Arial</vt:lpstr>
      <vt:lpstr>Arial Nova Cond</vt:lpstr>
      <vt:lpstr>Artifakt Element Heavy</vt:lpstr>
      <vt:lpstr>Calibri</vt:lpstr>
      <vt:lpstr>Calibri Light</vt:lpstr>
      <vt:lpstr>Century Gothic</vt:lpstr>
      <vt:lpstr>Courier New</vt:lpstr>
      <vt:lpstr>Gill Sans MT</vt:lpstr>
      <vt:lpstr>Symbol</vt:lpstr>
      <vt:lpstr>Times New Roman</vt:lpstr>
      <vt:lpstr>Wingdings</vt:lpstr>
      <vt:lpstr>Thème Office</vt:lpstr>
      <vt:lpstr>Projet de franchissement de Seine entre Argenteuil et Colombes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paul michel</dc:creator>
  <cp:lastModifiedBy>Anne THEBAUD</cp:lastModifiedBy>
  <cp:revision>62</cp:revision>
  <dcterms:created xsi:type="dcterms:W3CDTF">2025-06-13T15:19:36Z</dcterms:created>
  <dcterms:modified xsi:type="dcterms:W3CDTF">2026-02-11T11:08:28Z</dcterms:modified>
</cp:coreProperties>
</file>