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69" r:id="rId4"/>
    <p:sldId id="258" r:id="rId5"/>
    <p:sldId id="270" r:id="rId6"/>
    <p:sldId id="271" r:id="rId7"/>
    <p:sldId id="272" r:id="rId8"/>
    <p:sldId id="273" r:id="rId9"/>
    <p:sldId id="275" r:id="rId10"/>
    <p:sldId id="277" r:id="rId11"/>
    <p:sldId id="278" r:id="rId12"/>
    <p:sldId id="279" r:id="rId13"/>
    <p:sldId id="263" r:id="rId14"/>
    <p:sldId id="264" r:id="rId15"/>
    <p:sldId id="265" r:id="rId16"/>
    <p:sldId id="266" r:id="rId17"/>
    <p:sldId id="267" r:id="rId18"/>
    <p:sldId id="268" r:id="rId19"/>
    <p:sldId id="274" r:id="rId20"/>
    <p:sldId id="276" r:id="rId21"/>
    <p:sldId id="281" r:id="rId22"/>
    <p:sldId id="280" r:id="rId23"/>
    <p:sldId id="282" r:id="rId24"/>
    <p:sldId id="28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73DF9-BAFF-BA22-09AF-9A80ABDC5874}" v="1" dt="2026-02-18T07:31:52.268"/>
    <p1510:client id="{31638233-DD13-13FA-ECD7-7118F25CE3A9}" v="10" dt="2026-02-17T16:37:31.172"/>
    <p1510:client id="{322CBF64-D570-9DC6-6E03-A16EB0FB082B}" v="504" dt="2026-02-18T03:45:48.523"/>
    <p1510:client id="{5A668113-9625-43F8-A8CC-5DD01586F1FC}" v="512" dt="2026-02-18T08:40:33.689"/>
    <p1510:client id="{5F9B0474-7623-C8F9-0085-BD08C774C62B}" v="898" dt="2026-02-17T23:10:08.717"/>
    <p1510:client id="{6C37B82B-B050-D7DD-5D89-9EDD1BC8FFFD}" v="3" dt="2026-02-17T23:32:10.666"/>
    <p1510:client id="{764026A7-95C7-D5C9-08A0-61E20286E990}" v="603" dt="2026-02-18T00:23:41.845"/>
    <p1510:client id="{84B17078-DEEA-76A0-43FA-1555AD4038F0}" v="44" dt="2026-02-17T12:50:53.903"/>
    <p1510:client id="{A1B99FBA-4E44-8040-A06E-A3FE7A58338C}" v="17" dt="2026-02-17T11:20:01.432"/>
    <p1510:client id="{FFBA7F06-21C0-E150-5D10-B87817BC2888}" v="531" dt="2026-02-17T15:31:06.8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8AA4D-C724-468B-BB6A-E1186A8F87C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BF5113B-829D-4940-AD65-5DF1A4BB5ED2}">
      <dgm:prSet/>
      <dgm:spPr/>
      <dgm:t>
        <a:bodyPr/>
        <a:lstStyle/>
        <a:p>
          <a:pPr rtl="0"/>
          <a:r>
            <a:rPr lang="en-US" b="0"/>
            <a:t>La</a:t>
          </a:r>
          <a:r>
            <a:rPr lang="en-US"/>
            <a:t> population est </a:t>
          </a:r>
          <a:r>
            <a:rPr lang="en-US" err="1"/>
            <a:t>composée</a:t>
          </a:r>
          <a:r>
            <a:rPr lang="en-US"/>
            <a:t> de deux </a:t>
          </a:r>
          <a:r>
            <a:rPr lang="en-US" err="1"/>
            <a:t>groupes</a:t>
          </a:r>
          <a:r>
            <a:rPr lang="en-US"/>
            <a:t> </a:t>
          </a:r>
          <a:r>
            <a:rPr lang="en-US" err="1"/>
            <a:t>distincts</a:t>
          </a:r>
          <a:r>
            <a:rPr lang="en-US"/>
            <a:t> </a:t>
          </a:r>
          <a:r>
            <a:rPr lang="en-US" err="1">
              <a:latin typeface="Aptos Display" panose="020F0302020204030204"/>
            </a:rPr>
            <a:t>ou</a:t>
          </a:r>
          <a:r>
            <a:rPr lang="en-US">
              <a:latin typeface="Aptos Display" panose="020F0302020204030204"/>
            </a:rPr>
            <a:t> plus </a:t>
          </a:r>
          <a:r>
            <a:rPr lang="en-US" err="1"/>
            <a:t>répartis</a:t>
          </a:r>
          <a:r>
            <a:rPr lang="en-US"/>
            <a:t> </a:t>
          </a:r>
          <a:r>
            <a:rPr lang="en-US" err="1"/>
            <a:t>aléatoirement</a:t>
          </a:r>
          <a:r>
            <a:rPr lang="en-US"/>
            <a:t> dans </a:t>
          </a:r>
          <a:r>
            <a:rPr lang="en-US" err="1"/>
            <a:t>l’espace</a:t>
          </a:r>
          <a:r>
            <a:rPr lang="en-US"/>
            <a:t>.</a:t>
          </a:r>
        </a:p>
      </dgm:t>
    </dgm:pt>
    <dgm:pt modelId="{D54CC182-2F52-496D-BA27-754DA2955AD8}" type="parTrans" cxnId="{1B00A1EF-CF41-406C-8ED2-3A30EB4D67CA}">
      <dgm:prSet/>
      <dgm:spPr/>
      <dgm:t>
        <a:bodyPr/>
        <a:lstStyle/>
        <a:p>
          <a:endParaRPr lang="en-US"/>
        </a:p>
      </dgm:t>
    </dgm:pt>
    <dgm:pt modelId="{F9C332C0-3C60-4069-845F-B63B23457D64}" type="sibTrans" cxnId="{1B00A1EF-CF41-406C-8ED2-3A30EB4D67CA}">
      <dgm:prSet/>
      <dgm:spPr/>
      <dgm:t>
        <a:bodyPr/>
        <a:lstStyle/>
        <a:p>
          <a:endParaRPr lang="en-US"/>
        </a:p>
      </dgm:t>
    </dgm:pt>
    <dgm:pt modelId="{922C95FB-F35E-403F-8B9B-3655E98F0FD0}">
      <dgm:prSet/>
      <dgm:spPr/>
      <dgm:t>
        <a:bodyPr/>
        <a:lstStyle/>
        <a:p>
          <a:r>
            <a:rPr lang="en-US" b="0" err="1"/>
            <a:t>Chaque</a:t>
          </a:r>
          <a:r>
            <a:rPr lang="en-US"/>
            <a:t> </a:t>
          </a:r>
          <a:r>
            <a:rPr lang="en-US" err="1"/>
            <a:t>individu</a:t>
          </a:r>
          <a:r>
            <a:rPr lang="en-US"/>
            <a:t> </a:t>
          </a:r>
          <a:r>
            <a:rPr lang="en-US" err="1"/>
            <a:t>définit</a:t>
          </a:r>
          <a:r>
            <a:rPr lang="en-US"/>
            <a:t> un </a:t>
          </a:r>
          <a:r>
            <a:rPr lang="en-US" err="1"/>
            <a:t>voisinage</a:t>
          </a:r>
          <a:r>
            <a:rPr lang="en-US"/>
            <a:t> local </a:t>
          </a:r>
          <a:r>
            <a:rPr lang="en-US" err="1"/>
            <a:t>autour</a:t>
          </a:r>
          <a:r>
            <a:rPr lang="en-US"/>
            <a:t> </a:t>
          </a:r>
          <a:r>
            <a:rPr lang="en-US" b="0"/>
            <a:t>de </a:t>
          </a:r>
          <a:r>
            <a:rPr lang="en-US" err="1"/>
            <a:t>sa</a:t>
          </a:r>
          <a:r>
            <a:rPr lang="en-US"/>
            <a:t> position et observe </a:t>
          </a:r>
          <a:r>
            <a:rPr lang="en-US" err="1"/>
            <a:t>sa</a:t>
          </a:r>
          <a:r>
            <a:rPr lang="en-US"/>
            <a:t> composition.</a:t>
          </a:r>
        </a:p>
      </dgm:t>
    </dgm:pt>
    <dgm:pt modelId="{130CE902-13E3-4845-831D-D551684A0944}" type="parTrans" cxnId="{CC1CAF26-7232-4828-AC3E-42A304A2CEC6}">
      <dgm:prSet/>
      <dgm:spPr/>
      <dgm:t>
        <a:bodyPr/>
        <a:lstStyle/>
        <a:p>
          <a:endParaRPr lang="en-US"/>
        </a:p>
      </dgm:t>
    </dgm:pt>
    <dgm:pt modelId="{D77EDC77-EA29-4B2A-A30E-D3CEA70526CA}" type="sibTrans" cxnId="{CC1CAF26-7232-4828-AC3E-42A304A2CEC6}">
      <dgm:prSet/>
      <dgm:spPr/>
      <dgm:t>
        <a:bodyPr/>
        <a:lstStyle/>
        <a:p>
          <a:endParaRPr lang="en-US"/>
        </a:p>
      </dgm:t>
    </dgm:pt>
    <dgm:pt modelId="{E9D42858-8D9F-4929-94B3-8375882FB20C}">
      <dgm:prSet/>
      <dgm:spPr/>
      <dgm:t>
        <a:bodyPr/>
        <a:lstStyle/>
        <a:p>
          <a:r>
            <a:rPr lang="en-US" b="0" err="1"/>
            <a:t>Chaque</a:t>
          </a:r>
          <a:r>
            <a:rPr lang="en-US"/>
            <a:t> </a:t>
          </a:r>
          <a:r>
            <a:rPr lang="en-US" err="1"/>
            <a:t>individu</a:t>
          </a:r>
          <a:r>
            <a:rPr lang="en-US"/>
            <a:t> impose un </a:t>
          </a:r>
          <a:r>
            <a:rPr lang="en-US" err="1"/>
            <a:t>seuil</a:t>
          </a:r>
          <a:r>
            <a:rPr lang="en-US"/>
            <a:t> minimal de </a:t>
          </a:r>
          <a:r>
            <a:rPr lang="en-US" err="1"/>
            <a:t>similarité</a:t>
          </a:r>
          <a:r>
            <a:rPr lang="en-US"/>
            <a:t> pour se </a:t>
          </a:r>
          <a:r>
            <a:rPr lang="en-US" err="1"/>
            <a:t>considérer</a:t>
          </a:r>
          <a:r>
            <a:rPr lang="en-US"/>
            <a:t> </a:t>
          </a:r>
          <a:r>
            <a:rPr lang="en-US" err="1"/>
            <a:t>satisfait</a:t>
          </a:r>
          <a:r>
            <a:rPr lang="en-US"/>
            <a:t>.</a:t>
          </a:r>
        </a:p>
      </dgm:t>
    </dgm:pt>
    <dgm:pt modelId="{B2B8F690-3034-44C8-A9B2-1297D9576E98}" type="parTrans" cxnId="{D16A41B2-8EA1-4DBD-AC67-95878EDF632F}">
      <dgm:prSet/>
      <dgm:spPr/>
      <dgm:t>
        <a:bodyPr/>
        <a:lstStyle/>
        <a:p>
          <a:endParaRPr lang="en-US"/>
        </a:p>
      </dgm:t>
    </dgm:pt>
    <dgm:pt modelId="{57911FA0-F6A9-4A0C-B6E8-023DC5BF2938}" type="sibTrans" cxnId="{D16A41B2-8EA1-4DBD-AC67-95878EDF632F}">
      <dgm:prSet/>
      <dgm:spPr/>
      <dgm:t>
        <a:bodyPr/>
        <a:lstStyle/>
        <a:p>
          <a:endParaRPr lang="en-US"/>
        </a:p>
      </dgm:t>
    </dgm:pt>
    <dgm:pt modelId="{2289F5F6-CE1C-4C92-BC04-8A95A9A9E5BC}" type="pres">
      <dgm:prSet presAssocID="{CC58AA4D-C724-468B-BB6A-E1186A8F87C9}" presName="hierChild1" presStyleCnt="0">
        <dgm:presLayoutVars>
          <dgm:chPref val="1"/>
          <dgm:dir/>
          <dgm:animOne val="branch"/>
          <dgm:animLvl val="lvl"/>
          <dgm:resizeHandles/>
        </dgm:presLayoutVars>
      </dgm:prSet>
      <dgm:spPr/>
    </dgm:pt>
    <dgm:pt modelId="{494AB3D3-AA4E-4BB7-8AE9-A39E65F5B475}" type="pres">
      <dgm:prSet presAssocID="{5BF5113B-829D-4940-AD65-5DF1A4BB5ED2}" presName="hierRoot1" presStyleCnt="0"/>
      <dgm:spPr/>
    </dgm:pt>
    <dgm:pt modelId="{40C8A529-2550-41BE-A2ED-01FE964F18EC}" type="pres">
      <dgm:prSet presAssocID="{5BF5113B-829D-4940-AD65-5DF1A4BB5ED2}" presName="composite" presStyleCnt="0"/>
      <dgm:spPr/>
    </dgm:pt>
    <dgm:pt modelId="{88AE8658-EBB3-4487-A83B-D6B21F96714C}" type="pres">
      <dgm:prSet presAssocID="{5BF5113B-829D-4940-AD65-5DF1A4BB5ED2}" presName="background" presStyleLbl="node0" presStyleIdx="0" presStyleCnt="3"/>
      <dgm:spPr/>
    </dgm:pt>
    <dgm:pt modelId="{CB92FDF8-08AD-44A2-A2F2-A992F6D70F87}" type="pres">
      <dgm:prSet presAssocID="{5BF5113B-829D-4940-AD65-5DF1A4BB5ED2}" presName="text" presStyleLbl="fgAcc0" presStyleIdx="0" presStyleCnt="3">
        <dgm:presLayoutVars>
          <dgm:chPref val="3"/>
        </dgm:presLayoutVars>
      </dgm:prSet>
      <dgm:spPr/>
    </dgm:pt>
    <dgm:pt modelId="{B21D89EC-7053-4B09-BD92-4F0110812CB0}" type="pres">
      <dgm:prSet presAssocID="{5BF5113B-829D-4940-AD65-5DF1A4BB5ED2}" presName="hierChild2" presStyleCnt="0"/>
      <dgm:spPr/>
    </dgm:pt>
    <dgm:pt modelId="{5AE3FD1E-F7EC-447D-971E-EDAE17AABB25}" type="pres">
      <dgm:prSet presAssocID="{922C95FB-F35E-403F-8B9B-3655E98F0FD0}" presName="hierRoot1" presStyleCnt="0"/>
      <dgm:spPr/>
    </dgm:pt>
    <dgm:pt modelId="{D0FA1AA2-F2C2-4666-B2D5-01CF618335FE}" type="pres">
      <dgm:prSet presAssocID="{922C95FB-F35E-403F-8B9B-3655E98F0FD0}" presName="composite" presStyleCnt="0"/>
      <dgm:spPr/>
    </dgm:pt>
    <dgm:pt modelId="{5390E6C6-18FF-4823-88F7-3532F2FC0940}" type="pres">
      <dgm:prSet presAssocID="{922C95FB-F35E-403F-8B9B-3655E98F0FD0}" presName="background" presStyleLbl="node0" presStyleIdx="1" presStyleCnt="3"/>
      <dgm:spPr/>
    </dgm:pt>
    <dgm:pt modelId="{A37D8EC7-BFBD-4132-903A-1F6BA4C94F94}" type="pres">
      <dgm:prSet presAssocID="{922C95FB-F35E-403F-8B9B-3655E98F0FD0}" presName="text" presStyleLbl="fgAcc0" presStyleIdx="1" presStyleCnt="3">
        <dgm:presLayoutVars>
          <dgm:chPref val="3"/>
        </dgm:presLayoutVars>
      </dgm:prSet>
      <dgm:spPr/>
    </dgm:pt>
    <dgm:pt modelId="{9F7C03AA-6F06-4457-AA8E-2E13D4FB954A}" type="pres">
      <dgm:prSet presAssocID="{922C95FB-F35E-403F-8B9B-3655E98F0FD0}" presName="hierChild2" presStyleCnt="0"/>
      <dgm:spPr/>
    </dgm:pt>
    <dgm:pt modelId="{37FC9A37-421C-47E0-966B-A532F3A9EC81}" type="pres">
      <dgm:prSet presAssocID="{E9D42858-8D9F-4929-94B3-8375882FB20C}" presName="hierRoot1" presStyleCnt="0"/>
      <dgm:spPr/>
    </dgm:pt>
    <dgm:pt modelId="{E83EC468-DF22-4629-9754-E17D3894F17D}" type="pres">
      <dgm:prSet presAssocID="{E9D42858-8D9F-4929-94B3-8375882FB20C}" presName="composite" presStyleCnt="0"/>
      <dgm:spPr/>
    </dgm:pt>
    <dgm:pt modelId="{4008CE2E-022B-4435-A071-CDDE4FE5B966}" type="pres">
      <dgm:prSet presAssocID="{E9D42858-8D9F-4929-94B3-8375882FB20C}" presName="background" presStyleLbl="node0" presStyleIdx="2" presStyleCnt="3"/>
      <dgm:spPr/>
    </dgm:pt>
    <dgm:pt modelId="{89E71275-4186-49CD-9E09-699C3472E918}" type="pres">
      <dgm:prSet presAssocID="{E9D42858-8D9F-4929-94B3-8375882FB20C}" presName="text" presStyleLbl="fgAcc0" presStyleIdx="2" presStyleCnt="3">
        <dgm:presLayoutVars>
          <dgm:chPref val="3"/>
        </dgm:presLayoutVars>
      </dgm:prSet>
      <dgm:spPr/>
    </dgm:pt>
    <dgm:pt modelId="{5DAC97B4-35DB-483B-80ED-6F1E3CD8E464}" type="pres">
      <dgm:prSet presAssocID="{E9D42858-8D9F-4929-94B3-8375882FB20C}" presName="hierChild2" presStyleCnt="0"/>
      <dgm:spPr/>
    </dgm:pt>
  </dgm:ptLst>
  <dgm:cxnLst>
    <dgm:cxn modelId="{C7AAC112-3923-4B4E-ADC0-D0F088CB94FA}" type="presOf" srcId="{922C95FB-F35E-403F-8B9B-3655E98F0FD0}" destId="{A37D8EC7-BFBD-4132-903A-1F6BA4C94F94}" srcOrd="0" destOrd="0" presId="urn:microsoft.com/office/officeart/2005/8/layout/hierarchy1"/>
    <dgm:cxn modelId="{37C53625-6DA5-487F-9132-B24998959590}" type="presOf" srcId="{CC58AA4D-C724-468B-BB6A-E1186A8F87C9}" destId="{2289F5F6-CE1C-4C92-BC04-8A95A9A9E5BC}" srcOrd="0" destOrd="0" presId="urn:microsoft.com/office/officeart/2005/8/layout/hierarchy1"/>
    <dgm:cxn modelId="{CC1CAF26-7232-4828-AC3E-42A304A2CEC6}" srcId="{CC58AA4D-C724-468B-BB6A-E1186A8F87C9}" destId="{922C95FB-F35E-403F-8B9B-3655E98F0FD0}" srcOrd="1" destOrd="0" parTransId="{130CE902-13E3-4845-831D-D551684A0944}" sibTransId="{D77EDC77-EA29-4B2A-A30E-D3CEA70526CA}"/>
    <dgm:cxn modelId="{63AC3B2B-E422-43E1-9631-DAFE9FE00A45}" type="presOf" srcId="{5BF5113B-829D-4940-AD65-5DF1A4BB5ED2}" destId="{CB92FDF8-08AD-44A2-A2F2-A992F6D70F87}" srcOrd="0" destOrd="0" presId="urn:microsoft.com/office/officeart/2005/8/layout/hierarchy1"/>
    <dgm:cxn modelId="{D16A41B2-8EA1-4DBD-AC67-95878EDF632F}" srcId="{CC58AA4D-C724-468B-BB6A-E1186A8F87C9}" destId="{E9D42858-8D9F-4929-94B3-8375882FB20C}" srcOrd="2" destOrd="0" parTransId="{B2B8F690-3034-44C8-A9B2-1297D9576E98}" sibTransId="{57911FA0-F6A9-4A0C-B6E8-023DC5BF2938}"/>
    <dgm:cxn modelId="{1B00A1EF-CF41-406C-8ED2-3A30EB4D67CA}" srcId="{CC58AA4D-C724-468B-BB6A-E1186A8F87C9}" destId="{5BF5113B-829D-4940-AD65-5DF1A4BB5ED2}" srcOrd="0" destOrd="0" parTransId="{D54CC182-2F52-496D-BA27-754DA2955AD8}" sibTransId="{F9C332C0-3C60-4069-845F-B63B23457D64}"/>
    <dgm:cxn modelId="{693A3FFD-7F83-44FA-A156-C4D6A8236399}" type="presOf" srcId="{E9D42858-8D9F-4929-94B3-8375882FB20C}" destId="{89E71275-4186-49CD-9E09-699C3472E918}" srcOrd="0" destOrd="0" presId="urn:microsoft.com/office/officeart/2005/8/layout/hierarchy1"/>
    <dgm:cxn modelId="{4AA9CF11-3707-494F-963F-C5109C50F6EB}" type="presParOf" srcId="{2289F5F6-CE1C-4C92-BC04-8A95A9A9E5BC}" destId="{494AB3D3-AA4E-4BB7-8AE9-A39E65F5B475}" srcOrd="0" destOrd="0" presId="urn:microsoft.com/office/officeart/2005/8/layout/hierarchy1"/>
    <dgm:cxn modelId="{7B93FF44-6B84-4FF2-8552-3CBBA034B649}" type="presParOf" srcId="{494AB3D3-AA4E-4BB7-8AE9-A39E65F5B475}" destId="{40C8A529-2550-41BE-A2ED-01FE964F18EC}" srcOrd="0" destOrd="0" presId="urn:microsoft.com/office/officeart/2005/8/layout/hierarchy1"/>
    <dgm:cxn modelId="{3FD78C0E-0ABF-4D25-BBE0-2BB2752BC473}" type="presParOf" srcId="{40C8A529-2550-41BE-A2ED-01FE964F18EC}" destId="{88AE8658-EBB3-4487-A83B-D6B21F96714C}" srcOrd="0" destOrd="0" presId="urn:microsoft.com/office/officeart/2005/8/layout/hierarchy1"/>
    <dgm:cxn modelId="{A2719A38-F9CF-45D2-8B10-2CBDD557966D}" type="presParOf" srcId="{40C8A529-2550-41BE-A2ED-01FE964F18EC}" destId="{CB92FDF8-08AD-44A2-A2F2-A992F6D70F87}" srcOrd="1" destOrd="0" presId="urn:microsoft.com/office/officeart/2005/8/layout/hierarchy1"/>
    <dgm:cxn modelId="{F3CDFF48-7193-4F4F-B329-6B76CB6DD748}" type="presParOf" srcId="{494AB3D3-AA4E-4BB7-8AE9-A39E65F5B475}" destId="{B21D89EC-7053-4B09-BD92-4F0110812CB0}" srcOrd="1" destOrd="0" presId="urn:microsoft.com/office/officeart/2005/8/layout/hierarchy1"/>
    <dgm:cxn modelId="{C1D310B0-5EEA-47A4-B3AD-1D286B608127}" type="presParOf" srcId="{2289F5F6-CE1C-4C92-BC04-8A95A9A9E5BC}" destId="{5AE3FD1E-F7EC-447D-971E-EDAE17AABB25}" srcOrd="1" destOrd="0" presId="urn:microsoft.com/office/officeart/2005/8/layout/hierarchy1"/>
    <dgm:cxn modelId="{06C1B37B-F6AF-40FB-8F47-764670C49B88}" type="presParOf" srcId="{5AE3FD1E-F7EC-447D-971E-EDAE17AABB25}" destId="{D0FA1AA2-F2C2-4666-B2D5-01CF618335FE}" srcOrd="0" destOrd="0" presId="urn:microsoft.com/office/officeart/2005/8/layout/hierarchy1"/>
    <dgm:cxn modelId="{8CB129DD-DBB4-4566-A4D6-C9A56C0F1C9C}" type="presParOf" srcId="{D0FA1AA2-F2C2-4666-B2D5-01CF618335FE}" destId="{5390E6C6-18FF-4823-88F7-3532F2FC0940}" srcOrd="0" destOrd="0" presId="urn:microsoft.com/office/officeart/2005/8/layout/hierarchy1"/>
    <dgm:cxn modelId="{D575987E-65BB-4BA6-9EAF-F64128439D52}" type="presParOf" srcId="{D0FA1AA2-F2C2-4666-B2D5-01CF618335FE}" destId="{A37D8EC7-BFBD-4132-903A-1F6BA4C94F94}" srcOrd="1" destOrd="0" presId="urn:microsoft.com/office/officeart/2005/8/layout/hierarchy1"/>
    <dgm:cxn modelId="{9D7DBAA7-C0EB-4A81-91D8-DD5C87B46A9B}" type="presParOf" srcId="{5AE3FD1E-F7EC-447D-971E-EDAE17AABB25}" destId="{9F7C03AA-6F06-4457-AA8E-2E13D4FB954A}" srcOrd="1" destOrd="0" presId="urn:microsoft.com/office/officeart/2005/8/layout/hierarchy1"/>
    <dgm:cxn modelId="{C760F236-D392-4190-BFF6-2EB573A590A3}" type="presParOf" srcId="{2289F5F6-CE1C-4C92-BC04-8A95A9A9E5BC}" destId="{37FC9A37-421C-47E0-966B-A532F3A9EC81}" srcOrd="2" destOrd="0" presId="urn:microsoft.com/office/officeart/2005/8/layout/hierarchy1"/>
    <dgm:cxn modelId="{12682C41-084B-4A5F-BDA1-54806BF8CF5F}" type="presParOf" srcId="{37FC9A37-421C-47E0-966B-A532F3A9EC81}" destId="{E83EC468-DF22-4629-9754-E17D3894F17D}" srcOrd="0" destOrd="0" presId="urn:microsoft.com/office/officeart/2005/8/layout/hierarchy1"/>
    <dgm:cxn modelId="{8D4F3082-BE87-4726-9B89-D71F4F3D39A8}" type="presParOf" srcId="{E83EC468-DF22-4629-9754-E17D3894F17D}" destId="{4008CE2E-022B-4435-A071-CDDE4FE5B966}" srcOrd="0" destOrd="0" presId="urn:microsoft.com/office/officeart/2005/8/layout/hierarchy1"/>
    <dgm:cxn modelId="{F0EE658E-B1AC-4B79-A6F3-D7A4200E4928}" type="presParOf" srcId="{E83EC468-DF22-4629-9754-E17D3894F17D}" destId="{89E71275-4186-49CD-9E09-699C3472E918}" srcOrd="1" destOrd="0" presId="urn:microsoft.com/office/officeart/2005/8/layout/hierarchy1"/>
    <dgm:cxn modelId="{95F11567-72BB-4039-9FEE-154EE8BAFE2B}" type="presParOf" srcId="{37FC9A37-421C-47E0-966B-A532F3A9EC81}" destId="{5DAC97B4-35DB-483B-80ED-6F1E3CD8E4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27C59-AE1E-4BEC-90EE-A9612EF4B2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C896D03-F992-42B0-AF0F-1D43F2CE2366}">
      <dgm:prSet/>
      <dgm:spPr/>
      <dgm:t>
        <a:bodyPr/>
        <a:lstStyle/>
        <a:p>
          <a:r>
            <a:rPr lang="fr-MA" b="1"/>
            <a:t>Seuil de tolérance :</a:t>
          </a:r>
          <a:r>
            <a:rPr lang="fr-MA"/>
            <a:t> La proportion maximale de l'autre groupe jugée acceptable.</a:t>
          </a:r>
          <a:endParaRPr lang="en-US"/>
        </a:p>
      </dgm:t>
    </dgm:pt>
    <dgm:pt modelId="{EF77D5F8-C4BB-49A5-94C1-57903AD1C89B}" type="parTrans" cxnId="{DC34DB8D-0D94-4383-9F36-7CF0B8E56410}">
      <dgm:prSet/>
      <dgm:spPr/>
      <dgm:t>
        <a:bodyPr/>
        <a:lstStyle/>
        <a:p>
          <a:endParaRPr lang="en-US"/>
        </a:p>
      </dgm:t>
    </dgm:pt>
    <dgm:pt modelId="{FE943DB7-E81D-4E6E-B715-03C86F19E0AD}" type="sibTrans" cxnId="{DC34DB8D-0D94-4383-9F36-7CF0B8E56410}">
      <dgm:prSet/>
      <dgm:spPr/>
      <dgm:t>
        <a:bodyPr/>
        <a:lstStyle/>
        <a:p>
          <a:endParaRPr lang="en-US"/>
        </a:p>
      </dgm:t>
    </dgm:pt>
    <dgm:pt modelId="{A2D4F9D7-63EC-4ECA-BC54-6A3728A55030}">
      <dgm:prSet/>
      <dgm:spPr/>
      <dgm:t>
        <a:bodyPr/>
        <a:lstStyle/>
        <a:p>
          <a:r>
            <a:rPr lang="fr-MA" b="1"/>
            <a:t>Règle d'entrée :</a:t>
          </a:r>
          <a:r>
            <a:rPr lang="fr-MA"/>
            <a:t> On emménage si le ratio actuel &lt; notre seuil.</a:t>
          </a:r>
          <a:endParaRPr lang="en-US"/>
        </a:p>
      </dgm:t>
    </dgm:pt>
    <dgm:pt modelId="{2C65C56D-FC79-407C-B69C-35C2064DE227}" type="parTrans" cxnId="{199951AD-D854-4245-AC98-8F855BD4CE1C}">
      <dgm:prSet/>
      <dgm:spPr/>
      <dgm:t>
        <a:bodyPr/>
        <a:lstStyle/>
        <a:p>
          <a:endParaRPr lang="en-US"/>
        </a:p>
      </dgm:t>
    </dgm:pt>
    <dgm:pt modelId="{33BD7C17-BE3F-4F44-9BBD-0FE10BA46BFC}" type="sibTrans" cxnId="{199951AD-D854-4245-AC98-8F855BD4CE1C}">
      <dgm:prSet/>
      <dgm:spPr/>
      <dgm:t>
        <a:bodyPr/>
        <a:lstStyle/>
        <a:p>
          <a:endParaRPr lang="en-US"/>
        </a:p>
      </dgm:t>
    </dgm:pt>
    <dgm:pt modelId="{DD586BA0-6B37-4577-84F4-695AE72EF0C0}">
      <dgm:prSet/>
      <dgm:spPr/>
      <dgm:t>
        <a:bodyPr/>
        <a:lstStyle/>
        <a:p>
          <a:r>
            <a:rPr lang="fr-MA" b="1"/>
            <a:t>Règle de sortie :</a:t>
          </a:r>
          <a:r>
            <a:rPr lang="fr-MA"/>
            <a:t> On quitte le quartier si le ratio &gt; notre seuil.</a:t>
          </a:r>
          <a:endParaRPr lang="en-US"/>
        </a:p>
      </dgm:t>
    </dgm:pt>
    <dgm:pt modelId="{0C995FCF-C193-4B7A-9700-90503EFB4DDC}" type="parTrans" cxnId="{9C3D0E3C-7D86-47EE-A701-0C8603D2FC3C}">
      <dgm:prSet/>
      <dgm:spPr/>
      <dgm:t>
        <a:bodyPr/>
        <a:lstStyle/>
        <a:p>
          <a:endParaRPr lang="en-US"/>
        </a:p>
      </dgm:t>
    </dgm:pt>
    <dgm:pt modelId="{07463891-C64F-41D0-BF5F-5980FC5DA9FF}" type="sibTrans" cxnId="{9C3D0E3C-7D86-47EE-A701-0C8603D2FC3C}">
      <dgm:prSet/>
      <dgm:spPr/>
      <dgm:t>
        <a:bodyPr/>
        <a:lstStyle/>
        <a:p>
          <a:endParaRPr lang="en-US"/>
        </a:p>
      </dgm:t>
    </dgm:pt>
    <dgm:pt modelId="{4587D58F-9895-4DAA-B474-ECCC7C7C93E2}">
      <dgm:prSet phldr="0"/>
      <dgm:spPr/>
      <dgm:t>
        <a:bodyPr/>
        <a:lstStyle/>
        <a:p>
          <a:pPr rtl="0"/>
          <a:r>
            <a:rPr lang="fr-MA" sz="700" b="0">
              <a:latin typeface="Aptos Display" panose="020F0302020204030204"/>
            </a:rPr>
            <a:t>Les</a:t>
          </a:r>
          <a:r>
            <a:rPr lang="fr-MA" sz="700"/>
            <a:t> gens connaissent le ratio actuel, mais ils ne peuvent pas prédire les intentions futures des autres. (phénomène de "</a:t>
          </a:r>
          <a:r>
            <a:rPr lang="fr-MA" sz="700" err="1"/>
            <a:t>tipping</a:t>
          </a:r>
          <a:r>
            <a:rPr lang="fr-MA" sz="700"/>
            <a:t> point</a:t>
          </a:r>
          <a:r>
            <a:rPr lang="fr-MA" sz="700">
              <a:latin typeface="Aptos Display" panose="020F0302020204030204"/>
            </a:rPr>
            <a:t>").</a:t>
          </a:r>
          <a:endParaRPr lang="fr-MA" sz="700"/>
        </a:p>
      </dgm:t>
    </dgm:pt>
    <dgm:pt modelId="{36561537-1B7A-4A3F-BDE0-4F85F4745F81}" type="parTrans" cxnId="{240E40EC-1CAB-42F3-931A-5FAA6CA81268}">
      <dgm:prSet/>
      <dgm:spPr/>
    </dgm:pt>
    <dgm:pt modelId="{D2FC79E5-3E74-4D09-B28D-EB08E9CE5C3D}" type="sibTrans" cxnId="{240E40EC-1CAB-42F3-931A-5FAA6CA81268}">
      <dgm:prSet/>
      <dgm:spPr/>
    </dgm:pt>
    <dgm:pt modelId="{BB8C7DB7-2BFF-40F0-92A2-F5EEADF594D1}">
      <dgm:prSet phldr="0"/>
      <dgm:spPr/>
      <dgm:t>
        <a:bodyPr/>
        <a:lstStyle/>
        <a:p>
          <a:r>
            <a:rPr lang="fr-MA" sz="700" b="1"/>
            <a:t>Action concertée :</a:t>
          </a:r>
          <a:r>
            <a:rPr lang="fr-MA" sz="700"/>
            <a:t> Une intégration pourrait se produire si un groupe entrait "en bloc", mais l'action individuelle isolée tend à maintenir le statu quo ou à accentuer la ségrégation.</a:t>
          </a:r>
        </a:p>
      </dgm:t>
    </dgm:pt>
    <dgm:pt modelId="{8243D5A4-E640-4E8B-BB32-CEC08BD7CCDF}" type="parTrans" cxnId="{AB664A29-711C-458E-8461-48ADC3302F2A}">
      <dgm:prSet/>
      <dgm:spPr/>
    </dgm:pt>
    <dgm:pt modelId="{F4AA2BDF-5F93-467D-8F40-0EAD9CD8FB88}" type="sibTrans" cxnId="{AB664A29-711C-458E-8461-48ADC3302F2A}">
      <dgm:prSet/>
      <dgm:spPr/>
    </dgm:pt>
    <dgm:pt modelId="{F5EEE2E7-F7AB-4084-9BF9-1795D4411E92}">
      <dgm:prSet phldr="0"/>
      <dgm:spPr/>
      <dgm:t>
        <a:bodyPr/>
        <a:lstStyle/>
        <a:p>
          <a:pPr algn="l" rtl="0"/>
          <a:r>
            <a:rPr lang="fr-MA" sz="1400" b="1"/>
            <a:t>La dynamique du mouvement (Le "Sorting")</a:t>
          </a:r>
          <a:endParaRPr lang="fr-MA" sz="2200">
            <a:latin typeface="Aptos Display" panose="020F0302020204030204"/>
          </a:endParaRPr>
        </a:p>
      </dgm:t>
    </dgm:pt>
    <dgm:pt modelId="{A923439A-3149-456D-AA68-446BB30674BB}" type="parTrans" cxnId="{96236E68-0D98-48A2-8DE5-C32FE7DB3B84}">
      <dgm:prSet/>
      <dgm:spPr/>
    </dgm:pt>
    <dgm:pt modelId="{BD2F2BE6-5BDF-495E-B460-03ACC65A6978}" type="sibTrans" cxnId="{96236E68-0D98-48A2-8DE5-C32FE7DB3B84}">
      <dgm:prSet/>
      <dgm:spPr/>
    </dgm:pt>
    <dgm:pt modelId="{9A613622-932A-4244-87AB-739EDF16CCA6}">
      <dgm:prSet phldr="0"/>
      <dgm:spPr/>
      <dgm:t>
        <a:bodyPr/>
        <a:lstStyle/>
        <a:p>
          <a:pPr algn="l"/>
          <a:r>
            <a:rPr lang="fr-MA" sz="700" b="1">
              <a:latin typeface="Arial"/>
              <a:cs typeface="Arial"/>
            </a:rPr>
            <a:t>Le départ des "insatisfaits" :</a:t>
          </a:r>
          <a:r>
            <a:rPr lang="fr-MA" sz="700">
              <a:latin typeface="Arial"/>
              <a:cs typeface="Arial"/>
            </a:rPr>
            <a:t> Ce sont les individus les moins tolérants qui partent les premiers dès que le ratio change.</a:t>
          </a:r>
          <a:endParaRPr lang="fr-MA" sz="700"/>
        </a:p>
      </dgm:t>
    </dgm:pt>
    <dgm:pt modelId="{C8FE7009-658A-455C-A8C1-5DC37521F4A6}" type="parTrans" cxnId="{241F5BC4-338D-488D-ADD4-9BF867F3D9C3}">
      <dgm:prSet/>
      <dgm:spPr/>
    </dgm:pt>
    <dgm:pt modelId="{40AE1B98-A6D2-4EEE-9440-FEB95ADA5C79}" type="sibTrans" cxnId="{241F5BC4-338D-488D-ADD4-9BF867F3D9C3}">
      <dgm:prSet/>
      <dgm:spPr/>
    </dgm:pt>
    <dgm:pt modelId="{F71865FA-6AF8-44D2-8993-7548CDD379F6}">
      <dgm:prSet phldr="0"/>
      <dgm:spPr/>
      <dgm:t>
        <a:bodyPr/>
        <a:lstStyle/>
        <a:p>
          <a:pPr algn="l"/>
          <a:r>
            <a:rPr lang="fr-MA" sz="700" b="1">
              <a:latin typeface="Arial"/>
              <a:cs typeface="Arial"/>
            </a:rPr>
            <a:t>L'arrivée des "entrants" :</a:t>
          </a:r>
          <a:r>
            <a:rPr lang="fr-MA" sz="700">
              <a:latin typeface="Arial"/>
              <a:cs typeface="Arial"/>
            </a:rPr>
            <a:t> Les plus tolérants à l'extérieur sont les premiers à entrer si les conditions leur conviennent.</a:t>
          </a:r>
          <a:endParaRPr lang="fr-MA" sz="700"/>
        </a:p>
      </dgm:t>
    </dgm:pt>
    <dgm:pt modelId="{2FC11B2A-E049-4707-9912-DC1720D68EFB}" type="parTrans" cxnId="{260FC960-46F0-4701-BC35-5A156D46B71F}">
      <dgm:prSet/>
      <dgm:spPr/>
    </dgm:pt>
    <dgm:pt modelId="{9FE152B8-C753-43D0-A787-3D31EB8D1DF8}" type="sibTrans" cxnId="{260FC960-46F0-4701-BC35-5A156D46B71F}">
      <dgm:prSet/>
      <dgm:spPr/>
    </dgm:pt>
    <dgm:pt modelId="{5CFB490B-12EC-4916-8722-2692A0EF6421}">
      <dgm:prSet phldr="0"/>
      <dgm:spPr/>
      <dgm:t>
        <a:bodyPr/>
        <a:lstStyle/>
        <a:p>
          <a:pPr algn="l" rtl="0"/>
          <a:r>
            <a:rPr lang="fr-MA" sz="1400" b="1"/>
            <a:t>L'inertie et l'action collective</a:t>
          </a:r>
          <a:endParaRPr lang="fr-MA" sz="2200">
            <a:latin typeface="Aptos Display" panose="020F0302020204030204"/>
          </a:endParaRPr>
        </a:p>
      </dgm:t>
    </dgm:pt>
    <dgm:pt modelId="{DE754277-DC4B-4BFC-8C72-274F48C52F1C}" type="parTrans" cxnId="{370F3EC2-C8E0-43CC-91CF-ACE49F877BF5}">
      <dgm:prSet/>
      <dgm:spPr/>
    </dgm:pt>
    <dgm:pt modelId="{695E974E-120F-4921-A4A2-C758EA7DB659}" type="sibTrans" cxnId="{370F3EC2-C8E0-43CC-91CF-ACE49F877BF5}">
      <dgm:prSet/>
      <dgm:spPr/>
    </dgm:pt>
    <dgm:pt modelId="{4167517F-BC0C-46CF-AA0F-20615EFC57C7}">
      <dgm:prSet phldr="0"/>
      <dgm:spPr/>
      <dgm:t>
        <a:bodyPr/>
        <a:lstStyle/>
        <a:p>
          <a:pPr algn="l"/>
          <a:r>
            <a:rPr lang="fr-MA" sz="700" b="1">
              <a:latin typeface="Arial"/>
              <a:cs typeface="Arial"/>
            </a:rPr>
            <a:t>Le problème du premier arrivant :</a:t>
          </a:r>
          <a:r>
            <a:rPr lang="fr-MA" sz="700">
              <a:latin typeface="Arial"/>
              <a:cs typeface="Arial"/>
            </a:rPr>
            <a:t> Personne ne veut être le premier à entrer dans une zone où son groupe est totalement absent si son seuil de tolérance est bas.</a:t>
          </a:r>
          <a:endParaRPr lang="fr-MA" sz="700"/>
        </a:p>
      </dgm:t>
    </dgm:pt>
    <dgm:pt modelId="{1C325DB2-22A2-4EA4-9430-A8B010023121}" type="parTrans" cxnId="{65F87F4C-A3C0-48CC-B7BA-CBA35F34E761}">
      <dgm:prSet/>
      <dgm:spPr/>
    </dgm:pt>
    <dgm:pt modelId="{72DB3B0E-AA85-4E52-85FA-D72ADE759401}" type="sibTrans" cxnId="{65F87F4C-A3C0-48CC-B7BA-CBA35F34E761}">
      <dgm:prSet/>
      <dgm:spPr/>
    </dgm:pt>
    <dgm:pt modelId="{3AB09BF3-2CAD-486D-A636-BA334B01E478}" type="pres">
      <dgm:prSet presAssocID="{0C127C59-AE1E-4BEC-90EE-A9612EF4B2DD}" presName="Name0" presStyleCnt="0">
        <dgm:presLayoutVars>
          <dgm:dir/>
          <dgm:animLvl val="lvl"/>
          <dgm:resizeHandles val="exact"/>
        </dgm:presLayoutVars>
      </dgm:prSet>
      <dgm:spPr/>
    </dgm:pt>
    <dgm:pt modelId="{43C25180-F513-4D75-9DF1-E1840AD10653}" type="pres">
      <dgm:prSet presAssocID="{CC896D03-F992-42B0-AF0F-1D43F2CE2366}" presName="linNode" presStyleCnt="0"/>
      <dgm:spPr/>
    </dgm:pt>
    <dgm:pt modelId="{0596444C-4A90-4963-9C45-5207D3EEDA3E}" type="pres">
      <dgm:prSet presAssocID="{CC896D03-F992-42B0-AF0F-1D43F2CE2366}" presName="parentText" presStyleLbl="node1" presStyleIdx="0" presStyleCnt="3">
        <dgm:presLayoutVars>
          <dgm:chMax val="1"/>
          <dgm:bulletEnabled val="1"/>
        </dgm:presLayoutVars>
      </dgm:prSet>
      <dgm:spPr/>
    </dgm:pt>
    <dgm:pt modelId="{30A7EBDB-C8F4-420B-84F3-8E5F18A9F0E5}" type="pres">
      <dgm:prSet presAssocID="{CC896D03-F992-42B0-AF0F-1D43F2CE2366}" presName="descendantText" presStyleLbl="alignAccFollowNode1" presStyleIdx="0" presStyleCnt="3">
        <dgm:presLayoutVars>
          <dgm:bulletEnabled val="1"/>
        </dgm:presLayoutVars>
      </dgm:prSet>
      <dgm:spPr/>
    </dgm:pt>
    <dgm:pt modelId="{F3D788D6-4E1D-45FA-A3C8-7AE35D67A5F0}" type="pres">
      <dgm:prSet presAssocID="{FE943DB7-E81D-4E6E-B715-03C86F19E0AD}" presName="sp" presStyleCnt="0"/>
      <dgm:spPr/>
    </dgm:pt>
    <dgm:pt modelId="{557515B4-03D8-4F84-803D-4A58531A56BA}" type="pres">
      <dgm:prSet presAssocID="{F5EEE2E7-F7AB-4084-9BF9-1795D4411E92}" presName="linNode" presStyleCnt="0"/>
      <dgm:spPr/>
    </dgm:pt>
    <dgm:pt modelId="{191756C1-4B39-42AB-80FC-92522B6001CD}" type="pres">
      <dgm:prSet presAssocID="{F5EEE2E7-F7AB-4084-9BF9-1795D4411E92}" presName="parentText" presStyleLbl="node1" presStyleIdx="1" presStyleCnt="3">
        <dgm:presLayoutVars>
          <dgm:chMax val="1"/>
          <dgm:bulletEnabled val="1"/>
        </dgm:presLayoutVars>
      </dgm:prSet>
      <dgm:spPr/>
    </dgm:pt>
    <dgm:pt modelId="{A18BE008-E174-44F1-ADC2-1A55740E1299}" type="pres">
      <dgm:prSet presAssocID="{F5EEE2E7-F7AB-4084-9BF9-1795D4411E92}" presName="descendantText" presStyleLbl="alignAccFollowNode1" presStyleIdx="1" presStyleCnt="3">
        <dgm:presLayoutVars>
          <dgm:bulletEnabled val="1"/>
        </dgm:presLayoutVars>
      </dgm:prSet>
      <dgm:spPr/>
    </dgm:pt>
    <dgm:pt modelId="{FAFACDC2-29FF-4916-864C-2BC3A6BEC577}" type="pres">
      <dgm:prSet presAssocID="{BD2F2BE6-5BDF-495E-B460-03ACC65A6978}" presName="sp" presStyleCnt="0"/>
      <dgm:spPr/>
    </dgm:pt>
    <dgm:pt modelId="{361C3870-0986-4EDA-B0E6-79D070A15EF2}" type="pres">
      <dgm:prSet presAssocID="{5CFB490B-12EC-4916-8722-2692A0EF6421}" presName="linNode" presStyleCnt="0"/>
      <dgm:spPr/>
    </dgm:pt>
    <dgm:pt modelId="{C88C0E60-6864-442B-AB68-4B5934521BC6}" type="pres">
      <dgm:prSet presAssocID="{5CFB490B-12EC-4916-8722-2692A0EF6421}" presName="parentText" presStyleLbl="node1" presStyleIdx="2" presStyleCnt="3">
        <dgm:presLayoutVars>
          <dgm:chMax val="1"/>
          <dgm:bulletEnabled val="1"/>
        </dgm:presLayoutVars>
      </dgm:prSet>
      <dgm:spPr/>
    </dgm:pt>
    <dgm:pt modelId="{0DE6DDB2-2BC2-4B10-AE12-F6B0A70442EF}" type="pres">
      <dgm:prSet presAssocID="{5CFB490B-12EC-4916-8722-2692A0EF6421}" presName="descendantText" presStyleLbl="alignAccFollowNode1" presStyleIdx="2" presStyleCnt="3">
        <dgm:presLayoutVars>
          <dgm:bulletEnabled val="1"/>
        </dgm:presLayoutVars>
      </dgm:prSet>
      <dgm:spPr/>
    </dgm:pt>
  </dgm:ptLst>
  <dgm:cxnLst>
    <dgm:cxn modelId="{88FF0A03-88B0-47F0-88F5-7B625B52905C}" type="presOf" srcId="{4167517F-BC0C-46CF-AA0F-20615EFC57C7}" destId="{0DE6DDB2-2BC2-4B10-AE12-F6B0A70442EF}" srcOrd="0" destOrd="0" presId="urn:microsoft.com/office/officeart/2005/8/layout/vList5"/>
    <dgm:cxn modelId="{AB664A29-711C-458E-8461-48ADC3302F2A}" srcId="{5CFB490B-12EC-4916-8722-2692A0EF6421}" destId="{BB8C7DB7-2BFF-40F0-92A2-F5EEADF594D1}" srcOrd="1" destOrd="0" parTransId="{8243D5A4-E640-4E8B-BB32-CEC08BD7CCDF}" sibTransId="{F4AA2BDF-5F93-467D-8F40-0EAD9CD8FB88}"/>
    <dgm:cxn modelId="{9C3D0E3C-7D86-47EE-A701-0C8603D2FC3C}" srcId="{CC896D03-F992-42B0-AF0F-1D43F2CE2366}" destId="{DD586BA0-6B37-4577-84F4-695AE72EF0C0}" srcOrd="1" destOrd="0" parTransId="{0C995FCF-C193-4B7A-9700-90503EFB4DDC}" sibTransId="{07463891-C64F-41D0-BF5F-5980FC5DA9FF}"/>
    <dgm:cxn modelId="{260FC960-46F0-4701-BC35-5A156D46B71F}" srcId="{F5EEE2E7-F7AB-4084-9BF9-1795D4411E92}" destId="{F71865FA-6AF8-44D2-8993-7548CDD379F6}" srcOrd="1" destOrd="0" parTransId="{2FC11B2A-E049-4707-9912-DC1720D68EFB}" sibTransId="{9FE152B8-C753-43D0-A787-3D31EB8D1DF8}"/>
    <dgm:cxn modelId="{CFCA3363-82DC-41B0-9AD1-13A81A910BC5}" type="presOf" srcId="{9A613622-932A-4244-87AB-739EDF16CCA6}" destId="{A18BE008-E174-44F1-ADC2-1A55740E1299}" srcOrd="0" destOrd="0" presId="urn:microsoft.com/office/officeart/2005/8/layout/vList5"/>
    <dgm:cxn modelId="{6135D743-5F58-4196-A5F1-6D81FB571E1B}" type="presOf" srcId="{BB8C7DB7-2BFF-40F0-92A2-F5EEADF594D1}" destId="{0DE6DDB2-2BC2-4B10-AE12-F6B0A70442EF}" srcOrd="0" destOrd="1" presId="urn:microsoft.com/office/officeart/2005/8/layout/vList5"/>
    <dgm:cxn modelId="{42C5AC46-862D-4FDF-AB09-BFAAD6C741D6}" type="presOf" srcId="{5CFB490B-12EC-4916-8722-2692A0EF6421}" destId="{C88C0E60-6864-442B-AB68-4B5934521BC6}" srcOrd="0" destOrd="0" presId="urn:microsoft.com/office/officeart/2005/8/layout/vList5"/>
    <dgm:cxn modelId="{96236E68-0D98-48A2-8DE5-C32FE7DB3B84}" srcId="{0C127C59-AE1E-4BEC-90EE-A9612EF4B2DD}" destId="{F5EEE2E7-F7AB-4084-9BF9-1795D4411E92}" srcOrd="1" destOrd="0" parTransId="{A923439A-3149-456D-AA68-446BB30674BB}" sibTransId="{BD2F2BE6-5BDF-495E-B460-03ACC65A6978}"/>
    <dgm:cxn modelId="{C65FAD68-2C9F-404C-B065-7D31BAD01C8F}" type="presOf" srcId="{4587D58F-9895-4DAA-B474-ECCC7C7C93E2}" destId="{A18BE008-E174-44F1-ADC2-1A55740E1299}" srcOrd="0" destOrd="2" presId="urn:microsoft.com/office/officeart/2005/8/layout/vList5"/>
    <dgm:cxn modelId="{65F87F4C-A3C0-48CC-B7BA-CBA35F34E761}" srcId="{5CFB490B-12EC-4916-8722-2692A0EF6421}" destId="{4167517F-BC0C-46CF-AA0F-20615EFC57C7}" srcOrd="0" destOrd="0" parTransId="{1C325DB2-22A2-4EA4-9430-A8B010023121}" sibTransId="{72DB3B0E-AA85-4E52-85FA-D72ADE759401}"/>
    <dgm:cxn modelId="{3EF7E56E-BC2B-4A2B-AD6A-7CE126EE78A8}" type="presOf" srcId="{F5EEE2E7-F7AB-4084-9BF9-1795D4411E92}" destId="{191756C1-4B39-42AB-80FC-92522B6001CD}" srcOrd="0" destOrd="0" presId="urn:microsoft.com/office/officeart/2005/8/layout/vList5"/>
    <dgm:cxn modelId="{85083075-121F-41CD-A22A-AD773C63399E}" type="presOf" srcId="{F71865FA-6AF8-44D2-8993-7548CDD379F6}" destId="{A18BE008-E174-44F1-ADC2-1A55740E1299}" srcOrd="0" destOrd="1" presId="urn:microsoft.com/office/officeart/2005/8/layout/vList5"/>
    <dgm:cxn modelId="{DC34DB8D-0D94-4383-9F36-7CF0B8E56410}" srcId="{0C127C59-AE1E-4BEC-90EE-A9612EF4B2DD}" destId="{CC896D03-F992-42B0-AF0F-1D43F2CE2366}" srcOrd="0" destOrd="0" parTransId="{EF77D5F8-C4BB-49A5-94C1-57903AD1C89B}" sibTransId="{FE943DB7-E81D-4E6E-B715-03C86F19E0AD}"/>
    <dgm:cxn modelId="{013FAA96-8563-4AFE-9445-BD85AA4506AA}" type="presOf" srcId="{DD586BA0-6B37-4577-84F4-695AE72EF0C0}" destId="{30A7EBDB-C8F4-420B-84F3-8E5F18A9F0E5}" srcOrd="0" destOrd="1" presId="urn:microsoft.com/office/officeart/2005/8/layout/vList5"/>
    <dgm:cxn modelId="{199951AD-D854-4245-AC98-8F855BD4CE1C}" srcId="{CC896D03-F992-42B0-AF0F-1D43F2CE2366}" destId="{A2D4F9D7-63EC-4ECA-BC54-6A3728A55030}" srcOrd="0" destOrd="0" parTransId="{2C65C56D-FC79-407C-B69C-35C2064DE227}" sibTransId="{33BD7C17-BE3F-4F44-9BBD-0FE10BA46BFC}"/>
    <dgm:cxn modelId="{86CB05B1-E959-4BA1-85B9-4AE930B0B2A2}" type="presOf" srcId="{A2D4F9D7-63EC-4ECA-BC54-6A3728A55030}" destId="{30A7EBDB-C8F4-420B-84F3-8E5F18A9F0E5}" srcOrd="0" destOrd="0" presId="urn:microsoft.com/office/officeart/2005/8/layout/vList5"/>
    <dgm:cxn modelId="{0F36EEB8-3EEF-48D4-9090-C015C993E5FE}" type="presOf" srcId="{0C127C59-AE1E-4BEC-90EE-A9612EF4B2DD}" destId="{3AB09BF3-2CAD-486D-A636-BA334B01E478}" srcOrd="0" destOrd="0" presId="urn:microsoft.com/office/officeart/2005/8/layout/vList5"/>
    <dgm:cxn modelId="{370F3EC2-C8E0-43CC-91CF-ACE49F877BF5}" srcId="{0C127C59-AE1E-4BEC-90EE-A9612EF4B2DD}" destId="{5CFB490B-12EC-4916-8722-2692A0EF6421}" srcOrd="2" destOrd="0" parTransId="{DE754277-DC4B-4BFC-8C72-274F48C52F1C}" sibTransId="{695E974E-120F-4921-A4A2-C758EA7DB659}"/>
    <dgm:cxn modelId="{241F5BC4-338D-488D-ADD4-9BF867F3D9C3}" srcId="{F5EEE2E7-F7AB-4084-9BF9-1795D4411E92}" destId="{9A613622-932A-4244-87AB-739EDF16CCA6}" srcOrd="0" destOrd="0" parTransId="{C8FE7009-658A-455C-A8C1-5DC37521F4A6}" sibTransId="{40AE1B98-A6D2-4EEE-9440-FEB95ADA5C79}"/>
    <dgm:cxn modelId="{240E40EC-1CAB-42F3-931A-5FAA6CA81268}" srcId="{F5EEE2E7-F7AB-4084-9BF9-1795D4411E92}" destId="{4587D58F-9895-4DAA-B474-ECCC7C7C93E2}" srcOrd="2" destOrd="0" parTransId="{36561537-1B7A-4A3F-BDE0-4F85F4745F81}" sibTransId="{D2FC79E5-3E74-4D09-B28D-EB08E9CE5C3D}"/>
    <dgm:cxn modelId="{62570AFD-AF14-40ED-8B8B-7F8D1DA9A3A2}" type="presOf" srcId="{CC896D03-F992-42B0-AF0F-1D43F2CE2366}" destId="{0596444C-4A90-4963-9C45-5207D3EEDA3E}" srcOrd="0" destOrd="0" presId="urn:microsoft.com/office/officeart/2005/8/layout/vList5"/>
    <dgm:cxn modelId="{8BAF98EA-935F-4608-97C7-938648F790B8}" type="presParOf" srcId="{3AB09BF3-2CAD-486D-A636-BA334B01E478}" destId="{43C25180-F513-4D75-9DF1-E1840AD10653}" srcOrd="0" destOrd="0" presId="urn:microsoft.com/office/officeart/2005/8/layout/vList5"/>
    <dgm:cxn modelId="{C07A8241-CE59-4283-8839-1DE66FB9E8A4}" type="presParOf" srcId="{43C25180-F513-4D75-9DF1-E1840AD10653}" destId="{0596444C-4A90-4963-9C45-5207D3EEDA3E}" srcOrd="0" destOrd="0" presId="urn:microsoft.com/office/officeart/2005/8/layout/vList5"/>
    <dgm:cxn modelId="{CE6A3CA9-708A-4CA7-B4DA-36405560A299}" type="presParOf" srcId="{43C25180-F513-4D75-9DF1-E1840AD10653}" destId="{30A7EBDB-C8F4-420B-84F3-8E5F18A9F0E5}" srcOrd="1" destOrd="0" presId="urn:microsoft.com/office/officeart/2005/8/layout/vList5"/>
    <dgm:cxn modelId="{418FE87C-5C85-443C-8170-84A4E1C1A78C}" type="presParOf" srcId="{3AB09BF3-2CAD-486D-A636-BA334B01E478}" destId="{F3D788D6-4E1D-45FA-A3C8-7AE35D67A5F0}" srcOrd="1" destOrd="0" presId="urn:microsoft.com/office/officeart/2005/8/layout/vList5"/>
    <dgm:cxn modelId="{EB432B52-3815-4836-9124-C27098E2B1E2}" type="presParOf" srcId="{3AB09BF3-2CAD-486D-A636-BA334B01E478}" destId="{557515B4-03D8-4F84-803D-4A58531A56BA}" srcOrd="2" destOrd="0" presId="urn:microsoft.com/office/officeart/2005/8/layout/vList5"/>
    <dgm:cxn modelId="{A7BB27E5-15F5-488E-9F68-8724A1F512C1}" type="presParOf" srcId="{557515B4-03D8-4F84-803D-4A58531A56BA}" destId="{191756C1-4B39-42AB-80FC-92522B6001CD}" srcOrd="0" destOrd="0" presId="urn:microsoft.com/office/officeart/2005/8/layout/vList5"/>
    <dgm:cxn modelId="{63E8B888-2540-4166-81BF-8E4D1115D292}" type="presParOf" srcId="{557515B4-03D8-4F84-803D-4A58531A56BA}" destId="{A18BE008-E174-44F1-ADC2-1A55740E1299}" srcOrd="1" destOrd="0" presId="urn:microsoft.com/office/officeart/2005/8/layout/vList5"/>
    <dgm:cxn modelId="{1C74DBCC-DF8D-4411-917B-BC0B1DAEDD48}" type="presParOf" srcId="{3AB09BF3-2CAD-486D-A636-BA334B01E478}" destId="{FAFACDC2-29FF-4916-864C-2BC3A6BEC577}" srcOrd="3" destOrd="0" presId="urn:microsoft.com/office/officeart/2005/8/layout/vList5"/>
    <dgm:cxn modelId="{DBDA2AE3-9C0C-4C01-A388-35F3F211D555}" type="presParOf" srcId="{3AB09BF3-2CAD-486D-A636-BA334B01E478}" destId="{361C3870-0986-4EDA-B0E6-79D070A15EF2}" srcOrd="4" destOrd="0" presId="urn:microsoft.com/office/officeart/2005/8/layout/vList5"/>
    <dgm:cxn modelId="{C6E8D45B-7D29-4E5D-8284-303AE8CD81E1}" type="presParOf" srcId="{361C3870-0986-4EDA-B0E6-79D070A15EF2}" destId="{C88C0E60-6864-442B-AB68-4B5934521BC6}" srcOrd="0" destOrd="0" presId="urn:microsoft.com/office/officeart/2005/8/layout/vList5"/>
    <dgm:cxn modelId="{87A05A4F-01E7-445D-9871-2EB96EE6703D}" type="presParOf" srcId="{361C3870-0986-4EDA-B0E6-79D070A15EF2}" destId="{0DE6DDB2-2BC2-4B10-AE12-F6B0A70442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8A7ED-A134-4197-9495-BDE887D307C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51A98F56-2C93-40E3-AB88-1A7D01418A32}">
      <dgm:prSet/>
      <dgm:spPr/>
      <dgm:t>
        <a:bodyPr/>
        <a:lstStyle/>
        <a:p>
          <a:r>
            <a:rPr lang="en-US" b="1"/>
            <a:t>La Définition du Point de Bascule</a:t>
          </a:r>
          <a:endParaRPr lang="en-US"/>
        </a:p>
      </dgm:t>
    </dgm:pt>
    <dgm:pt modelId="{41E583E3-68F0-484A-9728-8BB4F3BF7D63}" type="parTrans" cxnId="{D5F9C2CE-52DE-4030-8C51-4C988A5F8029}">
      <dgm:prSet/>
      <dgm:spPr/>
      <dgm:t>
        <a:bodyPr/>
        <a:lstStyle/>
        <a:p>
          <a:endParaRPr lang="en-US"/>
        </a:p>
      </dgm:t>
    </dgm:pt>
    <dgm:pt modelId="{7CD6804F-96CF-4A6A-BA63-36BFB696A2E0}" type="sibTrans" cxnId="{D5F9C2CE-52DE-4030-8C51-4C988A5F8029}">
      <dgm:prSet/>
      <dgm:spPr/>
      <dgm:t>
        <a:bodyPr/>
        <a:lstStyle/>
        <a:p>
          <a:endParaRPr lang="en-US"/>
        </a:p>
      </dgm:t>
    </dgm:pt>
    <dgm:pt modelId="{55F8F739-D057-4807-ABA2-F800E4A93B04}">
      <dgm:prSet/>
      <dgm:spPr/>
      <dgm:t>
        <a:bodyPr/>
        <a:lstStyle/>
        <a:p>
          <a:r>
            <a:rPr lang="en-US" b="1"/>
            <a:t>Le </a:t>
          </a:r>
          <a:r>
            <a:rPr lang="en-US" b="1" err="1"/>
            <a:t>seuil</a:t>
          </a:r>
          <a:r>
            <a:rPr lang="en-US" b="1"/>
            <a:t> critique :</a:t>
          </a:r>
          <a:r>
            <a:rPr lang="en-US"/>
            <a:t> Il </a:t>
          </a:r>
          <a:r>
            <a:rPr lang="en-US" err="1"/>
            <a:t>s'agit</a:t>
          </a:r>
          <a:r>
            <a:rPr lang="en-US"/>
            <a:t> du moment précis </a:t>
          </a:r>
          <a:r>
            <a:rPr lang="en-US" err="1"/>
            <a:t>où</a:t>
          </a:r>
          <a:r>
            <a:rPr lang="en-US"/>
            <a:t> </a:t>
          </a:r>
          <a:r>
            <a:rPr lang="en-US" err="1"/>
            <a:t>l'entrée</a:t>
          </a:r>
          <a:r>
            <a:rPr lang="en-US"/>
            <a:t> </a:t>
          </a:r>
          <a:r>
            <a:rPr lang="en-US" err="1"/>
            <a:t>d'une</a:t>
          </a:r>
          <a:r>
            <a:rPr lang="en-US"/>
            <a:t> </a:t>
          </a:r>
          <a:r>
            <a:rPr lang="en-US" err="1"/>
            <a:t>minorité</a:t>
          </a:r>
          <a:r>
            <a:rPr lang="en-US"/>
            <a:t> </a:t>
          </a:r>
          <a:r>
            <a:rPr lang="en-US" err="1"/>
            <a:t>reconnaissable</a:t>
          </a:r>
          <a:r>
            <a:rPr lang="en-US"/>
            <a:t> dans un quartier </a:t>
          </a:r>
          <a:r>
            <a:rPr lang="en-US" err="1"/>
            <a:t>atteint</a:t>
          </a:r>
          <a:r>
            <a:rPr lang="en-US"/>
            <a:t> un </a:t>
          </a:r>
          <a:r>
            <a:rPr lang="en-US" err="1"/>
            <a:t>niveau</a:t>
          </a:r>
          <a:r>
            <a:rPr lang="en-US"/>
            <a:t> </a:t>
          </a:r>
          <a:r>
            <a:rPr lang="en-US" err="1"/>
            <a:t>suffisant</a:t>
          </a:r>
          <a:r>
            <a:rPr lang="en-US"/>
            <a:t> pour </a:t>
          </a:r>
          <a:r>
            <a:rPr lang="en-US" err="1"/>
            <a:t>provoquer</a:t>
          </a:r>
          <a:r>
            <a:rPr lang="en-US"/>
            <a:t> le </a:t>
          </a:r>
          <a:r>
            <a:rPr lang="en-US" err="1"/>
            <a:t>départ</a:t>
          </a:r>
          <a:r>
            <a:rPr lang="en-US"/>
            <a:t> massif de la population </a:t>
          </a:r>
          <a:r>
            <a:rPr lang="en-US" err="1"/>
            <a:t>d'origine</a:t>
          </a:r>
          <a:r>
            <a:rPr lang="en-US"/>
            <a:t>.</a:t>
          </a:r>
        </a:p>
      </dgm:t>
    </dgm:pt>
    <dgm:pt modelId="{F1F84C9E-6089-4E36-B305-25A7CB551BB7}" type="parTrans" cxnId="{CAAD9957-0BDD-4D2B-A22F-D637B9645A33}">
      <dgm:prSet/>
      <dgm:spPr/>
      <dgm:t>
        <a:bodyPr/>
        <a:lstStyle/>
        <a:p>
          <a:endParaRPr lang="en-US"/>
        </a:p>
      </dgm:t>
    </dgm:pt>
    <dgm:pt modelId="{9EA6B29F-704E-44EF-A906-46BE2A65A1D0}" type="sibTrans" cxnId="{CAAD9957-0BDD-4D2B-A22F-D637B9645A33}">
      <dgm:prSet/>
      <dgm:spPr/>
      <dgm:t>
        <a:bodyPr/>
        <a:lstStyle/>
        <a:p>
          <a:endParaRPr lang="en-US"/>
        </a:p>
      </dgm:t>
    </dgm:pt>
    <dgm:pt modelId="{76F20210-167E-42F1-97F9-4CD7A7F2CA34}">
      <dgm:prSet/>
      <dgm:spPr/>
      <dgm:t>
        <a:bodyPr/>
        <a:lstStyle/>
        <a:p>
          <a:r>
            <a:rPr lang="en-US" b="1"/>
            <a:t>La </a:t>
          </a:r>
          <a:r>
            <a:rPr lang="en-US" b="1" err="1"/>
            <a:t>réaction</a:t>
          </a:r>
          <a:r>
            <a:rPr lang="en-US" b="1"/>
            <a:t> </a:t>
          </a:r>
          <a:r>
            <a:rPr lang="en-US" b="1" err="1"/>
            <a:t>en</a:t>
          </a:r>
          <a:r>
            <a:rPr lang="en-US" b="1"/>
            <a:t> </a:t>
          </a:r>
          <a:r>
            <a:rPr lang="en-US" b="1" err="1"/>
            <a:t>chaîne</a:t>
          </a:r>
          <a:r>
            <a:rPr lang="en-US" b="1"/>
            <a:t> :</a:t>
          </a:r>
          <a:r>
            <a:rPr lang="en-US"/>
            <a:t> Le </a:t>
          </a:r>
          <a:r>
            <a:rPr lang="en-US" err="1"/>
            <a:t>basculement</a:t>
          </a:r>
          <a:r>
            <a:rPr lang="en-US"/>
            <a:t> ne </a:t>
          </a:r>
          <a:r>
            <a:rPr lang="en-US" err="1"/>
            <a:t>dépend</a:t>
          </a:r>
          <a:r>
            <a:rPr lang="en-US"/>
            <a:t> pas </a:t>
          </a:r>
          <a:r>
            <a:rPr lang="en-US" err="1"/>
            <a:t>uniquement</a:t>
          </a:r>
          <a:r>
            <a:rPr lang="en-US"/>
            <a:t> de </a:t>
          </a:r>
          <a:r>
            <a:rPr lang="en-US" err="1"/>
            <a:t>l'arrivée</a:t>
          </a:r>
          <a:r>
            <a:rPr lang="en-US"/>
            <a:t> de nouveaux </a:t>
          </a:r>
          <a:r>
            <a:rPr lang="en-US" err="1"/>
            <a:t>résidents</a:t>
          </a:r>
          <a:r>
            <a:rPr lang="en-US"/>
            <a:t>, </a:t>
          </a:r>
          <a:r>
            <a:rPr lang="en-US" err="1"/>
            <a:t>mais</a:t>
          </a:r>
          <a:r>
            <a:rPr lang="en-US"/>
            <a:t> de la perception </a:t>
          </a:r>
          <a:r>
            <a:rPr lang="en-US" err="1"/>
            <a:t>qu'ont</a:t>
          </a:r>
          <a:r>
            <a:rPr lang="en-US"/>
            <a:t> les </a:t>
          </a:r>
          <a:r>
            <a:rPr lang="en-US" err="1"/>
            <a:t>anciens</a:t>
          </a:r>
          <a:r>
            <a:rPr lang="en-US"/>
            <a:t> </a:t>
          </a:r>
          <a:r>
            <a:rPr lang="en-US" err="1"/>
            <a:t>résidents</a:t>
          </a:r>
          <a:r>
            <a:rPr lang="en-US"/>
            <a:t> de </a:t>
          </a:r>
          <a:r>
            <a:rPr lang="en-US" err="1"/>
            <a:t>l'avenir</a:t>
          </a:r>
          <a:r>
            <a:rPr lang="en-US"/>
            <a:t> de </a:t>
          </a:r>
          <a:r>
            <a:rPr lang="en-US" err="1"/>
            <a:t>leur</a:t>
          </a:r>
          <a:r>
            <a:rPr lang="en-US"/>
            <a:t> quartier.</a:t>
          </a:r>
        </a:p>
      </dgm:t>
    </dgm:pt>
    <dgm:pt modelId="{487D55B3-A25D-4915-A8BB-B4BA8DAFAEB4}" type="parTrans" cxnId="{85634FD1-465A-447C-8D44-D904D5B2E88A}">
      <dgm:prSet/>
      <dgm:spPr/>
      <dgm:t>
        <a:bodyPr/>
        <a:lstStyle/>
        <a:p>
          <a:endParaRPr lang="en-US"/>
        </a:p>
      </dgm:t>
    </dgm:pt>
    <dgm:pt modelId="{27EC4396-93BE-45F1-BF15-ECBCDC78DD4A}" type="sibTrans" cxnId="{85634FD1-465A-447C-8D44-D904D5B2E88A}">
      <dgm:prSet/>
      <dgm:spPr/>
      <dgm:t>
        <a:bodyPr/>
        <a:lstStyle/>
        <a:p>
          <a:endParaRPr lang="en-US"/>
        </a:p>
      </dgm:t>
    </dgm:pt>
    <dgm:pt modelId="{FD885CA6-7E82-4A27-8A0B-0B8E03CAE17D}">
      <dgm:prSet/>
      <dgm:spPr/>
      <dgm:t>
        <a:bodyPr/>
        <a:lstStyle/>
        <a:p>
          <a:r>
            <a:rPr lang="en-US" b="1"/>
            <a:t>2. Les Mécanismes Psychologiques et Économiques</a:t>
          </a:r>
          <a:endParaRPr lang="en-US"/>
        </a:p>
      </dgm:t>
    </dgm:pt>
    <dgm:pt modelId="{52440644-0DED-4F30-8246-71D590E56375}" type="parTrans" cxnId="{42D7B1E3-6049-4FF7-9202-8586C45EDDE5}">
      <dgm:prSet/>
      <dgm:spPr/>
      <dgm:t>
        <a:bodyPr/>
        <a:lstStyle/>
        <a:p>
          <a:endParaRPr lang="en-US"/>
        </a:p>
      </dgm:t>
    </dgm:pt>
    <dgm:pt modelId="{31DDE501-53A6-46E5-B9C8-FB430ED3E812}" type="sibTrans" cxnId="{42D7B1E3-6049-4FF7-9202-8586C45EDDE5}">
      <dgm:prSet/>
      <dgm:spPr/>
      <dgm:t>
        <a:bodyPr/>
        <a:lstStyle/>
        <a:p>
          <a:endParaRPr lang="en-US"/>
        </a:p>
      </dgm:t>
    </dgm:pt>
    <dgm:pt modelId="{F720121D-AEC8-4AE7-8FDD-D96B7CD88AE1}">
      <dgm:prSet/>
      <dgm:spPr/>
      <dgm:t>
        <a:bodyPr/>
        <a:lstStyle/>
        <a:p>
          <a:r>
            <a:rPr lang="en-US" b="1"/>
            <a:t>La </a:t>
          </a:r>
          <a:r>
            <a:rPr lang="en-US" b="1" err="1"/>
            <a:t>prophétie</a:t>
          </a:r>
          <a:r>
            <a:rPr lang="en-US" b="1"/>
            <a:t> </a:t>
          </a:r>
          <a:r>
            <a:rPr lang="en-US" b="1" err="1"/>
            <a:t>autoréalisatrice</a:t>
          </a:r>
          <a:r>
            <a:rPr lang="en-US" b="1"/>
            <a:t> :</a:t>
          </a:r>
          <a:r>
            <a:rPr lang="en-US"/>
            <a:t> </a:t>
          </a:r>
          <a:r>
            <a:rPr lang="en-US" err="1"/>
            <a:t>Dès</a:t>
          </a:r>
          <a:r>
            <a:rPr lang="en-US"/>
            <a:t> </a:t>
          </a:r>
          <a:r>
            <a:rPr lang="en-US" err="1"/>
            <a:t>que</a:t>
          </a:r>
          <a:r>
            <a:rPr lang="en-US"/>
            <a:t> </a:t>
          </a:r>
          <a:r>
            <a:rPr lang="en-US" err="1"/>
            <a:t>quelques</a:t>
          </a:r>
          <a:r>
            <a:rPr lang="en-US"/>
            <a:t> maisons </a:t>
          </a:r>
          <a:r>
            <a:rPr lang="en-US" err="1"/>
            <a:t>sont</a:t>
          </a:r>
          <a:r>
            <a:rPr lang="en-US"/>
            <a:t> vendues, la </a:t>
          </a:r>
          <a:r>
            <a:rPr lang="en-US" err="1"/>
            <a:t>rumeur</a:t>
          </a:r>
          <a:r>
            <a:rPr lang="en-US"/>
            <a:t> d'un </a:t>
          </a:r>
          <a:r>
            <a:rPr lang="en-US" err="1"/>
            <a:t>changement</a:t>
          </a:r>
          <a:r>
            <a:rPr lang="en-US"/>
            <a:t> </a:t>
          </a:r>
          <a:r>
            <a:rPr lang="en-US" err="1"/>
            <a:t>inévitable</a:t>
          </a:r>
          <a:r>
            <a:rPr lang="en-US"/>
            <a:t> se </a:t>
          </a:r>
          <a:r>
            <a:rPr lang="en-US" err="1"/>
            <a:t>répand</a:t>
          </a:r>
          <a:r>
            <a:rPr lang="en-US"/>
            <a:t>, </a:t>
          </a:r>
          <a:r>
            <a:rPr lang="en-US" err="1"/>
            <a:t>ce</a:t>
          </a:r>
          <a:r>
            <a:rPr lang="en-US"/>
            <a:t> qui </a:t>
          </a:r>
          <a:r>
            <a:rPr lang="en-US" err="1"/>
            <a:t>accélère</a:t>
          </a:r>
          <a:r>
            <a:rPr lang="en-US"/>
            <a:t> les </a:t>
          </a:r>
          <a:r>
            <a:rPr lang="en-US" err="1"/>
            <a:t>départs</a:t>
          </a:r>
          <a:r>
            <a:rPr lang="en-US"/>
            <a:t>.</a:t>
          </a:r>
        </a:p>
      </dgm:t>
    </dgm:pt>
    <dgm:pt modelId="{2D688080-DBB4-4C36-9440-C7B4BBFAA4A4}" type="parTrans" cxnId="{4101E216-E063-4CD3-975C-E3AB20B2F62B}">
      <dgm:prSet/>
      <dgm:spPr/>
      <dgm:t>
        <a:bodyPr/>
        <a:lstStyle/>
        <a:p>
          <a:endParaRPr lang="en-US"/>
        </a:p>
      </dgm:t>
    </dgm:pt>
    <dgm:pt modelId="{D2A73B01-497E-41E2-B862-D375949EB134}" type="sibTrans" cxnId="{4101E216-E063-4CD3-975C-E3AB20B2F62B}">
      <dgm:prSet/>
      <dgm:spPr/>
      <dgm:t>
        <a:bodyPr/>
        <a:lstStyle/>
        <a:p>
          <a:endParaRPr lang="en-US"/>
        </a:p>
      </dgm:t>
    </dgm:pt>
    <dgm:pt modelId="{B77C8E5E-A03E-4D30-BD30-795CC081D375}">
      <dgm:prSet/>
      <dgm:spPr/>
      <dgm:t>
        <a:bodyPr/>
        <a:lstStyle/>
        <a:p>
          <a:r>
            <a:rPr lang="en-US" b="1"/>
            <a:t>Le </a:t>
          </a:r>
          <a:r>
            <a:rPr lang="en-US" b="1" err="1"/>
            <a:t>basculement</a:t>
          </a:r>
          <a:r>
            <a:rPr lang="en-US" b="1"/>
            <a:t> "</a:t>
          </a:r>
          <a:r>
            <a:rPr lang="en-US" b="1" err="1"/>
            <a:t>spéculatif</a:t>
          </a:r>
          <a:r>
            <a:rPr lang="en-US" b="1"/>
            <a:t>" :</a:t>
          </a:r>
          <a:r>
            <a:rPr lang="en-US"/>
            <a:t> Les </a:t>
          </a:r>
          <a:r>
            <a:rPr lang="en-US" err="1"/>
            <a:t>départs</a:t>
          </a:r>
          <a:r>
            <a:rPr lang="en-US"/>
            <a:t> </a:t>
          </a:r>
          <a:r>
            <a:rPr lang="en-US" err="1"/>
            <a:t>sont</a:t>
          </a:r>
          <a:r>
            <a:rPr lang="en-US"/>
            <a:t> </a:t>
          </a:r>
          <a:r>
            <a:rPr lang="en-US" err="1"/>
            <a:t>souvent</a:t>
          </a:r>
          <a:r>
            <a:rPr lang="en-US"/>
            <a:t> </a:t>
          </a:r>
          <a:r>
            <a:rPr lang="en-US" err="1"/>
            <a:t>motivés</a:t>
          </a:r>
          <a:r>
            <a:rPr lang="en-US"/>
            <a:t> par la </a:t>
          </a:r>
          <a:r>
            <a:rPr lang="en-US" err="1"/>
            <a:t>crainte</a:t>
          </a:r>
          <a:r>
            <a:rPr lang="en-US"/>
            <a:t> </a:t>
          </a:r>
          <a:r>
            <a:rPr lang="en-US" err="1"/>
            <a:t>d'une</a:t>
          </a:r>
          <a:r>
            <a:rPr lang="en-US"/>
            <a:t> chute de la </a:t>
          </a:r>
          <a:r>
            <a:rPr lang="en-US" err="1"/>
            <a:t>valeur</a:t>
          </a:r>
          <a:r>
            <a:rPr lang="en-US"/>
            <a:t> </a:t>
          </a:r>
          <a:r>
            <a:rPr lang="en-US" err="1"/>
            <a:t>immobilière</a:t>
          </a:r>
          <a:r>
            <a:rPr lang="en-US"/>
            <a:t> </a:t>
          </a:r>
          <a:r>
            <a:rPr lang="en-US" err="1"/>
            <a:t>ou</a:t>
          </a:r>
          <a:r>
            <a:rPr lang="en-US"/>
            <a:t> par le </a:t>
          </a:r>
          <a:r>
            <a:rPr lang="en-US" err="1"/>
            <a:t>désir</a:t>
          </a:r>
          <a:r>
            <a:rPr lang="en-US"/>
            <a:t> de ne pas </a:t>
          </a:r>
          <a:r>
            <a:rPr lang="en-US" err="1"/>
            <a:t>être</a:t>
          </a:r>
          <a:r>
            <a:rPr lang="en-US"/>
            <a:t> le dernier à quitter la zone.</a:t>
          </a:r>
        </a:p>
      </dgm:t>
    </dgm:pt>
    <dgm:pt modelId="{EA58AEF5-3387-4D2E-890D-BA5905B0DD9A}" type="parTrans" cxnId="{7E7C29BC-67E1-4BA0-9432-1B36CDF78A80}">
      <dgm:prSet/>
      <dgm:spPr/>
      <dgm:t>
        <a:bodyPr/>
        <a:lstStyle/>
        <a:p>
          <a:endParaRPr lang="en-US"/>
        </a:p>
      </dgm:t>
    </dgm:pt>
    <dgm:pt modelId="{D8F9543C-3309-424C-B581-B4B2D4A55A91}" type="sibTrans" cxnId="{7E7C29BC-67E1-4BA0-9432-1B36CDF78A80}">
      <dgm:prSet/>
      <dgm:spPr/>
      <dgm:t>
        <a:bodyPr/>
        <a:lstStyle/>
        <a:p>
          <a:endParaRPr lang="en-US"/>
        </a:p>
      </dgm:t>
    </dgm:pt>
    <dgm:pt modelId="{245A4272-7B6F-4199-8AE6-CB3256DFF2CB}">
      <dgm:prSet/>
      <dgm:spPr/>
      <dgm:t>
        <a:bodyPr/>
        <a:lstStyle/>
        <a:p>
          <a:r>
            <a:rPr lang="en-US" b="1"/>
            <a:t>L'effet de signal :</a:t>
          </a:r>
          <a:r>
            <a:rPr lang="en-US"/>
            <a:t> L'arrivée des premiers membres d'une minorité peut être perçue comme le signal que les barrières sociales ou géographiques sont tombées, concentrant alors la demande sur ce quartier précis.</a:t>
          </a:r>
        </a:p>
      </dgm:t>
    </dgm:pt>
    <dgm:pt modelId="{ACF8FAA9-CEAF-4699-BFB0-1AEE0F4EA6D3}" type="parTrans" cxnId="{668D0232-1493-4CAF-B61D-15E6D490BC6C}">
      <dgm:prSet/>
      <dgm:spPr/>
      <dgm:t>
        <a:bodyPr/>
        <a:lstStyle/>
        <a:p>
          <a:endParaRPr lang="en-US"/>
        </a:p>
      </dgm:t>
    </dgm:pt>
    <dgm:pt modelId="{FA2D8748-2218-4E13-8F84-142A05F0F44D}" type="sibTrans" cxnId="{668D0232-1493-4CAF-B61D-15E6D490BC6C}">
      <dgm:prSet/>
      <dgm:spPr/>
      <dgm:t>
        <a:bodyPr/>
        <a:lstStyle/>
        <a:p>
          <a:endParaRPr lang="en-US"/>
        </a:p>
      </dgm:t>
    </dgm:pt>
    <dgm:pt modelId="{62CBA3A0-4A61-4503-AB5F-7CB5F99BC689}">
      <dgm:prSet/>
      <dgm:spPr/>
      <dgm:t>
        <a:bodyPr/>
        <a:lstStyle/>
        <a:p>
          <a:r>
            <a:rPr lang="en-US" b="1"/>
            <a:t>3. Le Paradoxe Individuel vs Collectif</a:t>
          </a:r>
          <a:endParaRPr lang="en-US"/>
        </a:p>
      </dgm:t>
    </dgm:pt>
    <dgm:pt modelId="{626D9715-274E-4D70-A265-2133B1B91CFC}" type="parTrans" cxnId="{822A388D-7399-4344-8F84-44FD60868B28}">
      <dgm:prSet/>
      <dgm:spPr/>
      <dgm:t>
        <a:bodyPr/>
        <a:lstStyle/>
        <a:p>
          <a:endParaRPr lang="en-US"/>
        </a:p>
      </dgm:t>
    </dgm:pt>
    <dgm:pt modelId="{19868E13-9766-410E-B721-DAA362CEA0F7}" type="sibTrans" cxnId="{822A388D-7399-4344-8F84-44FD60868B28}">
      <dgm:prSet/>
      <dgm:spPr/>
      <dgm:t>
        <a:bodyPr/>
        <a:lstStyle/>
        <a:p>
          <a:endParaRPr lang="en-US"/>
        </a:p>
      </dgm:t>
    </dgm:pt>
    <dgm:pt modelId="{6967CAAC-C0E4-41DD-9A64-0D06B75DE715}">
      <dgm:prSet/>
      <dgm:spPr/>
      <dgm:t>
        <a:bodyPr/>
        <a:lstStyle/>
        <a:p>
          <a:r>
            <a:rPr lang="en-US" b="1" err="1"/>
            <a:t>Tolérance</a:t>
          </a:r>
          <a:r>
            <a:rPr lang="en-US" b="1"/>
            <a:t> </a:t>
          </a:r>
          <a:r>
            <a:rPr lang="en-US" b="1" err="1"/>
            <a:t>modérée</a:t>
          </a:r>
          <a:r>
            <a:rPr lang="en-US" b="1"/>
            <a:t>, </a:t>
          </a:r>
          <a:r>
            <a:rPr lang="en-US" b="1" err="1"/>
            <a:t>ségrégation</a:t>
          </a:r>
          <a:r>
            <a:rPr lang="en-US" b="1"/>
            <a:t> </a:t>
          </a:r>
          <a:r>
            <a:rPr lang="en-US" b="1" err="1"/>
            <a:t>totale</a:t>
          </a:r>
          <a:r>
            <a:rPr lang="en-US" b="1"/>
            <a:t> :</a:t>
          </a:r>
          <a:r>
            <a:rPr lang="en-US"/>
            <a:t> </a:t>
          </a:r>
          <a:r>
            <a:rPr lang="en-US" err="1"/>
            <a:t>C'est</a:t>
          </a:r>
          <a:r>
            <a:rPr lang="en-US"/>
            <a:t> </a:t>
          </a:r>
          <a:r>
            <a:rPr lang="en-US" err="1"/>
            <a:t>l'un</a:t>
          </a:r>
          <a:r>
            <a:rPr lang="en-US"/>
            <a:t> des points les plus </a:t>
          </a:r>
          <a:r>
            <a:rPr lang="en-US" err="1"/>
            <a:t>marquants</a:t>
          </a:r>
          <a:r>
            <a:rPr lang="en-US"/>
            <a:t> : </a:t>
          </a:r>
          <a:r>
            <a:rPr lang="en-US" err="1"/>
            <a:t>même</a:t>
          </a:r>
          <a:r>
            <a:rPr lang="en-US"/>
            <a:t> des </a:t>
          </a:r>
          <a:r>
            <a:rPr lang="en-US" err="1"/>
            <a:t>individus</a:t>
          </a:r>
          <a:r>
            <a:rPr lang="en-US"/>
            <a:t> </a:t>
          </a:r>
          <a:r>
            <a:rPr lang="en-US" err="1"/>
            <a:t>ayant</a:t>
          </a:r>
          <a:r>
            <a:rPr lang="en-US"/>
            <a:t> </a:t>
          </a:r>
          <a:r>
            <a:rPr lang="en-US" err="1"/>
            <a:t>une</a:t>
          </a:r>
          <a:r>
            <a:rPr lang="en-US"/>
            <a:t> </a:t>
          </a:r>
          <a:r>
            <a:rPr lang="en-US" err="1"/>
            <a:t>tolérance</a:t>
          </a:r>
          <a:r>
            <a:rPr lang="en-US"/>
            <a:t> </a:t>
          </a:r>
          <a:r>
            <a:rPr lang="en-US" err="1"/>
            <a:t>raisonnable</a:t>
          </a:r>
          <a:r>
            <a:rPr lang="en-US"/>
            <a:t> (acceptant 20% </a:t>
          </a:r>
          <a:r>
            <a:rPr lang="en-US" err="1"/>
            <a:t>ou</a:t>
          </a:r>
          <a:r>
            <a:rPr lang="en-US"/>
            <a:t> 30% de </a:t>
          </a:r>
          <a:r>
            <a:rPr lang="en-US" err="1"/>
            <a:t>mixité</a:t>
          </a:r>
          <a:r>
            <a:rPr lang="en-US"/>
            <a:t>) </a:t>
          </a:r>
          <a:r>
            <a:rPr lang="en-US" err="1"/>
            <a:t>finissent</a:t>
          </a:r>
          <a:r>
            <a:rPr lang="en-US"/>
            <a:t> par </a:t>
          </a:r>
          <a:r>
            <a:rPr lang="en-US" err="1"/>
            <a:t>partir</a:t>
          </a:r>
          <a:r>
            <a:rPr lang="en-US"/>
            <a:t> pour ne pas se </a:t>
          </a:r>
          <a:r>
            <a:rPr lang="en-US" err="1"/>
            <a:t>retrouver</a:t>
          </a:r>
          <a:r>
            <a:rPr lang="en-US"/>
            <a:t> </a:t>
          </a:r>
          <a:r>
            <a:rPr lang="en-US" err="1"/>
            <a:t>en</a:t>
          </a:r>
          <a:r>
            <a:rPr lang="en-US"/>
            <a:t> "ultra-</a:t>
          </a:r>
          <a:r>
            <a:rPr lang="en-US" err="1"/>
            <a:t>minorité</a:t>
          </a:r>
          <a:r>
            <a:rPr lang="en-US"/>
            <a:t>".</a:t>
          </a:r>
        </a:p>
      </dgm:t>
    </dgm:pt>
    <dgm:pt modelId="{CE3BFFFA-BBA0-4F88-9BBC-6672F158260F}" type="parTrans" cxnId="{2622150D-3A14-436F-B8E5-F26DE7ADA8EF}">
      <dgm:prSet/>
      <dgm:spPr/>
      <dgm:t>
        <a:bodyPr/>
        <a:lstStyle/>
        <a:p>
          <a:endParaRPr lang="en-US"/>
        </a:p>
      </dgm:t>
    </dgm:pt>
    <dgm:pt modelId="{1D034BC8-4031-42AD-8C7E-5742F3A804BC}" type="sibTrans" cxnId="{2622150D-3A14-436F-B8E5-F26DE7ADA8EF}">
      <dgm:prSet/>
      <dgm:spPr/>
      <dgm:t>
        <a:bodyPr/>
        <a:lstStyle/>
        <a:p>
          <a:endParaRPr lang="en-US"/>
        </a:p>
      </dgm:t>
    </dgm:pt>
    <dgm:pt modelId="{63ABB390-E082-4FE3-A621-6D362706DA9C}">
      <dgm:prSet/>
      <dgm:spPr/>
      <dgm:t>
        <a:bodyPr/>
        <a:lstStyle/>
        <a:p>
          <a:r>
            <a:rPr lang="en-US" b="1"/>
            <a:t>Micro-motifs et macro-résultats :</a:t>
          </a:r>
          <a:r>
            <a:rPr lang="en-US"/>
            <a:t> La ségrégation à 100% n'est pas forcément le souhait initial des gens, mais le résultat mécanique de décisions individuelles de "protection".</a:t>
          </a:r>
        </a:p>
      </dgm:t>
    </dgm:pt>
    <dgm:pt modelId="{8647E8CA-E1AE-469A-8833-9F6FF2A38A8A}" type="parTrans" cxnId="{86EC5537-A2BC-47F7-AABB-4DAEE0FB42BC}">
      <dgm:prSet/>
      <dgm:spPr/>
      <dgm:t>
        <a:bodyPr/>
        <a:lstStyle/>
        <a:p>
          <a:endParaRPr lang="en-US"/>
        </a:p>
      </dgm:t>
    </dgm:pt>
    <dgm:pt modelId="{44DCA23D-8AE3-4AA4-8AEE-E9574BDA5AF8}" type="sibTrans" cxnId="{86EC5537-A2BC-47F7-AABB-4DAEE0FB42BC}">
      <dgm:prSet/>
      <dgm:spPr/>
      <dgm:t>
        <a:bodyPr/>
        <a:lstStyle/>
        <a:p>
          <a:endParaRPr lang="en-US"/>
        </a:p>
      </dgm:t>
    </dgm:pt>
    <dgm:pt modelId="{654DE793-6E32-4D44-AA0B-CC5A888AE406}">
      <dgm:prSet/>
      <dgm:spPr/>
      <dgm:t>
        <a:bodyPr/>
        <a:lstStyle/>
        <a:p>
          <a:r>
            <a:rPr lang="en-US" b="1"/>
            <a:t>Le rôle des alternatives :</a:t>
          </a:r>
          <a:r>
            <a:rPr lang="en-US"/>
            <a:t> Le processus est d'autant plus rapide si les résidents qui partent disposent d'autres quartiers jugés "sûrs" où se réinstaller.</a:t>
          </a:r>
        </a:p>
      </dgm:t>
    </dgm:pt>
    <dgm:pt modelId="{33424704-8869-474F-8EB6-01141B14BFF3}" type="parTrans" cxnId="{FAACC116-F2DC-43F7-86F8-E95B7E4BDCFB}">
      <dgm:prSet/>
      <dgm:spPr/>
      <dgm:t>
        <a:bodyPr/>
        <a:lstStyle/>
        <a:p>
          <a:endParaRPr lang="en-US"/>
        </a:p>
      </dgm:t>
    </dgm:pt>
    <dgm:pt modelId="{51419BFE-F3F6-493E-BBE1-640C65A6C9AF}" type="sibTrans" cxnId="{FAACC116-F2DC-43F7-86F8-E95B7E4BDCFB}">
      <dgm:prSet/>
      <dgm:spPr/>
      <dgm:t>
        <a:bodyPr/>
        <a:lstStyle/>
        <a:p>
          <a:endParaRPr lang="en-US"/>
        </a:p>
      </dgm:t>
    </dgm:pt>
    <dgm:pt modelId="{46EC56F7-867C-4EC0-BB77-39A5893FE089}">
      <dgm:prSet/>
      <dgm:spPr/>
      <dgm:t>
        <a:bodyPr/>
        <a:lstStyle/>
        <a:p>
          <a:endParaRPr lang="en-US"/>
        </a:p>
      </dgm:t>
    </dgm:pt>
    <dgm:pt modelId="{1403C047-7CDF-422E-9A91-487226DD1652}" type="parTrans" cxnId="{31605859-9F3A-4D56-A5EA-15D752B1FF6C}">
      <dgm:prSet/>
      <dgm:spPr/>
      <dgm:t>
        <a:bodyPr/>
        <a:lstStyle/>
        <a:p>
          <a:endParaRPr lang="fr-MA"/>
        </a:p>
      </dgm:t>
    </dgm:pt>
    <dgm:pt modelId="{D48851F2-1756-422D-B81C-B3840C87E446}" type="sibTrans" cxnId="{31605859-9F3A-4D56-A5EA-15D752B1FF6C}">
      <dgm:prSet/>
      <dgm:spPr/>
      <dgm:t>
        <a:bodyPr/>
        <a:lstStyle/>
        <a:p>
          <a:endParaRPr lang="fr-MA"/>
        </a:p>
      </dgm:t>
    </dgm:pt>
    <dgm:pt modelId="{D81AE4E0-C5FD-439E-B5E2-59F07134B7F2}">
      <dgm:prSet/>
      <dgm:spPr/>
      <dgm:t>
        <a:bodyPr/>
        <a:lstStyle/>
        <a:p>
          <a:endParaRPr lang="en-US"/>
        </a:p>
      </dgm:t>
    </dgm:pt>
    <dgm:pt modelId="{7AD5885D-1679-4C1F-8DC1-9741F8BA9773}" type="parTrans" cxnId="{DD14CA86-F9CE-4399-94C0-820525DD4593}">
      <dgm:prSet/>
      <dgm:spPr/>
      <dgm:t>
        <a:bodyPr/>
        <a:lstStyle/>
        <a:p>
          <a:endParaRPr lang="fr-MA"/>
        </a:p>
      </dgm:t>
    </dgm:pt>
    <dgm:pt modelId="{34803FAC-EF59-4088-B83E-2B47F3D38F0D}" type="sibTrans" cxnId="{DD14CA86-F9CE-4399-94C0-820525DD4593}">
      <dgm:prSet/>
      <dgm:spPr/>
      <dgm:t>
        <a:bodyPr/>
        <a:lstStyle/>
        <a:p>
          <a:endParaRPr lang="fr-MA"/>
        </a:p>
      </dgm:t>
    </dgm:pt>
    <dgm:pt modelId="{4EA8D1A3-21F6-4E4E-95DD-94E42A4C90F6}">
      <dgm:prSet/>
      <dgm:spPr/>
      <dgm:t>
        <a:bodyPr/>
        <a:lstStyle/>
        <a:p>
          <a:endParaRPr lang="en-US"/>
        </a:p>
      </dgm:t>
    </dgm:pt>
    <dgm:pt modelId="{582697E8-3690-4BEC-B59F-977B09A99210}" type="parTrans" cxnId="{0C7BAC87-5ACB-4687-8B0F-58784388050B}">
      <dgm:prSet/>
      <dgm:spPr/>
    </dgm:pt>
    <dgm:pt modelId="{78102D11-08FE-4400-946B-54F8989C91C0}" type="sibTrans" cxnId="{0C7BAC87-5ACB-4687-8B0F-58784388050B}">
      <dgm:prSet/>
      <dgm:spPr/>
    </dgm:pt>
    <dgm:pt modelId="{D097388F-1D8F-4DED-AA26-AFA65B349883}" type="pres">
      <dgm:prSet presAssocID="{FF78A7ED-A134-4197-9495-BDE887D307C9}" presName="Name0" presStyleCnt="0">
        <dgm:presLayoutVars>
          <dgm:dir/>
          <dgm:animLvl val="lvl"/>
          <dgm:resizeHandles val="exact"/>
        </dgm:presLayoutVars>
      </dgm:prSet>
      <dgm:spPr/>
    </dgm:pt>
    <dgm:pt modelId="{A422F27A-1B16-4A5F-83C4-CBD1295B7FEE}" type="pres">
      <dgm:prSet presAssocID="{51A98F56-2C93-40E3-AB88-1A7D01418A32}" presName="composite" presStyleCnt="0"/>
      <dgm:spPr/>
    </dgm:pt>
    <dgm:pt modelId="{E95E3912-D034-4924-92A7-09A487715926}" type="pres">
      <dgm:prSet presAssocID="{51A98F56-2C93-40E3-AB88-1A7D01418A32}" presName="parTx" presStyleLbl="node1" presStyleIdx="0" presStyleCnt="3">
        <dgm:presLayoutVars>
          <dgm:chMax val="0"/>
          <dgm:chPref val="0"/>
          <dgm:bulletEnabled val="1"/>
        </dgm:presLayoutVars>
      </dgm:prSet>
      <dgm:spPr/>
    </dgm:pt>
    <dgm:pt modelId="{B57A2077-3BE9-46F7-8B5E-44E4DFF5FE44}" type="pres">
      <dgm:prSet presAssocID="{51A98F56-2C93-40E3-AB88-1A7D01418A32}" presName="desTx" presStyleLbl="revTx" presStyleIdx="0" presStyleCnt="3">
        <dgm:presLayoutVars>
          <dgm:bulletEnabled val="1"/>
        </dgm:presLayoutVars>
      </dgm:prSet>
      <dgm:spPr/>
    </dgm:pt>
    <dgm:pt modelId="{9A3C5E62-7BDA-4BE8-99F1-E6126DB9CB5E}" type="pres">
      <dgm:prSet presAssocID="{7CD6804F-96CF-4A6A-BA63-36BFB696A2E0}" presName="space" presStyleCnt="0"/>
      <dgm:spPr/>
    </dgm:pt>
    <dgm:pt modelId="{25754E99-45B4-4DC6-A50B-ABA647C0AB4E}" type="pres">
      <dgm:prSet presAssocID="{FD885CA6-7E82-4A27-8A0B-0B8E03CAE17D}" presName="composite" presStyleCnt="0"/>
      <dgm:spPr/>
    </dgm:pt>
    <dgm:pt modelId="{01BCEC5B-EFDD-4053-900B-A19EBEE9D69D}" type="pres">
      <dgm:prSet presAssocID="{FD885CA6-7E82-4A27-8A0B-0B8E03CAE17D}" presName="parTx" presStyleLbl="node1" presStyleIdx="1" presStyleCnt="3">
        <dgm:presLayoutVars>
          <dgm:chMax val="0"/>
          <dgm:chPref val="0"/>
          <dgm:bulletEnabled val="1"/>
        </dgm:presLayoutVars>
      </dgm:prSet>
      <dgm:spPr/>
    </dgm:pt>
    <dgm:pt modelId="{3DEAAD70-F80E-4C20-866B-6FCBAED8B02E}" type="pres">
      <dgm:prSet presAssocID="{FD885CA6-7E82-4A27-8A0B-0B8E03CAE17D}" presName="desTx" presStyleLbl="revTx" presStyleIdx="1" presStyleCnt="3">
        <dgm:presLayoutVars>
          <dgm:bulletEnabled val="1"/>
        </dgm:presLayoutVars>
      </dgm:prSet>
      <dgm:spPr/>
    </dgm:pt>
    <dgm:pt modelId="{83D2A085-404B-46FE-AA02-5436F4CD0787}" type="pres">
      <dgm:prSet presAssocID="{31DDE501-53A6-46E5-B9C8-FB430ED3E812}" presName="space" presStyleCnt="0"/>
      <dgm:spPr/>
    </dgm:pt>
    <dgm:pt modelId="{A312FDE1-199D-422F-BC85-52B9049FDAF2}" type="pres">
      <dgm:prSet presAssocID="{62CBA3A0-4A61-4503-AB5F-7CB5F99BC689}" presName="composite" presStyleCnt="0"/>
      <dgm:spPr/>
    </dgm:pt>
    <dgm:pt modelId="{6D6AE511-366C-48BF-BDFC-CE0BDB249D4B}" type="pres">
      <dgm:prSet presAssocID="{62CBA3A0-4A61-4503-AB5F-7CB5F99BC689}" presName="parTx" presStyleLbl="node1" presStyleIdx="2" presStyleCnt="3">
        <dgm:presLayoutVars>
          <dgm:chMax val="0"/>
          <dgm:chPref val="0"/>
          <dgm:bulletEnabled val="1"/>
        </dgm:presLayoutVars>
      </dgm:prSet>
      <dgm:spPr/>
    </dgm:pt>
    <dgm:pt modelId="{D806F7BD-6365-4020-8920-3E1438B389F1}" type="pres">
      <dgm:prSet presAssocID="{62CBA3A0-4A61-4503-AB5F-7CB5F99BC689}" presName="desTx" presStyleLbl="revTx" presStyleIdx="2" presStyleCnt="3">
        <dgm:presLayoutVars>
          <dgm:bulletEnabled val="1"/>
        </dgm:presLayoutVars>
      </dgm:prSet>
      <dgm:spPr/>
    </dgm:pt>
  </dgm:ptLst>
  <dgm:cxnLst>
    <dgm:cxn modelId="{2622150D-3A14-436F-B8E5-F26DE7ADA8EF}" srcId="{62CBA3A0-4A61-4503-AB5F-7CB5F99BC689}" destId="{6967CAAC-C0E4-41DD-9A64-0D06B75DE715}" srcOrd="0" destOrd="0" parTransId="{CE3BFFFA-BBA0-4F88-9BBC-6672F158260F}" sibTransId="{1D034BC8-4031-42AD-8C7E-5742F3A804BC}"/>
    <dgm:cxn modelId="{FAACC116-F2DC-43F7-86F8-E95B7E4BDCFB}" srcId="{62CBA3A0-4A61-4503-AB5F-7CB5F99BC689}" destId="{654DE793-6E32-4D44-AA0B-CC5A888AE406}" srcOrd="2" destOrd="0" parTransId="{33424704-8869-474F-8EB6-01141B14BFF3}" sibTransId="{51419BFE-F3F6-493E-BBE1-640C65A6C9AF}"/>
    <dgm:cxn modelId="{4101E216-E063-4CD3-975C-E3AB20B2F62B}" srcId="{FD885CA6-7E82-4A27-8A0B-0B8E03CAE17D}" destId="{F720121D-AEC8-4AE7-8FDD-D96B7CD88AE1}" srcOrd="0" destOrd="0" parTransId="{2D688080-DBB4-4C36-9440-C7B4BBFAA4A4}" sibTransId="{D2A73B01-497E-41E2-B862-D375949EB134}"/>
    <dgm:cxn modelId="{33303325-3B42-4B99-A42A-DBEC523F862E}" type="presOf" srcId="{63ABB390-E082-4FE3-A621-6D362706DA9C}" destId="{D806F7BD-6365-4020-8920-3E1438B389F1}" srcOrd="0" destOrd="1" presId="urn:microsoft.com/office/officeart/2005/8/layout/chevron1"/>
    <dgm:cxn modelId="{8A81B028-5206-4C1C-8C2F-322FA6B96A91}" type="presOf" srcId="{FD885CA6-7E82-4A27-8A0B-0B8E03CAE17D}" destId="{01BCEC5B-EFDD-4053-900B-A19EBEE9D69D}" srcOrd="0" destOrd="0" presId="urn:microsoft.com/office/officeart/2005/8/layout/chevron1"/>
    <dgm:cxn modelId="{0C8F7031-0219-49AF-8E6E-03202DF3CBE2}" type="presOf" srcId="{76F20210-167E-42F1-97F9-4CD7A7F2CA34}" destId="{B57A2077-3BE9-46F7-8B5E-44E4DFF5FE44}" srcOrd="0" destOrd="2" presId="urn:microsoft.com/office/officeart/2005/8/layout/chevron1"/>
    <dgm:cxn modelId="{668D0232-1493-4CAF-B61D-15E6D490BC6C}" srcId="{FD885CA6-7E82-4A27-8A0B-0B8E03CAE17D}" destId="{245A4272-7B6F-4199-8AE6-CB3256DFF2CB}" srcOrd="4" destOrd="0" parTransId="{ACF8FAA9-CEAF-4699-BFB0-1AEE0F4EA6D3}" sibTransId="{FA2D8748-2218-4E13-8F84-142A05F0F44D}"/>
    <dgm:cxn modelId="{86EC5537-A2BC-47F7-AABB-4DAEE0FB42BC}" srcId="{62CBA3A0-4A61-4503-AB5F-7CB5F99BC689}" destId="{63ABB390-E082-4FE3-A621-6D362706DA9C}" srcOrd="1" destOrd="0" parTransId="{8647E8CA-E1AE-469A-8833-9F6FF2A38A8A}" sibTransId="{44DCA23D-8AE3-4AA4-8AEE-E9574BDA5AF8}"/>
    <dgm:cxn modelId="{69B1146F-8ED1-44F7-85AB-8A2ACBE56558}" type="presOf" srcId="{51A98F56-2C93-40E3-AB88-1A7D01418A32}" destId="{E95E3912-D034-4924-92A7-09A487715926}" srcOrd="0" destOrd="0" presId="urn:microsoft.com/office/officeart/2005/8/layout/chevron1"/>
    <dgm:cxn modelId="{CAAD9957-0BDD-4D2B-A22F-D637B9645A33}" srcId="{51A98F56-2C93-40E3-AB88-1A7D01418A32}" destId="{55F8F739-D057-4807-ABA2-F800E4A93B04}" srcOrd="0" destOrd="0" parTransId="{F1F84C9E-6089-4E36-B305-25A7CB551BB7}" sibTransId="{9EA6B29F-704E-44EF-A906-46BE2A65A1D0}"/>
    <dgm:cxn modelId="{31605859-9F3A-4D56-A5EA-15D752B1FF6C}" srcId="{FD885CA6-7E82-4A27-8A0B-0B8E03CAE17D}" destId="{46EC56F7-867C-4EC0-BB77-39A5893FE089}" srcOrd="1" destOrd="0" parTransId="{1403C047-7CDF-422E-9A91-487226DD1652}" sibTransId="{D48851F2-1756-422D-B81C-B3840C87E446}"/>
    <dgm:cxn modelId="{DD14CA86-F9CE-4399-94C0-820525DD4593}" srcId="{FD885CA6-7E82-4A27-8A0B-0B8E03CAE17D}" destId="{D81AE4E0-C5FD-439E-B5E2-59F07134B7F2}" srcOrd="3" destOrd="0" parTransId="{7AD5885D-1679-4C1F-8DC1-9741F8BA9773}" sibTransId="{34803FAC-EF59-4088-B83E-2B47F3D38F0D}"/>
    <dgm:cxn modelId="{0C7BAC87-5ACB-4687-8B0F-58784388050B}" srcId="{51A98F56-2C93-40E3-AB88-1A7D01418A32}" destId="{4EA8D1A3-21F6-4E4E-95DD-94E42A4C90F6}" srcOrd="1" destOrd="0" parTransId="{582697E8-3690-4BEC-B59F-977B09A99210}" sibTransId="{78102D11-08FE-4400-946B-54F8989C91C0}"/>
    <dgm:cxn modelId="{822A388D-7399-4344-8F84-44FD60868B28}" srcId="{FF78A7ED-A134-4197-9495-BDE887D307C9}" destId="{62CBA3A0-4A61-4503-AB5F-7CB5F99BC689}" srcOrd="2" destOrd="0" parTransId="{626D9715-274E-4D70-A265-2133B1B91CFC}" sibTransId="{19868E13-9766-410E-B721-DAA362CEA0F7}"/>
    <dgm:cxn modelId="{0D4C32A1-9750-4536-9695-DFB601021CC0}" type="presOf" srcId="{4EA8D1A3-21F6-4E4E-95DD-94E42A4C90F6}" destId="{B57A2077-3BE9-46F7-8B5E-44E4DFF5FE44}" srcOrd="0" destOrd="1" presId="urn:microsoft.com/office/officeart/2005/8/layout/chevron1"/>
    <dgm:cxn modelId="{0A1BBCA3-C02A-4A35-850C-1455D3468380}" type="presOf" srcId="{F720121D-AEC8-4AE7-8FDD-D96B7CD88AE1}" destId="{3DEAAD70-F80E-4C20-866B-6FCBAED8B02E}" srcOrd="0" destOrd="0" presId="urn:microsoft.com/office/officeart/2005/8/layout/chevron1"/>
    <dgm:cxn modelId="{ED4351AA-0C90-4CD3-9C32-0756D437DA5C}" type="presOf" srcId="{654DE793-6E32-4D44-AA0B-CC5A888AE406}" destId="{D806F7BD-6365-4020-8920-3E1438B389F1}" srcOrd="0" destOrd="2" presId="urn:microsoft.com/office/officeart/2005/8/layout/chevron1"/>
    <dgm:cxn modelId="{159562AF-6D00-4DBD-9FE7-B58CF40A6401}" type="presOf" srcId="{FF78A7ED-A134-4197-9495-BDE887D307C9}" destId="{D097388F-1D8F-4DED-AA26-AFA65B349883}" srcOrd="0" destOrd="0" presId="urn:microsoft.com/office/officeart/2005/8/layout/chevron1"/>
    <dgm:cxn modelId="{E94270B7-BEFD-4B49-A2A7-A3AB69118ACE}" type="presOf" srcId="{55F8F739-D057-4807-ABA2-F800E4A93B04}" destId="{B57A2077-3BE9-46F7-8B5E-44E4DFF5FE44}" srcOrd="0" destOrd="0" presId="urn:microsoft.com/office/officeart/2005/8/layout/chevron1"/>
    <dgm:cxn modelId="{7E7C29BC-67E1-4BA0-9432-1B36CDF78A80}" srcId="{FD885CA6-7E82-4A27-8A0B-0B8E03CAE17D}" destId="{B77C8E5E-A03E-4D30-BD30-795CC081D375}" srcOrd="2" destOrd="0" parTransId="{EA58AEF5-3387-4D2E-890D-BA5905B0DD9A}" sibTransId="{D8F9543C-3309-424C-B581-B4B2D4A55A91}"/>
    <dgm:cxn modelId="{D90B61BC-7ABE-4A6E-B395-14BBA1DA811C}" type="presOf" srcId="{245A4272-7B6F-4199-8AE6-CB3256DFF2CB}" destId="{3DEAAD70-F80E-4C20-866B-6FCBAED8B02E}" srcOrd="0" destOrd="4" presId="urn:microsoft.com/office/officeart/2005/8/layout/chevron1"/>
    <dgm:cxn modelId="{D5F9C2CE-52DE-4030-8C51-4C988A5F8029}" srcId="{FF78A7ED-A134-4197-9495-BDE887D307C9}" destId="{51A98F56-2C93-40E3-AB88-1A7D01418A32}" srcOrd="0" destOrd="0" parTransId="{41E583E3-68F0-484A-9728-8BB4F3BF7D63}" sibTransId="{7CD6804F-96CF-4A6A-BA63-36BFB696A2E0}"/>
    <dgm:cxn modelId="{85634FD1-465A-447C-8D44-D904D5B2E88A}" srcId="{51A98F56-2C93-40E3-AB88-1A7D01418A32}" destId="{76F20210-167E-42F1-97F9-4CD7A7F2CA34}" srcOrd="2" destOrd="0" parTransId="{487D55B3-A25D-4915-A8BB-B4BA8DAFAEB4}" sibTransId="{27EC4396-93BE-45F1-BF15-ECBCDC78DD4A}"/>
    <dgm:cxn modelId="{746362DD-ABB0-4A9B-B159-37F7CE91E7C0}" type="presOf" srcId="{6967CAAC-C0E4-41DD-9A64-0D06B75DE715}" destId="{D806F7BD-6365-4020-8920-3E1438B389F1}" srcOrd="0" destOrd="0" presId="urn:microsoft.com/office/officeart/2005/8/layout/chevron1"/>
    <dgm:cxn modelId="{42D7B1E3-6049-4FF7-9202-8586C45EDDE5}" srcId="{FF78A7ED-A134-4197-9495-BDE887D307C9}" destId="{FD885CA6-7E82-4A27-8A0B-0B8E03CAE17D}" srcOrd="1" destOrd="0" parTransId="{52440644-0DED-4F30-8246-71D590E56375}" sibTransId="{31DDE501-53A6-46E5-B9C8-FB430ED3E812}"/>
    <dgm:cxn modelId="{D413CEE8-6740-4C10-8854-51A0D5C3065C}" type="presOf" srcId="{46EC56F7-867C-4EC0-BB77-39A5893FE089}" destId="{3DEAAD70-F80E-4C20-866B-6FCBAED8B02E}" srcOrd="0" destOrd="1" presId="urn:microsoft.com/office/officeart/2005/8/layout/chevron1"/>
    <dgm:cxn modelId="{AD8701EC-DA55-4D7D-A6FB-149D2CF329ED}" type="presOf" srcId="{62CBA3A0-4A61-4503-AB5F-7CB5F99BC689}" destId="{6D6AE511-366C-48BF-BDFC-CE0BDB249D4B}" srcOrd="0" destOrd="0" presId="urn:microsoft.com/office/officeart/2005/8/layout/chevron1"/>
    <dgm:cxn modelId="{82EC93EC-AD01-4A83-AAD4-3E50D8592237}" type="presOf" srcId="{B77C8E5E-A03E-4D30-BD30-795CC081D375}" destId="{3DEAAD70-F80E-4C20-866B-6FCBAED8B02E}" srcOrd="0" destOrd="2" presId="urn:microsoft.com/office/officeart/2005/8/layout/chevron1"/>
    <dgm:cxn modelId="{B7CCB7FC-5EA4-4F84-B35F-688AA0EC4001}" type="presOf" srcId="{D81AE4E0-C5FD-439E-B5E2-59F07134B7F2}" destId="{3DEAAD70-F80E-4C20-866B-6FCBAED8B02E}" srcOrd="0" destOrd="3" presId="urn:microsoft.com/office/officeart/2005/8/layout/chevron1"/>
    <dgm:cxn modelId="{D752E0F3-CFC3-4634-A82F-CF468BE106A5}" type="presParOf" srcId="{D097388F-1D8F-4DED-AA26-AFA65B349883}" destId="{A422F27A-1B16-4A5F-83C4-CBD1295B7FEE}" srcOrd="0" destOrd="0" presId="urn:microsoft.com/office/officeart/2005/8/layout/chevron1"/>
    <dgm:cxn modelId="{66C48FB7-E351-485A-95B9-85FD1F41BA17}" type="presParOf" srcId="{A422F27A-1B16-4A5F-83C4-CBD1295B7FEE}" destId="{E95E3912-D034-4924-92A7-09A487715926}" srcOrd="0" destOrd="0" presId="urn:microsoft.com/office/officeart/2005/8/layout/chevron1"/>
    <dgm:cxn modelId="{2E4ECA70-2848-448A-8483-62A7CD79AD82}" type="presParOf" srcId="{A422F27A-1B16-4A5F-83C4-CBD1295B7FEE}" destId="{B57A2077-3BE9-46F7-8B5E-44E4DFF5FE44}" srcOrd="1" destOrd="0" presId="urn:microsoft.com/office/officeart/2005/8/layout/chevron1"/>
    <dgm:cxn modelId="{8CB9FC88-E0E5-401F-85F6-C5EE939A063A}" type="presParOf" srcId="{D097388F-1D8F-4DED-AA26-AFA65B349883}" destId="{9A3C5E62-7BDA-4BE8-99F1-E6126DB9CB5E}" srcOrd="1" destOrd="0" presId="urn:microsoft.com/office/officeart/2005/8/layout/chevron1"/>
    <dgm:cxn modelId="{7488B12D-780A-4550-80E0-ED66C00C5609}" type="presParOf" srcId="{D097388F-1D8F-4DED-AA26-AFA65B349883}" destId="{25754E99-45B4-4DC6-A50B-ABA647C0AB4E}" srcOrd="2" destOrd="0" presId="urn:microsoft.com/office/officeart/2005/8/layout/chevron1"/>
    <dgm:cxn modelId="{395F9B38-9FF1-4909-93C8-BD2DB1059962}" type="presParOf" srcId="{25754E99-45B4-4DC6-A50B-ABA647C0AB4E}" destId="{01BCEC5B-EFDD-4053-900B-A19EBEE9D69D}" srcOrd="0" destOrd="0" presId="urn:microsoft.com/office/officeart/2005/8/layout/chevron1"/>
    <dgm:cxn modelId="{D91A8254-17B9-446C-AC8B-7A822ED41AB2}" type="presParOf" srcId="{25754E99-45B4-4DC6-A50B-ABA647C0AB4E}" destId="{3DEAAD70-F80E-4C20-866B-6FCBAED8B02E}" srcOrd="1" destOrd="0" presId="urn:microsoft.com/office/officeart/2005/8/layout/chevron1"/>
    <dgm:cxn modelId="{8AFDBA37-886E-4AA8-AB1F-320D40624E73}" type="presParOf" srcId="{D097388F-1D8F-4DED-AA26-AFA65B349883}" destId="{83D2A085-404B-46FE-AA02-5436F4CD0787}" srcOrd="3" destOrd="0" presId="urn:microsoft.com/office/officeart/2005/8/layout/chevron1"/>
    <dgm:cxn modelId="{BB870698-487E-4A8F-AD42-4292BEB4645A}" type="presParOf" srcId="{D097388F-1D8F-4DED-AA26-AFA65B349883}" destId="{A312FDE1-199D-422F-BC85-52B9049FDAF2}" srcOrd="4" destOrd="0" presId="urn:microsoft.com/office/officeart/2005/8/layout/chevron1"/>
    <dgm:cxn modelId="{08BBC2E2-114A-4931-AC95-4B2A7FB7DC98}" type="presParOf" srcId="{A312FDE1-199D-422F-BC85-52B9049FDAF2}" destId="{6D6AE511-366C-48BF-BDFC-CE0BDB249D4B}" srcOrd="0" destOrd="0" presId="urn:microsoft.com/office/officeart/2005/8/layout/chevron1"/>
    <dgm:cxn modelId="{BB627668-C3FB-4F28-96C5-D704D9AE46A6}" type="presParOf" srcId="{A312FDE1-199D-422F-BC85-52B9049FDAF2}" destId="{D806F7BD-6365-4020-8920-3E1438B389F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E8658-EBB3-4487-A83B-D6B21F96714C}">
      <dsp:nvSpPr>
        <dsp:cNvPr id="0" name=""/>
        <dsp:cNvSpPr/>
      </dsp:nvSpPr>
      <dsp:spPr>
        <a:xfrm>
          <a:off x="0" y="394315"/>
          <a:ext cx="3174225" cy="20156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2FDF8-08AD-44A2-A2F2-A992F6D70F87}">
      <dsp:nvSpPr>
        <dsp:cNvPr id="0" name=""/>
        <dsp:cNvSpPr/>
      </dsp:nvSpPr>
      <dsp:spPr>
        <a:xfrm>
          <a:off x="352691" y="729372"/>
          <a:ext cx="3174225" cy="20156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kern="1200"/>
            <a:t>La</a:t>
          </a:r>
          <a:r>
            <a:rPr lang="en-US" sz="2100" kern="1200"/>
            <a:t> population est </a:t>
          </a:r>
          <a:r>
            <a:rPr lang="en-US" sz="2100" kern="1200" err="1"/>
            <a:t>composée</a:t>
          </a:r>
          <a:r>
            <a:rPr lang="en-US" sz="2100" kern="1200"/>
            <a:t> de deux </a:t>
          </a:r>
          <a:r>
            <a:rPr lang="en-US" sz="2100" kern="1200" err="1"/>
            <a:t>groupes</a:t>
          </a:r>
          <a:r>
            <a:rPr lang="en-US" sz="2100" kern="1200"/>
            <a:t> </a:t>
          </a:r>
          <a:r>
            <a:rPr lang="en-US" sz="2100" kern="1200" err="1"/>
            <a:t>distincts</a:t>
          </a:r>
          <a:r>
            <a:rPr lang="en-US" sz="2100" kern="1200"/>
            <a:t> </a:t>
          </a:r>
          <a:r>
            <a:rPr lang="en-US" sz="2100" kern="1200" err="1">
              <a:latin typeface="Aptos Display" panose="020F0302020204030204"/>
            </a:rPr>
            <a:t>ou</a:t>
          </a:r>
          <a:r>
            <a:rPr lang="en-US" sz="2100" kern="1200">
              <a:latin typeface="Aptos Display" panose="020F0302020204030204"/>
            </a:rPr>
            <a:t> plus </a:t>
          </a:r>
          <a:r>
            <a:rPr lang="en-US" sz="2100" kern="1200" err="1"/>
            <a:t>répartis</a:t>
          </a:r>
          <a:r>
            <a:rPr lang="en-US" sz="2100" kern="1200"/>
            <a:t> </a:t>
          </a:r>
          <a:r>
            <a:rPr lang="en-US" sz="2100" kern="1200" err="1"/>
            <a:t>aléatoirement</a:t>
          </a:r>
          <a:r>
            <a:rPr lang="en-US" sz="2100" kern="1200"/>
            <a:t> dans </a:t>
          </a:r>
          <a:r>
            <a:rPr lang="en-US" sz="2100" kern="1200" err="1"/>
            <a:t>l’espace</a:t>
          </a:r>
          <a:r>
            <a:rPr lang="en-US" sz="2100" kern="1200"/>
            <a:t>.</a:t>
          </a:r>
        </a:p>
      </dsp:txBody>
      <dsp:txXfrm>
        <a:off x="411727" y="788408"/>
        <a:ext cx="3056153" cy="1897561"/>
      </dsp:txXfrm>
    </dsp:sp>
    <dsp:sp modelId="{5390E6C6-18FF-4823-88F7-3532F2FC0940}">
      <dsp:nvSpPr>
        <dsp:cNvPr id="0" name=""/>
        <dsp:cNvSpPr/>
      </dsp:nvSpPr>
      <dsp:spPr>
        <a:xfrm>
          <a:off x="3879608" y="394315"/>
          <a:ext cx="3174225" cy="20156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D8EC7-BFBD-4132-903A-1F6BA4C94F94}">
      <dsp:nvSpPr>
        <dsp:cNvPr id="0" name=""/>
        <dsp:cNvSpPr/>
      </dsp:nvSpPr>
      <dsp:spPr>
        <a:xfrm>
          <a:off x="4232300" y="729372"/>
          <a:ext cx="3174225" cy="20156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err="1"/>
            <a:t>Chaque</a:t>
          </a:r>
          <a:r>
            <a:rPr lang="en-US" sz="2100" kern="1200"/>
            <a:t> </a:t>
          </a:r>
          <a:r>
            <a:rPr lang="en-US" sz="2100" kern="1200" err="1"/>
            <a:t>individu</a:t>
          </a:r>
          <a:r>
            <a:rPr lang="en-US" sz="2100" kern="1200"/>
            <a:t> </a:t>
          </a:r>
          <a:r>
            <a:rPr lang="en-US" sz="2100" kern="1200" err="1"/>
            <a:t>définit</a:t>
          </a:r>
          <a:r>
            <a:rPr lang="en-US" sz="2100" kern="1200"/>
            <a:t> un </a:t>
          </a:r>
          <a:r>
            <a:rPr lang="en-US" sz="2100" kern="1200" err="1"/>
            <a:t>voisinage</a:t>
          </a:r>
          <a:r>
            <a:rPr lang="en-US" sz="2100" kern="1200"/>
            <a:t> local </a:t>
          </a:r>
          <a:r>
            <a:rPr lang="en-US" sz="2100" kern="1200" err="1"/>
            <a:t>autour</a:t>
          </a:r>
          <a:r>
            <a:rPr lang="en-US" sz="2100" kern="1200"/>
            <a:t> </a:t>
          </a:r>
          <a:r>
            <a:rPr lang="en-US" sz="2100" b="0" kern="1200"/>
            <a:t>de </a:t>
          </a:r>
          <a:r>
            <a:rPr lang="en-US" sz="2100" kern="1200" err="1"/>
            <a:t>sa</a:t>
          </a:r>
          <a:r>
            <a:rPr lang="en-US" sz="2100" kern="1200"/>
            <a:t> position et observe </a:t>
          </a:r>
          <a:r>
            <a:rPr lang="en-US" sz="2100" kern="1200" err="1"/>
            <a:t>sa</a:t>
          </a:r>
          <a:r>
            <a:rPr lang="en-US" sz="2100" kern="1200"/>
            <a:t> composition.</a:t>
          </a:r>
        </a:p>
      </dsp:txBody>
      <dsp:txXfrm>
        <a:off x="4291336" y="788408"/>
        <a:ext cx="3056153" cy="1897561"/>
      </dsp:txXfrm>
    </dsp:sp>
    <dsp:sp modelId="{4008CE2E-022B-4435-A071-CDDE4FE5B966}">
      <dsp:nvSpPr>
        <dsp:cNvPr id="0" name=""/>
        <dsp:cNvSpPr/>
      </dsp:nvSpPr>
      <dsp:spPr>
        <a:xfrm>
          <a:off x="7759217" y="394315"/>
          <a:ext cx="3174225" cy="20156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71275-4186-49CD-9E09-699C3472E918}">
      <dsp:nvSpPr>
        <dsp:cNvPr id="0" name=""/>
        <dsp:cNvSpPr/>
      </dsp:nvSpPr>
      <dsp:spPr>
        <a:xfrm>
          <a:off x="8111909" y="729372"/>
          <a:ext cx="3174225" cy="20156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err="1"/>
            <a:t>Chaque</a:t>
          </a:r>
          <a:r>
            <a:rPr lang="en-US" sz="2100" kern="1200"/>
            <a:t> </a:t>
          </a:r>
          <a:r>
            <a:rPr lang="en-US" sz="2100" kern="1200" err="1"/>
            <a:t>individu</a:t>
          </a:r>
          <a:r>
            <a:rPr lang="en-US" sz="2100" kern="1200"/>
            <a:t> impose un </a:t>
          </a:r>
          <a:r>
            <a:rPr lang="en-US" sz="2100" kern="1200" err="1"/>
            <a:t>seuil</a:t>
          </a:r>
          <a:r>
            <a:rPr lang="en-US" sz="2100" kern="1200"/>
            <a:t> minimal de </a:t>
          </a:r>
          <a:r>
            <a:rPr lang="en-US" sz="2100" kern="1200" err="1"/>
            <a:t>similarité</a:t>
          </a:r>
          <a:r>
            <a:rPr lang="en-US" sz="2100" kern="1200"/>
            <a:t> pour se </a:t>
          </a:r>
          <a:r>
            <a:rPr lang="en-US" sz="2100" kern="1200" err="1"/>
            <a:t>considérer</a:t>
          </a:r>
          <a:r>
            <a:rPr lang="en-US" sz="2100" kern="1200"/>
            <a:t> </a:t>
          </a:r>
          <a:r>
            <a:rPr lang="en-US" sz="2100" kern="1200" err="1"/>
            <a:t>satisfait</a:t>
          </a:r>
          <a:r>
            <a:rPr lang="en-US" sz="2100" kern="1200"/>
            <a:t>.</a:t>
          </a:r>
        </a:p>
      </dsp:txBody>
      <dsp:txXfrm>
        <a:off x="8170945" y="788408"/>
        <a:ext cx="3056153" cy="1897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7EBDB-C8F4-420B-84F3-8E5F18A9F0E5}">
      <dsp:nvSpPr>
        <dsp:cNvPr id="0" name=""/>
        <dsp:cNvSpPr/>
      </dsp:nvSpPr>
      <dsp:spPr>
        <a:xfrm rot="5400000">
          <a:off x="5006382" y="-1920923"/>
          <a:ext cx="1110881" cy="523465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MA" sz="1100" b="1" kern="1200"/>
            <a:t>Règle d'entrée :</a:t>
          </a:r>
          <a:r>
            <a:rPr lang="fr-MA" sz="1100" kern="1200"/>
            <a:t> On emménage si le ratio actuel &lt; notre seuil.</a:t>
          </a:r>
          <a:endParaRPr lang="en-US" sz="1100" kern="1200"/>
        </a:p>
        <a:p>
          <a:pPr marL="57150" lvl="1" indent="-57150" algn="l" defTabSz="488950">
            <a:lnSpc>
              <a:spcPct val="90000"/>
            </a:lnSpc>
            <a:spcBef>
              <a:spcPct val="0"/>
            </a:spcBef>
            <a:spcAft>
              <a:spcPct val="15000"/>
            </a:spcAft>
            <a:buChar char="•"/>
          </a:pPr>
          <a:r>
            <a:rPr lang="fr-MA" sz="1100" b="1" kern="1200"/>
            <a:t>Règle de sortie :</a:t>
          </a:r>
          <a:r>
            <a:rPr lang="fr-MA" sz="1100" kern="1200"/>
            <a:t> On quitte le quartier si le ratio &gt; notre seuil.</a:t>
          </a:r>
          <a:endParaRPr lang="en-US" sz="1100" kern="1200"/>
        </a:p>
      </dsp:txBody>
      <dsp:txXfrm rot="-5400000">
        <a:off x="2944495" y="195193"/>
        <a:ext cx="5180427" cy="1002423"/>
      </dsp:txXfrm>
    </dsp:sp>
    <dsp:sp modelId="{0596444C-4A90-4963-9C45-5207D3EEDA3E}">
      <dsp:nvSpPr>
        <dsp:cNvPr id="0" name=""/>
        <dsp:cNvSpPr/>
      </dsp:nvSpPr>
      <dsp:spPr>
        <a:xfrm>
          <a:off x="0" y="2103"/>
          <a:ext cx="2944494" cy="13886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MA" sz="2000" b="1" kern="1200"/>
            <a:t>Seuil de tolérance :</a:t>
          </a:r>
          <a:r>
            <a:rPr lang="fr-MA" sz="2000" kern="1200"/>
            <a:t> La proportion maximale de l'autre groupe jugée acceptable.</a:t>
          </a:r>
          <a:endParaRPr lang="en-US" sz="2000" kern="1200"/>
        </a:p>
      </dsp:txBody>
      <dsp:txXfrm>
        <a:off x="67786" y="69889"/>
        <a:ext cx="2808922" cy="1253029"/>
      </dsp:txXfrm>
    </dsp:sp>
    <dsp:sp modelId="{A18BE008-E174-44F1-ADC2-1A55740E1299}">
      <dsp:nvSpPr>
        <dsp:cNvPr id="0" name=""/>
        <dsp:cNvSpPr/>
      </dsp:nvSpPr>
      <dsp:spPr>
        <a:xfrm rot="5400000">
          <a:off x="5006382" y="-462892"/>
          <a:ext cx="1110881" cy="523465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MA" sz="1100" b="1" kern="1200">
              <a:latin typeface="Arial"/>
              <a:cs typeface="Arial"/>
            </a:rPr>
            <a:t>Le départ des "insatisfaits" :</a:t>
          </a:r>
          <a:r>
            <a:rPr lang="fr-MA" sz="1100" kern="1200">
              <a:latin typeface="Arial"/>
              <a:cs typeface="Arial"/>
            </a:rPr>
            <a:t> Ce sont les individus les moins tolérants qui partent les premiers dès que le ratio change.</a:t>
          </a:r>
          <a:endParaRPr lang="fr-MA" sz="1100" kern="1200"/>
        </a:p>
        <a:p>
          <a:pPr marL="57150" lvl="1" indent="-57150" algn="l" defTabSz="488950">
            <a:lnSpc>
              <a:spcPct val="90000"/>
            </a:lnSpc>
            <a:spcBef>
              <a:spcPct val="0"/>
            </a:spcBef>
            <a:spcAft>
              <a:spcPct val="15000"/>
            </a:spcAft>
            <a:buChar char="•"/>
          </a:pPr>
          <a:r>
            <a:rPr lang="fr-MA" sz="1100" b="1" kern="1200">
              <a:latin typeface="Arial"/>
              <a:cs typeface="Arial"/>
            </a:rPr>
            <a:t>L'arrivée des "entrants" :</a:t>
          </a:r>
          <a:r>
            <a:rPr lang="fr-MA" sz="1100" kern="1200">
              <a:latin typeface="Arial"/>
              <a:cs typeface="Arial"/>
            </a:rPr>
            <a:t> Les plus tolérants à l'extérieur sont les premiers à entrer si les conditions leur conviennent.</a:t>
          </a:r>
          <a:endParaRPr lang="fr-MA" sz="1100" kern="1200"/>
        </a:p>
        <a:p>
          <a:pPr marL="57150" lvl="1" indent="-57150" algn="l" defTabSz="488950" rtl="0">
            <a:lnSpc>
              <a:spcPct val="90000"/>
            </a:lnSpc>
            <a:spcBef>
              <a:spcPct val="0"/>
            </a:spcBef>
            <a:spcAft>
              <a:spcPct val="15000"/>
            </a:spcAft>
            <a:buChar char="•"/>
          </a:pPr>
          <a:r>
            <a:rPr lang="fr-MA" sz="1100" b="0" kern="1200">
              <a:latin typeface="Aptos Display" panose="020F0302020204030204"/>
            </a:rPr>
            <a:t>Les</a:t>
          </a:r>
          <a:r>
            <a:rPr lang="fr-MA" sz="1100" kern="1200"/>
            <a:t> gens connaissent le ratio actuel, mais ils ne peuvent pas prédire les intentions futures des autres. (phénomène de "</a:t>
          </a:r>
          <a:r>
            <a:rPr lang="fr-MA" sz="1100" kern="1200" err="1"/>
            <a:t>tipping</a:t>
          </a:r>
          <a:r>
            <a:rPr lang="fr-MA" sz="1100" kern="1200"/>
            <a:t> point</a:t>
          </a:r>
          <a:r>
            <a:rPr lang="fr-MA" sz="1100" kern="1200">
              <a:latin typeface="Aptos Display" panose="020F0302020204030204"/>
            </a:rPr>
            <a:t>").</a:t>
          </a:r>
          <a:endParaRPr lang="fr-MA" sz="1100" kern="1200"/>
        </a:p>
      </dsp:txBody>
      <dsp:txXfrm rot="-5400000">
        <a:off x="2944495" y="1653224"/>
        <a:ext cx="5180427" cy="1002423"/>
      </dsp:txXfrm>
    </dsp:sp>
    <dsp:sp modelId="{191756C1-4B39-42AB-80FC-92522B6001CD}">
      <dsp:nvSpPr>
        <dsp:cNvPr id="0" name=""/>
        <dsp:cNvSpPr/>
      </dsp:nvSpPr>
      <dsp:spPr>
        <a:xfrm>
          <a:off x="0" y="1460135"/>
          <a:ext cx="2944494" cy="13886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fr-MA" sz="2000" b="1" kern="1200"/>
            <a:t>La dynamique du mouvement (Le "Sorting")</a:t>
          </a:r>
          <a:endParaRPr lang="fr-MA" sz="2000" kern="1200">
            <a:latin typeface="Aptos Display" panose="020F0302020204030204"/>
          </a:endParaRPr>
        </a:p>
      </dsp:txBody>
      <dsp:txXfrm>
        <a:off x="67786" y="1527921"/>
        <a:ext cx="2808922" cy="1253029"/>
      </dsp:txXfrm>
    </dsp:sp>
    <dsp:sp modelId="{0DE6DDB2-2BC2-4B10-AE12-F6B0A70442EF}">
      <dsp:nvSpPr>
        <dsp:cNvPr id="0" name=""/>
        <dsp:cNvSpPr/>
      </dsp:nvSpPr>
      <dsp:spPr>
        <a:xfrm rot="5400000">
          <a:off x="5006382" y="995139"/>
          <a:ext cx="1110881" cy="523465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fr-MA" sz="1100" b="1" kern="1200">
              <a:latin typeface="Arial"/>
              <a:cs typeface="Arial"/>
            </a:rPr>
            <a:t>Le problème du premier arrivant :</a:t>
          </a:r>
          <a:r>
            <a:rPr lang="fr-MA" sz="1100" kern="1200">
              <a:latin typeface="Arial"/>
              <a:cs typeface="Arial"/>
            </a:rPr>
            <a:t> Personne ne veut être le premier à entrer dans une zone où son groupe est totalement absent si son seuil de tolérance est bas.</a:t>
          </a:r>
          <a:endParaRPr lang="fr-MA" sz="1100" kern="1200"/>
        </a:p>
        <a:p>
          <a:pPr marL="57150" lvl="1" indent="-57150" algn="l" defTabSz="488950">
            <a:lnSpc>
              <a:spcPct val="90000"/>
            </a:lnSpc>
            <a:spcBef>
              <a:spcPct val="0"/>
            </a:spcBef>
            <a:spcAft>
              <a:spcPct val="15000"/>
            </a:spcAft>
            <a:buChar char="•"/>
          </a:pPr>
          <a:r>
            <a:rPr lang="fr-MA" sz="1100" b="1" kern="1200"/>
            <a:t>Action concertée :</a:t>
          </a:r>
          <a:r>
            <a:rPr lang="fr-MA" sz="1100" kern="1200"/>
            <a:t> Une intégration pourrait se produire si un groupe entrait "en bloc", mais l'action individuelle isolée tend à maintenir le statu quo ou à accentuer la ségrégation.</a:t>
          </a:r>
        </a:p>
      </dsp:txBody>
      <dsp:txXfrm rot="-5400000">
        <a:off x="2944495" y="3111256"/>
        <a:ext cx="5180427" cy="1002423"/>
      </dsp:txXfrm>
    </dsp:sp>
    <dsp:sp modelId="{C88C0E60-6864-442B-AB68-4B5934521BC6}">
      <dsp:nvSpPr>
        <dsp:cNvPr id="0" name=""/>
        <dsp:cNvSpPr/>
      </dsp:nvSpPr>
      <dsp:spPr>
        <a:xfrm>
          <a:off x="0" y="2918166"/>
          <a:ext cx="2944494" cy="13886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buNone/>
          </a:pPr>
          <a:r>
            <a:rPr lang="fr-MA" sz="2000" b="1" kern="1200"/>
            <a:t>L'inertie et l'action collective</a:t>
          </a:r>
          <a:endParaRPr lang="fr-MA" sz="2000" kern="1200">
            <a:latin typeface="Aptos Display" panose="020F0302020204030204"/>
          </a:endParaRPr>
        </a:p>
      </dsp:txBody>
      <dsp:txXfrm>
        <a:off x="67786" y="2985952"/>
        <a:ext cx="2808922" cy="1253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3912-D034-4924-92A7-09A487715926}">
      <dsp:nvSpPr>
        <dsp:cNvPr id="0" name=""/>
        <dsp:cNvSpPr/>
      </dsp:nvSpPr>
      <dsp:spPr>
        <a:xfrm>
          <a:off x="199" y="5267216"/>
          <a:ext cx="2175867" cy="76513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t>La Définition du Point de Bascule</a:t>
          </a:r>
          <a:endParaRPr lang="en-US" sz="1300" kern="1200"/>
        </a:p>
      </dsp:txBody>
      <dsp:txXfrm>
        <a:off x="382764" y="5267216"/>
        <a:ext cx="1410737" cy="765130"/>
      </dsp:txXfrm>
    </dsp:sp>
    <dsp:sp modelId="{B57A2077-3BE9-46F7-8B5E-44E4DFF5FE44}">
      <dsp:nvSpPr>
        <dsp:cNvPr id="0" name=""/>
        <dsp:cNvSpPr/>
      </dsp:nvSpPr>
      <dsp:spPr>
        <a:xfrm>
          <a:off x="199" y="6127987"/>
          <a:ext cx="1740693" cy="559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b="1" kern="1200"/>
            <a:t>Le </a:t>
          </a:r>
          <a:r>
            <a:rPr lang="en-US" sz="1300" b="1" kern="1200" err="1"/>
            <a:t>seuil</a:t>
          </a:r>
          <a:r>
            <a:rPr lang="en-US" sz="1300" b="1" kern="1200"/>
            <a:t> critique :</a:t>
          </a:r>
          <a:r>
            <a:rPr lang="en-US" sz="1300" kern="1200"/>
            <a:t> Il </a:t>
          </a:r>
          <a:r>
            <a:rPr lang="en-US" sz="1300" kern="1200" err="1"/>
            <a:t>s'agit</a:t>
          </a:r>
          <a:r>
            <a:rPr lang="en-US" sz="1300" kern="1200"/>
            <a:t> du moment précis </a:t>
          </a:r>
          <a:r>
            <a:rPr lang="en-US" sz="1300" kern="1200" err="1"/>
            <a:t>où</a:t>
          </a:r>
          <a:r>
            <a:rPr lang="en-US" sz="1300" kern="1200"/>
            <a:t> </a:t>
          </a:r>
          <a:r>
            <a:rPr lang="en-US" sz="1300" kern="1200" err="1"/>
            <a:t>l'entrée</a:t>
          </a:r>
          <a:r>
            <a:rPr lang="en-US" sz="1300" kern="1200"/>
            <a:t> </a:t>
          </a:r>
          <a:r>
            <a:rPr lang="en-US" sz="1300" kern="1200" err="1"/>
            <a:t>d'une</a:t>
          </a:r>
          <a:r>
            <a:rPr lang="en-US" sz="1300" kern="1200"/>
            <a:t> </a:t>
          </a:r>
          <a:r>
            <a:rPr lang="en-US" sz="1300" kern="1200" err="1"/>
            <a:t>minorité</a:t>
          </a:r>
          <a:r>
            <a:rPr lang="en-US" sz="1300" kern="1200"/>
            <a:t> </a:t>
          </a:r>
          <a:r>
            <a:rPr lang="en-US" sz="1300" kern="1200" err="1"/>
            <a:t>reconnaissable</a:t>
          </a:r>
          <a:r>
            <a:rPr lang="en-US" sz="1300" kern="1200"/>
            <a:t> dans un quartier </a:t>
          </a:r>
          <a:r>
            <a:rPr lang="en-US" sz="1300" kern="1200" err="1"/>
            <a:t>atteint</a:t>
          </a:r>
          <a:r>
            <a:rPr lang="en-US" sz="1300" kern="1200"/>
            <a:t> un </a:t>
          </a:r>
          <a:r>
            <a:rPr lang="en-US" sz="1300" kern="1200" err="1"/>
            <a:t>niveau</a:t>
          </a:r>
          <a:r>
            <a:rPr lang="en-US" sz="1300" kern="1200"/>
            <a:t> </a:t>
          </a:r>
          <a:r>
            <a:rPr lang="en-US" sz="1300" kern="1200" err="1"/>
            <a:t>suffisant</a:t>
          </a:r>
          <a:r>
            <a:rPr lang="en-US" sz="1300" kern="1200"/>
            <a:t> pour </a:t>
          </a:r>
          <a:r>
            <a:rPr lang="en-US" sz="1300" kern="1200" err="1"/>
            <a:t>provoquer</a:t>
          </a:r>
          <a:r>
            <a:rPr lang="en-US" sz="1300" kern="1200"/>
            <a:t> le </a:t>
          </a:r>
          <a:r>
            <a:rPr lang="en-US" sz="1300" kern="1200" err="1"/>
            <a:t>départ</a:t>
          </a:r>
          <a:r>
            <a:rPr lang="en-US" sz="1300" kern="1200"/>
            <a:t> massif de la population </a:t>
          </a:r>
          <a:r>
            <a:rPr lang="en-US" sz="1300" kern="1200" err="1"/>
            <a:t>d'origine</a:t>
          </a:r>
          <a:r>
            <a:rPr lang="en-US" sz="1300" kern="1200"/>
            <a:t>.</a:t>
          </a:r>
        </a:p>
        <a:p>
          <a:pPr marL="114300" lvl="1" indent="-114300" algn="l" defTabSz="577850">
            <a:lnSpc>
              <a:spcPct val="90000"/>
            </a:lnSpc>
            <a:spcBef>
              <a:spcPct val="0"/>
            </a:spcBef>
            <a:spcAft>
              <a:spcPct val="15000"/>
            </a:spcAft>
            <a:buChar char="•"/>
          </a:pPr>
          <a:endParaRPr lang="en-US" sz="1300" kern="1200"/>
        </a:p>
        <a:p>
          <a:pPr marL="114300" lvl="1" indent="-114300" algn="l" defTabSz="577850">
            <a:lnSpc>
              <a:spcPct val="90000"/>
            </a:lnSpc>
            <a:spcBef>
              <a:spcPct val="0"/>
            </a:spcBef>
            <a:spcAft>
              <a:spcPct val="15000"/>
            </a:spcAft>
            <a:buChar char="•"/>
          </a:pPr>
          <a:r>
            <a:rPr lang="en-US" sz="1300" b="1" kern="1200"/>
            <a:t>La </a:t>
          </a:r>
          <a:r>
            <a:rPr lang="en-US" sz="1300" b="1" kern="1200" err="1"/>
            <a:t>réaction</a:t>
          </a:r>
          <a:r>
            <a:rPr lang="en-US" sz="1300" b="1" kern="1200"/>
            <a:t> </a:t>
          </a:r>
          <a:r>
            <a:rPr lang="en-US" sz="1300" b="1" kern="1200" err="1"/>
            <a:t>en</a:t>
          </a:r>
          <a:r>
            <a:rPr lang="en-US" sz="1300" b="1" kern="1200"/>
            <a:t> </a:t>
          </a:r>
          <a:r>
            <a:rPr lang="en-US" sz="1300" b="1" kern="1200" err="1"/>
            <a:t>chaîne</a:t>
          </a:r>
          <a:r>
            <a:rPr lang="en-US" sz="1300" b="1" kern="1200"/>
            <a:t> :</a:t>
          </a:r>
          <a:r>
            <a:rPr lang="en-US" sz="1300" kern="1200"/>
            <a:t> Le </a:t>
          </a:r>
          <a:r>
            <a:rPr lang="en-US" sz="1300" kern="1200" err="1"/>
            <a:t>basculement</a:t>
          </a:r>
          <a:r>
            <a:rPr lang="en-US" sz="1300" kern="1200"/>
            <a:t> ne </a:t>
          </a:r>
          <a:r>
            <a:rPr lang="en-US" sz="1300" kern="1200" err="1"/>
            <a:t>dépend</a:t>
          </a:r>
          <a:r>
            <a:rPr lang="en-US" sz="1300" kern="1200"/>
            <a:t> pas </a:t>
          </a:r>
          <a:r>
            <a:rPr lang="en-US" sz="1300" kern="1200" err="1"/>
            <a:t>uniquement</a:t>
          </a:r>
          <a:r>
            <a:rPr lang="en-US" sz="1300" kern="1200"/>
            <a:t> de </a:t>
          </a:r>
          <a:r>
            <a:rPr lang="en-US" sz="1300" kern="1200" err="1"/>
            <a:t>l'arrivée</a:t>
          </a:r>
          <a:r>
            <a:rPr lang="en-US" sz="1300" kern="1200"/>
            <a:t> de nouveaux </a:t>
          </a:r>
          <a:r>
            <a:rPr lang="en-US" sz="1300" kern="1200" err="1"/>
            <a:t>résidents</a:t>
          </a:r>
          <a:r>
            <a:rPr lang="en-US" sz="1300" kern="1200"/>
            <a:t>, </a:t>
          </a:r>
          <a:r>
            <a:rPr lang="en-US" sz="1300" kern="1200" err="1"/>
            <a:t>mais</a:t>
          </a:r>
          <a:r>
            <a:rPr lang="en-US" sz="1300" kern="1200"/>
            <a:t> de la perception </a:t>
          </a:r>
          <a:r>
            <a:rPr lang="en-US" sz="1300" kern="1200" err="1"/>
            <a:t>qu'ont</a:t>
          </a:r>
          <a:r>
            <a:rPr lang="en-US" sz="1300" kern="1200"/>
            <a:t> les </a:t>
          </a:r>
          <a:r>
            <a:rPr lang="en-US" sz="1300" kern="1200" err="1"/>
            <a:t>anciens</a:t>
          </a:r>
          <a:r>
            <a:rPr lang="en-US" sz="1300" kern="1200"/>
            <a:t> </a:t>
          </a:r>
          <a:r>
            <a:rPr lang="en-US" sz="1300" kern="1200" err="1"/>
            <a:t>résidents</a:t>
          </a:r>
          <a:r>
            <a:rPr lang="en-US" sz="1300" kern="1200"/>
            <a:t> de </a:t>
          </a:r>
          <a:r>
            <a:rPr lang="en-US" sz="1300" kern="1200" err="1"/>
            <a:t>l'avenir</a:t>
          </a:r>
          <a:r>
            <a:rPr lang="en-US" sz="1300" kern="1200"/>
            <a:t> de </a:t>
          </a:r>
          <a:r>
            <a:rPr lang="en-US" sz="1300" kern="1200" err="1"/>
            <a:t>leur</a:t>
          </a:r>
          <a:r>
            <a:rPr lang="en-US" sz="1300" kern="1200"/>
            <a:t> quartier.</a:t>
          </a:r>
        </a:p>
      </dsp:txBody>
      <dsp:txXfrm>
        <a:off x="199" y="6127987"/>
        <a:ext cx="1740693" cy="5594062"/>
      </dsp:txXfrm>
    </dsp:sp>
    <dsp:sp modelId="{01BCEC5B-EFDD-4053-900B-A19EBEE9D69D}">
      <dsp:nvSpPr>
        <dsp:cNvPr id="0" name=""/>
        <dsp:cNvSpPr/>
      </dsp:nvSpPr>
      <dsp:spPr>
        <a:xfrm>
          <a:off x="1960066" y="5267216"/>
          <a:ext cx="2175867" cy="76513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t>2. Les Mécanismes Psychologiques et Économiques</a:t>
          </a:r>
          <a:endParaRPr lang="en-US" sz="1300" kern="1200"/>
        </a:p>
      </dsp:txBody>
      <dsp:txXfrm>
        <a:off x="2342631" y="5267216"/>
        <a:ext cx="1410737" cy="765130"/>
      </dsp:txXfrm>
    </dsp:sp>
    <dsp:sp modelId="{3DEAAD70-F80E-4C20-866B-6FCBAED8B02E}">
      <dsp:nvSpPr>
        <dsp:cNvPr id="0" name=""/>
        <dsp:cNvSpPr/>
      </dsp:nvSpPr>
      <dsp:spPr>
        <a:xfrm>
          <a:off x="1960066" y="6127987"/>
          <a:ext cx="1740693" cy="559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b="1" kern="1200"/>
            <a:t>La </a:t>
          </a:r>
          <a:r>
            <a:rPr lang="en-US" sz="1300" b="1" kern="1200" err="1"/>
            <a:t>prophétie</a:t>
          </a:r>
          <a:r>
            <a:rPr lang="en-US" sz="1300" b="1" kern="1200"/>
            <a:t> </a:t>
          </a:r>
          <a:r>
            <a:rPr lang="en-US" sz="1300" b="1" kern="1200" err="1"/>
            <a:t>autoréalisatrice</a:t>
          </a:r>
          <a:r>
            <a:rPr lang="en-US" sz="1300" b="1" kern="1200"/>
            <a:t> :</a:t>
          </a:r>
          <a:r>
            <a:rPr lang="en-US" sz="1300" kern="1200"/>
            <a:t> </a:t>
          </a:r>
          <a:r>
            <a:rPr lang="en-US" sz="1300" kern="1200" err="1"/>
            <a:t>Dès</a:t>
          </a:r>
          <a:r>
            <a:rPr lang="en-US" sz="1300" kern="1200"/>
            <a:t> </a:t>
          </a:r>
          <a:r>
            <a:rPr lang="en-US" sz="1300" kern="1200" err="1"/>
            <a:t>que</a:t>
          </a:r>
          <a:r>
            <a:rPr lang="en-US" sz="1300" kern="1200"/>
            <a:t> </a:t>
          </a:r>
          <a:r>
            <a:rPr lang="en-US" sz="1300" kern="1200" err="1"/>
            <a:t>quelques</a:t>
          </a:r>
          <a:r>
            <a:rPr lang="en-US" sz="1300" kern="1200"/>
            <a:t> maisons </a:t>
          </a:r>
          <a:r>
            <a:rPr lang="en-US" sz="1300" kern="1200" err="1"/>
            <a:t>sont</a:t>
          </a:r>
          <a:r>
            <a:rPr lang="en-US" sz="1300" kern="1200"/>
            <a:t> vendues, la </a:t>
          </a:r>
          <a:r>
            <a:rPr lang="en-US" sz="1300" kern="1200" err="1"/>
            <a:t>rumeur</a:t>
          </a:r>
          <a:r>
            <a:rPr lang="en-US" sz="1300" kern="1200"/>
            <a:t> d'un </a:t>
          </a:r>
          <a:r>
            <a:rPr lang="en-US" sz="1300" kern="1200" err="1"/>
            <a:t>changement</a:t>
          </a:r>
          <a:r>
            <a:rPr lang="en-US" sz="1300" kern="1200"/>
            <a:t> </a:t>
          </a:r>
          <a:r>
            <a:rPr lang="en-US" sz="1300" kern="1200" err="1"/>
            <a:t>inévitable</a:t>
          </a:r>
          <a:r>
            <a:rPr lang="en-US" sz="1300" kern="1200"/>
            <a:t> se </a:t>
          </a:r>
          <a:r>
            <a:rPr lang="en-US" sz="1300" kern="1200" err="1"/>
            <a:t>répand</a:t>
          </a:r>
          <a:r>
            <a:rPr lang="en-US" sz="1300" kern="1200"/>
            <a:t>, </a:t>
          </a:r>
          <a:r>
            <a:rPr lang="en-US" sz="1300" kern="1200" err="1"/>
            <a:t>ce</a:t>
          </a:r>
          <a:r>
            <a:rPr lang="en-US" sz="1300" kern="1200"/>
            <a:t> qui </a:t>
          </a:r>
          <a:r>
            <a:rPr lang="en-US" sz="1300" kern="1200" err="1"/>
            <a:t>accélère</a:t>
          </a:r>
          <a:r>
            <a:rPr lang="en-US" sz="1300" kern="1200"/>
            <a:t> les </a:t>
          </a:r>
          <a:r>
            <a:rPr lang="en-US" sz="1300" kern="1200" err="1"/>
            <a:t>départs</a:t>
          </a:r>
          <a:r>
            <a:rPr lang="en-US" sz="1300" kern="1200"/>
            <a:t>.</a:t>
          </a:r>
        </a:p>
        <a:p>
          <a:pPr marL="114300" lvl="1" indent="-114300" algn="l" defTabSz="577850">
            <a:lnSpc>
              <a:spcPct val="90000"/>
            </a:lnSpc>
            <a:spcBef>
              <a:spcPct val="0"/>
            </a:spcBef>
            <a:spcAft>
              <a:spcPct val="15000"/>
            </a:spcAft>
            <a:buChar char="•"/>
          </a:pPr>
          <a:endParaRPr lang="en-US" sz="1300" kern="1200"/>
        </a:p>
        <a:p>
          <a:pPr marL="114300" lvl="1" indent="-114300" algn="l" defTabSz="577850">
            <a:lnSpc>
              <a:spcPct val="90000"/>
            </a:lnSpc>
            <a:spcBef>
              <a:spcPct val="0"/>
            </a:spcBef>
            <a:spcAft>
              <a:spcPct val="15000"/>
            </a:spcAft>
            <a:buChar char="•"/>
          </a:pPr>
          <a:r>
            <a:rPr lang="en-US" sz="1300" b="1" kern="1200"/>
            <a:t>Le </a:t>
          </a:r>
          <a:r>
            <a:rPr lang="en-US" sz="1300" b="1" kern="1200" err="1"/>
            <a:t>basculement</a:t>
          </a:r>
          <a:r>
            <a:rPr lang="en-US" sz="1300" b="1" kern="1200"/>
            <a:t> "</a:t>
          </a:r>
          <a:r>
            <a:rPr lang="en-US" sz="1300" b="1" kern="1200" err="1"/>
            <a:t>spéculatif</a:t>
          </a:r>
          <a:r>
            <a:rPr lang="en-US" sz="1300" b="1" kern="1200"/>
            <a:t>" :</a:t>
          </a:r>
          <a:r>
            <a:rPr lang="en-US" sz="1300" kern="1200"/>
            <a:t> Les </a:t>
          </a:r>
          <a:r>
            <a:rPr lang="en-US" sz="1300" kern="1200" err="1"/>
            <a:t>départs</a:t>
          </a:r>
          <a:r>
            <a:rPr lang="en-US" sz="1300" kern="1200"/>
            <a:t> </a:t>
          </a:r>
          <a:r>
            <a:rPr lang="en-US" sz="1300" kern="1200" err="1"/>
            <a:t>sont</a:t>
          </a:r>
          <a:r>
            <a:rPr lang="en-US" sz="1300" kern="1200"/>
            <a:t> </a:t>
          </a:r>
          <a:r>
            <a:rPr lang="en-US" sz="1300" kern="1200" err="1"/>
            <a:t>souvent</a:t>
          </a:r>
          <a:r>
            <a:rPr lang="en-US" sz="1300" kern="1200"/>
            <a:t> </a:t>
          </a:r>
          <a:r>
            <a:rPr lang="en-US" sz="1300" kern="1200" err="1"/>
            <a:t>motivés</a:t>
          </a:r>
          <a:r>
            <a:rPr lang="en-US" sz="1300" kern="1200"/>
            <a:t> par la </a:t>
          </a:r>
          <a:r>
            <a:rPr lang="en-US" sz="1300" kern="1200" err="1"/>
            <a:t>crainte</a:t>
          </a:r>
          <a:r>
            <a:rPr lang="en-US" sz="1300" kern="1200"/>
            <a:t> </a:t>
          </a:r>
          <a:r>
            <a:rPr lang="en-US" sz="1300" kern="1200" err="1"/>
            <a:t>d'une</a:t>
          </a:r>
          <a:r>
            <a:rPr lang="en-US" sz="1300" kern="1200"/>
            <a:t> chute de la </a:t>
          </a:r>
          <a:r>
            <a:rPr lang="en-US" sz="1300" kern="1200" err="1"/>
            <a:t>valeur</a:t>
          </a:r>
          <a:r>
            <a:rPr lang="en-US" sz="1300" kern="1200"/>
            <a:t> </a:t>
          </a:r>
          <a:r>
            <a:rPr lang="en-US" sz="1300" kern="1200" err="1"/>
            <a:t>immobilière</a:t>
          </a:r>
          <a:r>
            <a:rPr lang="en-US" sz="1300" kern="1200"/>
            <a:t> </a:t>
          </a:r>
          <a:r>
            <a:rPr lang="en-US" sz="1300" kern="1200" err="1"/>
            <a:t>ou</a:t>
          </a:r>
          <a:r>
            <a:rPr lang="en-US" sz="1300" kern="1200"/>
            <a:t> par le </a:t>
          </a:r>
          <a:r>
            <a:rPr lang="en-US" sz="1300" kern="1200" err="1"/>
            <a:t>désir</a:t>
          </a:r>
          <a:r>
            <a:rPr lang="en-US" sz="1300" kern="1200"/>
            <a:t> de ne pas </a:t>
          </a:r>
          <a:r>
            <a:rPr lang="en-US" sz="1300" kern="1200" err="1"/>
            <a:t>être</a:t>
          </a:r>
          <a:r>
            <a:rPr lang="en-US" sz="1300" kern="1200"/>
            <a:t> le dernier à quitter la zone.</a:t>
          </a:r>
        </a:p>
        <a:p>
          <a:pPr marL="114300" lvl="1" indent="-114300" algn="l" defTabSz="577850">
            <a:lnSpc>
              <a:spcPct val="90000"/>
            </a:lnSpc>
            <a:spcBef>
              <a:spcPct val="0"/>
            </a:spcBef>
            <a:spcAft>
              <a:spcPct val="15000"/>
            </a:spcAft>
            <a:buChar char="•"/>
          </a:pPr>
          <a:endParaRPr lang="en-US" sz="1300" kern="1200"/>
        </a:p>
        <a:p>
          <a:pPr marL="114300" lvl="1" indent="-114300" algn="l" defTabSz="577850">
            <a:lnSpc>
              <a:spcPct val="90000"/>
            </a:lnSpc>
            <a:spcBef>
              <a:spcPct val="0"/>
            </a:spcBef>
            <a:spcAft>
              <a:spcPct val="15000"/>
            </a:spcAft>
            <a:buChar char="•"/>
          </a:pPr>
          <a:r>
            <a:rPr lang="en-US" sz="1300" b="1" kern="1200"/>
            <a:t>L'effet de signal :</a:t>
          </a:r>
          <a:r>
            <a:rPr lang="en-US" sz="1300" kern="1200"/>
            <a:t> L'arrivée des premiers membres d'une minorité peut être perçue comme le signal que les barrières sociales ou géographiques sont tombées, concentrant alors la demande sur ce quartier précis.</a:t>
          </a:r>
        </a:p>
      </dsp:txBody>
      <dsp:txXfrm>
        <a:off x="1960066" y="6127987"/>
        <a:ext cx="1740693" cy="5594062"/>
      </dsp:txXfrm>
    </dsp:sp>
    <dsp:sp modelId="{6D6AE511-366C-48BF-BDFC-CE0BDB249D4B}">
      <dsp:nvSpPr>
        <dsp:cNvPr id="0" name=""/>
        <dsp:cNvSpPr/>
      </dsp:nvSpPr>
      <dsp:spPr>
        <a:xfrm>
          <a:off x="3919933" y="5267216"/>
          <a:ext cx="2175867" cy="76513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b="1" kern="1200"/>
            <a:t>3. Le Paradoxe Individuel vs Collectif</a:t>
          </a:r>
          <a:endParaRPr lang="en-US" sz="1300" kern="1200"/>
        </a:p>
      </dsp:txBody>
      <dsp:txXfrm>
        <a:off x="4302498" y="5267216"/>
        <a:ext cx="1410737" cy="765130"/>
      </dsp:txXfrm>
    </dsp:sp>
    <dsp:sp modelId="{D806F7BD-6365-4020-8920-3E1438B389F1}">
      <dsp:nvSpPr>
        <dsp:cNvPr id="0" name=""/>
        <dsp:cNvSpPr/>
      </dsp:nvSpPr>
      <dsp:spPr>
        <a:xfrm>
          <a:off x="3919933" y="6127987"/>
          <a:ext cx="1740693" cy="5594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b="1" kern="1200" err="1"/>
            <a:t>Tolérance</a:t>
          </a:r>
          <a:r>
            <a:rPr lang="en-US" sz="1300" b="1" kern="1200"/>
            <a:t> </a:t>
          </a:r>
          <a:r>
            <a:rPr lang="en-US" sz="1300" b="1" kern="1200" err="1"/>
            <a:t>modérée</a:t>
          </a:r>
          <a:r>
            <a:rPr lang="en-US" sz="1300" b="1" kern="1200"/>
            <a:t>, </a:t>
          </a:r>
          <a:r>
            <a:rPr lang="en-US" sz="1300" b="1" kern="1200" err="1"/>
            <a:t>ségrégation</a:t>
          </a:r>
          <a:r>
            <a:rPr lang="en-US" sz="1300" b="1" kern="1200"/>
            <a:t> </a:t>
          </a:r>
          <a:r>
            <a:rPr lang="en-US" sz="1300" b="1" kern="1200" err="1"/>
            <a:t>totale</a:t>
          </a:r>
          <a:r>
            <a:rPr lang="en-US" sz="1300" b="1" kern="1200"/>
            <a:t> :</a:t>
          </a:r>
          <a:r>
            <a:rPr lang="en-US" sz="1300" kern="1200"/>
            <a:t> </a:t>
          </a:r>
          <a:r>
            <a:rPr lang="en-US" sz="1300" kern="1200" err="1"/>
            <a:t>C'est</a:t>
          </a:r>
          <a:r>
            <a:rPr lang="en-US" sz="1300" kern="1200"/>
            <a:t> </a:t>
          </a:r>
          <a:r>
            <a:rPr lang="en-US" sz="1300" kern="1200" err="1"/>
            <a:t>l'un</a:t>
          </a:r>
          <a:r>
            <a:rPr lang="en-US" sz="1300" kern="1200"/>
            <a:t> des points les plus </a:t>
          </a:r>
          <a:r>
            <a:rPr lang="en-US" sz="1300" kern="1200" err="1"/>
            <a:t>marquants</a:t>
          </a:r>
          <a:r>
            <a:rPr lang="en-US" sz="1300" kern="1200"/>
            <a:t> : </a:t>
          </a:r>
          <a:r>
            <a:rPr lang="en-US" sz="1300" kern="1200" err="1"/>
            <a:t>même</a:t>
          </a:r>
          <a:r>
            <a:rPr lang="en-US" sz="1300" kern="1200"/>
            <a:t> des </a:t>
          </a:r>
          <a:r>
            <a:rPr lang="en-US" sz="1300" kern="1200" err="1"/>
            <a:t>individus</a:t>
          </a:r>
          <a:r>
            <a:rPr lang="en-US" sz="1300" kern="1200"/>
            <a:t> </a:t>
          </a:r>
          <a:r>
            <a:rPr lang="en-US" sz="1300" kern="1200" err="1"/>
            <a:t>ayant</a:t>
          </a:r>
          <a:r>
            <a:rPr lang="en-US" sz="1300" kern="1200"/>
            <a:t> </a:t>
          </a:r>
          <a:r>
            <a:rPr lang="en-US" sz="1300" kern="1200" err="1"/>
            <a:t>une</a:t>
          </a:r>
          <a:r>
            <a:rPr lang="en-US" sz="1300" kern="1200"/>
            <a:t> </a:t>
          </a:r>
          <a:r>
            <a:rPr lang="en-US" sz="1300" kern="1200" err="1"/>
            <a:t>tolérance</a:t>
          </a:r>
          <a:r>
            <a:rPr lang="en-US" sz="1300" kern="1200"/>
            <a:t> </a:t>
          </a:r>
          <a:r>
            <a:rPr lang="en-US" sz="1300" kern="1200" err="1"/>
            <a:t>raisonnable</a:t>
          </a:r>
          <a:r>
            <a:rPr lang="en-US" sz="1300" kern="1200"/>
            <a:t> (acceptant 20% </a:t>
          </a:r>
          <a:r>
            <a:rPr lang="en-US" sz="1300" kern="1200" err="1"/>
            <a:t>ou</a:t>
          </a:r>
          <a:r>
            <a:rPr lang="en-US" sz="1300" kern="1200"/>
            <a:t> 30% de </a:t>
          </a:r>
          <a:r>
            <a:rPr lang="en-US" sz="1300" kern="1200" err="1"/>
            <a:t>mixité</a:t>
          </a:r>
          <a:r>
            <a:rPr lang="en-US" sz="1300" kern="1200"/>
            <a:t>) </a:t>
          </a:r>
          <a:r>
            <a:rPr lang="en-US" sz="1300" kern="1200" err="1"/>
            <a:t>finissent</a:t>
          </a:r>
          <a:r>
            <a:rPr lang="en-US" sz="1300" kern="1200"/>
            <a:t> par </a:t>
          </a:r>
          <a:r>
            <a:rPr lang="en-US" sz="1300" kern="1200" err="1"/>
            <a:t>partir</a:t>
          </a:r>
          <a:r>
            <a:rPr lang="en-US" sz="1300" kern="1200"/>
            <a:t> pour ne pas se </a:t>
          </a:r>
          <a:r>
            <a:rPr lang="en-US" sz="1300" kern="1200" err="1"/>
            <a:t>retrouver</a:t>
          </a:r>
          <a:r>
            <a:rPr lang="en-US" sz="1300" kern="1200"/>
            <a:t> </a:t>
          </a:r>
          <a:r>
            <a:rPr lang="en-US" sz="1300" kern="1200" err="1"/>
            <a:t>en</a:t>
          </a:r>
          <a:r>
            <a:rPr lang="en-US" sz="1300" kern="1200"/>
            <a:t> "ultra-</a:t>
          </a:r>
          <a:r>
            <a:rPr lang="en-US" sz="1300" kern="1200" err="1"/>
            <a:t>minorité</a:t>
          </a:r>
          <a:r>
            <a:rPr lang="en-US" sz="1300" kern="1200"/>
            <a:t>".</a:t>
          </a:r>
        </a:p>
        <a:p>
          <a:pPr marL="114300" lvl="1" indent="-114300" algn="l" defTabSz="577850">
            <a:lnSpc>
              <a:spcPct val="90000"/>
            </a:lnSpc>
            <a:spcBef>
              <a:spcPct val="0"/>
            </a:spcBef>
            <a:spcAft>
              <a:spcPct val="15000"/>
            </a:spcAft>
            <a:buChar char="•"/>
          </a:pPr>
          <a:r>
            <a:rPr lang="en-US" sz="1300" b="1" kern="1200"/>
            <a:t>Micro-motifs et macro-résultats :</a:t>
          </a:r>
          <a:r>
            <a:rPr lang="en-US" sz="1300" kern="1200"/>
            <a:t> La ségrégation à 100% n'est pas forcément le souhait initial des gens, mais le résultat mécanique de décisions individuelles de "protection".</a:t>
          </a:r>
        </a:p>
        <a:p>
          <a:pPr marL="114300" lvl="1" indent="-114300" algn="l" defTabSz="577850">
            <a:lnSpc>
              <a:spcPct val="90000"/>
            </a:lnSpc>
            <a:spcBef>
              <a:spcPct val="0"/>
            </a:spcBef>
            <a:spcAft>
              <a:spcPct val="15000"/>
            </a:spcAft>
            <a:buChar char="•"/>
          </a:pPr>
          <a:r>
            <a:rPr lang="en-US" sz="1300" b="1" kern="1200"/>
            <a:t>Le rôle des alternatives :</a:t>
          </a:r>
          <a:r>
            <a:rPr lang="en-US" sz="1300" kern="1200"/>
            <a:t> Le processus est d'autant plus rapide si les résidents qui partent disposent d'autres quartiers jugés "sûrs" où se réinstaller.</a:t>
          </a:r>
        </a:p>
      </dsp:txBody>
      <dsp:txXfrm>
        <a:off x="3919933" y="6127987"/>
        <a:ext cx="1740693" cy="55940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18/03/2026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18/03/2026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18/03/2026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18/03/2026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18/03/2026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18/03/2026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18/03/2026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18/03/2026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18/03/2026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18/03/2026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18/03/2026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18/03/2026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Luca Mingarelli">
            <a:extLst>
              <a:ext uri="{FF2B5EF4-FFF2-40B4-BE49-F238E27FC236}">
                <a16:creationId xmlns:a16="http://schemas.microsoft.com/office/drawing/2014/main" id="{70DFE9D6-00B3-F616-D2C6-449CDD8EBB7A}"/>
              </a:ext>
            </a:extLst>
          </p:cNvPr>
          <p:cNvPicPr>
            <a:picLocks noChangeAspect="1"/>
          </p:cNvPicPr>
          <p:nvPr/>
        </p:nvPicPr>
        <p:blipFill>
          <a:blip r:embed="rId2">
            <a:alphaModFix amt="50000"/>
          </a:blip>
          <a:srcRect/>
          <a:stretch>
            <a:fillRect/>
          </a:stretch>
        </p:blipFill>
        <p:spPr>
          <a:xfrm>
            <a:off x="20" y="10"/>
            <a:ext cx="12191979" cy="6857990"/>
          </a:xfrm>
          <a:prstGeom prst="rect">
            <a:avLst/>
          </a:prstGeom>
        </p:spPr>
      </p:pic>
      <p:sp>
        <p:nvSpPr>
          <p:cNvPr id="2" name="Titre 1"/>
          <p:cNvSpPr>
            <a:spLocks noGrp="1"/>
          </p:cNvSpPr>
          <p:nvPr>
            <p:ph type="ctrTitle"/>
          </p:nvPr>
        </p:nvSpPr>
        <p:spPr>
          <a:xfrm>
            <a:off x="762000" y="1137434"/>
            <a:ext cx="7848600" cy="743376"/>
          </a:xfrm>
        </p:spPr>
        <p:txBody>
          <a:bodyPr anchor="t">
            <a:normAutofit/>
          </a:bodyPr>
          <a:lstStyle/>
          <a:p>
            <a:pPr algn="l"/>
            <a:r>
              <a:rPr lang="fr-FR" sz="4000">
                <a:solidFill>
                  <a:srgbClr val="FFFFFF"/>
                </a:solidFill>
                <a:ea typeface="+mj-lt"/>
                <a:cs typeface="+mj-lt"/>
              </a:rPr>
              <a:t>Modèles Dynamiques de Ségrégation</a:t>
            </a:r>
            <a:endParaRPr lang="fr-FR" sz="4000">
              <a:solidFill>
                <a:srgbClr val="FFFFFF"/>
              </a:solidFill>
            </a:endParaRPr>
          </a:p>
        </p:txBody>
      </p:sp>
      <p:sp>
        <p:nvSpPr>
          <p:cNvPr id="3" name="Sous-titre 2"/>
          <p:cNvSpPr>
            <a:spLocks noGrp="1"/>
          </p:cNvSpPr>
          <p:nvPr>
            <p:ph type="subTitle" idx="1"/>
          </p:nvPr>
        </p:nvSpPr>
        <p:spPr>
          <a:xfrm>
            <a:off x="762000" y="5138578"/>
            <a:ext cx="5334000" cy="743376"/>
          </a:xfrm>
        </p:spPr>
        <p:txBody>
          <a:bodyPr vert="horz" lIns="91440" tIns="45720" rIns="91440" bIns="45720" rtlCol="0" anchor="b">
            <a:normAutofit/>
          </a:bodyPr>
          <a:lstStyle/>
          <a:p>
            <a:pPr algn="l"/>
            <a:r>
              <a:rPr lang="fr-FR" sz="1800">
                <a:solidFill>
                  <a:srgbClr val="FFFFFF"/>
                </a:solidFill>
              </a:rPr>
              <a:t>CHOUKRI Wael</a:t>
            </a:r>
          </a:p>
          <a:p>
            <a:pPr algn="l"/>
            <a:r>
              <a:rPr lang="fr-FR" sz="1800">
                <a:solidFill>
                  <a:srgbClr val="FFFFFF"/>
                </a:solidFill>
              </a:rPr>
              <a:t>KESSA Yassine</a:t>
            </a:r>
          </a:p>
        </p:txBody>
      </p:sp>
      <p:cxnSp>
        <p:nvCxnSpPr>
          <p:cNvPr id="40" name="Straight Connector 34">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Image 5" descr="Ecole nationale des ponts et chaussées">
            <a:extLst>
              <a:ext uri="{FF2B5EF4-FFF2-40B4-BE49-F238E27FC236}">
                <a16:creationId xmlns:a16="http://schemas.microsoft.com/office/drawing/2014/main" id="{999CC7FC-8BF4-52C3-1246-4076A99BD957}"/>
              </a:ext>
            </a:extLst>
          </p:cNvPr>
          <p:cNvPicPr>
            <a:picLocks noChangeAspect="1"/>
          </p:cNvPicPr>
          <p:nvPr/>
        </p:nvPicPr>
        <p:blipFill>
          <a:blip r:embed="rId3"/>
          <a:stretch>
            <a:fillRect/>
          </a:stretch>
        </p:blipFill>
        <p:spPr>
          <a:xfrm>
            <a:off x="10851292" y="46322"/>
            <a:ext cx="1342768" cy="1699087"/>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57D74-3277-AD1D-1BF7-CE1101BE9247}"/>
              </a:ext>
            </a:extLst>
          </p:cNvPr>
          <p:cNvSpPr>
            <a:spLocks noGrp="1"/>
          </p:cNvSpPr>
          <p:nvPr>
            <p:ph type="title"/>
          </p:nvPr>
        </p:nvSpPr>
        <p:spPr/>
        <p:txBody>
          <a:bodyPr/>
          <a:lstStyle/>
          <a:p>
            <a:r>
              <a:rPr lang="fr-FR" b="1">
                <a:solidFill>
                  <a:srgbClr val="000000"/>
                </a:solidFill>
                <a:ea typeface="+mj-lt"/>
                <a:cs typeface="+mj-lt"/>
              </a:rPr>
              <a:t>Effet de l’intensité des préférences.</a:t>
            </a:r>
            <a:endParaRPr lang="fr-FR">
              <a:solidFill>
                <a:srgbClr val="000000"/>
              </a:solidFill>
              <a:ea typeface="+mj-lt"/>
              <a:cs typeface="+mj-lt"/>
            </a:endParaRPr>
          </a:p>
        </p:txBody>
      </p:sp>
      <p:pic>
        <p:nvPicPr>
          <p:cNvPr id="4" name="Image 3" descr="Une image contenant texte, capture d’écran, noir et blanc, Rectangle&#10;&#10;Le contenu généré par l’IA peut être incorrect.">
            <a:extLst>
              <a:ext uri="{FF2B5EF4-FFF2-40B4-BE49-F238E27FC236}">
                <a16:creationId xmlns:a16="http://schemas.microsoft.com/office/drawing/2014/main" id="{9F626993-5502-F23D-607C-EA5DE468E59C}"/>
              </a:ext>
            </a:extLst>
          </p:cNvPr>
          <p:cNvPicPr>
            <a:picLocks noChangeAspect="1"/>
          </p:cNvPicPr>
          <p:nvPr/>
        </p:nvPicPr>
        <p:blipFill>
          <a:blip r:embed="rId2"/>
          <a:stretch>
            <a:fillRect/>
          </a:stretch>
        </p:blipFill>
        <p:spPr>
          <a:xfrm>
            <a:off x="8673986" y="4062154"/>
            <a:ext cx="3221253" cy="2451015"/>
          </a:xfrm>
          <a:prstGeom prst="rect">
            <a:avLst/>
          </a:prstGeom>
        </p:spPr>
      </p:pic>
      <p:sp>
        <p:nvSpPr>
          <p:cNvPr id="6" name="Espace réservé du contenu 2">
            <a:extLst>
              <a:ext uri="{FF2B5EF4-FFF2-40B4-BE49-F238E27FC236}">
                <a16:creationId xmlns:a16="http://schemas.microsoft.com/office/drawing/2014/main" id="{4B2BC904-BF29-12F7-4768-DB1AD142DF28}"/>
              </a:ext>
            </a:extLst>
          </p:cNvPr>
          <p:cNvSpPr txBox="1">
            <a:spLocks/>
          </p:cNvSpPr>
          <p:nvPr/>
        </p:nvSpPr>
        <p:spPr>
          <a:xfrm>
            <a:off x="3185984" y="1506410"/>
            <a:ext cx="5809734" cy="4074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ea typeface="+mn-lt"/>
                <a:cs typeface="+mn-lt"/>
              </a:rPr>
              <a:t>Variation du seuil de satisfaction de 50% à 30%</a:t>
            </a:r>
            <a:endParaRPr lang="fr-FR"/>
          </a:p>
        </p:txBody>
      </p:sp>
      <p:pic>
        <p:nvPicPr>
          <p:cNvPr id="8" name="Image 7" descr="Une image contenant texte, capture d’écran, nombre, Rectangle&#10;&#10;Le contenu généré par l’IA peut être incorrect.">
            <a:extLst>
              <a:ext uri="{FF2B5EF4-FFF2-40B4-BE49-F238E27FC236}">
                <a16:creationId xmlns:a16="http://schemas.microsoft.com/office/drawing/2014/main" id="{ABCD2756-E9BC-FBE0-11E5-BB9E99544CBB}"/>
              </a:ext>
            </a:extLst>
          </p:cNvPr>
          <p:cNvPicPr>
            <a:picLocks noChangeAspect="1"/>
          </p:cNvPicPr>
          <p:nvPr/>
        </p:nvPicPr>
        <p:blipFill>
          <a:blip r:embed="rId3"/>
          <a:stretch>
            <a:fillRect/>
          </a:stretch>
        </p:blipFill>
        <p:spPr>
          <a:xfrm>
            <a:off x="1145887" y="4070521"/>
            <a:ext cx="3219967" cy="2444579"/>
          </a:xfrm>
          <a:prstGeom prst="rect">
            <a:avLst/>
          </a:prstGeom>
        </p:spPr>
      </p:pic>
      <p:sp>
        <p:nvSpPr>
          <p:cNvPr id="11" name="Espace réservé du contenu 2">
            <a:extLst>
              <a:ext uri="{FF2B5EF4-FFF2-40B4-BE49-F238E27FC236}">
                <a16:creationId xmlns:a16="http://schemas.microsoft.com/office/drawing/2014/main" id="{A145DEA0-28FD-9347-F9FA-6A4599C12552}"/>
              </a:ext>
            </a:extLst>
          </p:cNvPr>
          <p:cNvSpPr txBox="1">
            <a:spLocks/>
          </p:cNvSpPr>
          <p:nvPr/>
        </p:nvSpPr>
        <p:spPr>
          <a:xfrm>
            <a:off x="437800" y="5083900"/>
            <a:ext cx="794952" cy="4074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a:solidFill>
                  <a:schemeClr val="tx2">
                    <a:lumMod val="76000"/>
                    <a:lumOff val="24000"/>
                  </a:schemeClr>
                </a:solidFill>
                <a:ea typeface="+mn-lt"/>
                <a:cs typeface="+mn-lt"/>
              </a:rPr>
              <a:t>50%</a:t>
            </a:r>
            <a:endParaRPr lang="fr-FR" sz="2000" b="1">
              <a:solidFill>
                <a:schemeClr val="tx2">
                  <a:lumMod val="76000"/>
                  <a:lumOff val="24000"/>
                </a:schemeClr>
              </a:solidFill>
            </a:endParaRPr>
          </a:p>
        </p:txBody>
      </p:sp>
      <p:sp>
        <p:nvSpPr>
          <p:cNvPr id="13" name="Espace réservé du contenu 2">
            <a:extLst>
              <a:ext uri="{FF2B5EF4-FFF2-40B4-BE49-F238E27FC236}">
                <a16:creationId xmlns:a16="http://schemas.microsoft.com/office/drawing/2014/main" id="{537308AC-7B52-20FF-DEF3-FD6AB4DC2A1B}"/>
              </a:ext>
            </a:extLst>
          </p:cNvPr>
          <p:cNvSpPr txBox="1">
            <a:spLocks/>
          </p:cNvSpPr>
          <p:nvPr/>
        </p:nvSpPr>
        <p:spPr>
          <a:xfrm>
            <a:off x="8065709" y="5083154"/>
            <a:ext cx="794952" cy="4074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a:solidFill>
                  <a:schemeClr val="tx2">
                    <a:lumMod val="76000"/>
                    <a:lumOff val="24000"/>
                  </a:schemeClr>
                </a:solidFill>
                <a:ea typeface="+mn-lt"/>
                <a:cs typeface="+mn-lt"/>
              </a:rPr>
              <a:t>30%</a:t>
            </a:r>
            <a:endParaRPr lang="fr-FR" sz="2000" b="1">
              <a:solidFill>
                <a:schemeClr val="tx2">
                  <a:lumMod val="76000"/>
                  <a:lumOff val="24000"/>
                </a:schemeClr>
              </a:solidFill>
            </a:endParaRPr>
          </a:p>
        </p:txBody>
      </p:sp>
      <p:sp>
        <p:nvSpPr>
          <p:cNvPr id="17" name="ZoneTexte 16">
            <a:extLst>
              <a:ext uri="{FF2B5EF4-FFF2-40B4-BE49-F238E27FC236}">
                <a16:creationId xmlns:a16="http://schemas.microsoft.com/office/drawing/2014/main" id="{5033CBF4-BCCB-F119-78C8-D2352B1789B7}"/>
              </a:ext>
            </a:extLst>
          </p:cNvPr>
          <p:cNvSpPr txBox="1"/>
          <p:nvPr/>
        </p:nvSpPr>
        <p:spPr>
          <a:xfrm>
            <a:off x="453673" y="1922610"/>
            <a:ext cx="116267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mn-lt"/>
                <a:cs typeface="+mn-lt"/>
              </a:rPr>
              <a:t>Schelling explique ce phénomène par trois mécanismes cumulatifs :</a:t>
            </a:r>
            <a:endParaRPr lang="fr-FR"/>
          </a:p>
          <a:p>
            <a:r>
              <a:rPr lang="fr-FR">
                <a:ea typeface="+mn-lt"/>
                <a:cs typeface="+mn-lt"/>
              </a:rPr>
              <a:t>(1) plus le seuil est élevé, plus nombreux sont les individus initiaux insatisfaits </a:t>
            </a:r>
          </a:p>
          <a:p>
            <a:r>
              <a:rPr lang="fr-FR">
                <a:ea typeface="+mn-lt"/>
                <a:cs typeface="+mn-lt"/>
              </a:rPr>
              <a:t>(2) chaque déplacement renforce la densité locale de semblables (l’acteur rejoint plus d’alliés et devient lui-même un allié de plus) </a:t>
            </a:r>
          </a:p>
          <a:p>
            <a:r>
              <a:rPr lang="fr-FR">
                <a:ea typeface="+mn-lt"/>
                <a:cs typeface="+mn-lt"/>
              </a:rPr>
              <a:t>(3) les mouvements provoquent de nouveaux mécontentements chez ceux qui étaient initialement satisfaits.</a:t>
            </a:r>
            <a:endParaRPr lang="fr-FR"/>
          </a:p>
        </p:txBody>
      </p:sp>
      <p:sp>
        <p:nvSpPr>
          <p:cNvPr id="3" name="ZoneTexte 2">
            <a:extLst>
              <a:ext uri="{FF2B5EF4-FFF2-40B4-BE49-F238E27FC236}">
                <a16:creationId xmlns:a16="http://schemas.microsoft.com/office/drawing/2014/main" id="{92CFB787-9853-2D49-8B67-8A1056842E92}"/>
              </a:ext>
            </a:extLst>
          </p:cNvPr>
          <p:cNvSpPr txBox="1"/>
          <p:nvPr/>
        </p:nvSpPr>
        <p:spPr>
          <a:xfrm>
            <a:off x="2176456" y="3546001"/>
            <a:ext cx="11464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mn-lt"/>
                <a:cs typeface="+mn-lt"/>
              </a:rPr>
              <a:t>Ratio 4:1</a:t>
            </a:r>
            <a:endParaRPr lang="fr-FR"/>
          </a:p>
        </p:txBody>
      </p:sp>
      <p:sp>
        <p:nvSpPr>
          <p:cNvPr id="7" name="ZoneTexte 6">
            <a:extLst>
              <a:ext uri="{FF2B5EF4-FFF2-40B4-BE49-F238E27FC236}">
                <a16:creationId xmlns:a16="http://schemas.microsoft.com/office/drawing/2014/main" id="{C7C5FBA6-79CE-104F-6639-26D65BE8984B}"/>
              </a:ext>
            </a:extLst>
          </p:cNvPr>
          <p:cNvSpPr txBox="1"/>
          <p:nvPr/>
        </p:nvSpPr>
        <p:spPr>
          <a:xfrm>
            <a:off x="9708108" y="3546001"/>
            <a:ext cx="11464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ea typeface="+mn-lt"/>
                <a:cs typeface="+mn-lt"/>
              </a:rPr>
              <a:t>Ratio 2:1</a:t>
            </a:r>
            <a:endParaRPr lang="fr-FR"/>
          </a:p>
        </p:txBody>
      </p:sp>
      <p:sp>
        <p:nvSpPr>
          <p:cNvPr id="9" name="ZoneTexte 8">
            <a:extLst>
              <a:ext uri="{FF2B5EF4-FFF2-40B4-BE49-F238E27FC236}">
                <a16:creationId xmlns:a16="http://schemas.microsoft.com/office/drawing/2014/main" id="{C6D29CF9-434D-F230-E68C-9A33657C5573}"/>
              </a:ext>
            </a:extLst>
          </p:cNvPr>
          <p:cNvSpPr txBox="1"/>
          <p:nvPr/>
        </p:nvSpPr>
        <p:spPr>
          <a:xfrm>
            <a:off x="4528715" y="4208609"/>
            <a:ext cx="34876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b="1">
                <a:ea typeface="+mn-lt"/>
                <a:cs typeface="+mn-lt"/>
              </a:rPr>
              <a:t>Schelling mesure la ségrégation en calculant, pour chaque individu, le ratio entre voisins de même couleur et de couleur opposée, puis en moyennant sur l’ensemble de la population.</a:t>
            </a:r>
            <a:endParaRPr lang="fr-FR" b="1"/>
          </a:p>
        </p:txBody>
      </p:sp>
      <p:sp>
        <p:nvSpPr>
          <p:cNvPr id="5" name="Espace réservé du numéro de diapositive 4">
            <a:extLst>
              <a:ext uri="{FF2B5EF4-FFF2-40B4-BE49-F238E27FC236}">
                <a16:creationId xmlns:a16="http://schemas.microsoft.com/office/drawing/2014/main" id="{C019D22F-9927-7CCA-3371-2DFC4372AE69}"/>
              </a:ext>
            </a:extLst>
          </p:cNvPr>
          <p:cNvSpPr>
            <a:spLocks noGrp="1"/>
          </p:cNvSpPr>
          <p:nvPr>
            <p:ph type="sldNum" sz="quarter" idx="12"/>
          </p:nvPr>
        </p:nvSpPr>
        <p:spPr/>
        <p:txBody>
          <a:bodyPr/>
          <a:lstStyle/>
          <a:p>
            <a:fld id="{27C6CCC6-2BE5-4E42-96A4-D1E8E81A3D8E}" type="slidenum">
              <a:rPr lang="fr-FR" smtClean="0"/>
              <a:t>10</a:t>
            </a:fld>
            <a:endParaRPr lang="fr-FR"/>
          </a:p>
        </p:txBody>
      </p:sp>
    </p:spTree>
    <p:extLst>
      <p:ext uri="{BB962C8B-B14F-4D97-AF65-F5344CB8AC3E}">
        <p14:creationId xmlns:p14="http://schemas.microsoft.com/office/powerpoint/2010/main" val="162046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9A09B-4D6F-B75C-6B75-95003BB88866}"/>
              </a:ext>
            </a:extLst>
          </p:cNvPr>
          <p:cNvSpPr>
            <a:spLocks noGrp="1"/>
          </p:cNvSpPr>
          <p:nvPr>
            <p:ph type="title"/>
          </p:nvPr>
        </p:nvSpPr>
        <p:spPr/>
        <p:txBody>
          <a:bodyPr/>
          <a:lstStyle/>
          <a:p>
            <a:r>
              <a:rPr lang="fr-FR" b="1">
                <a:ea typeface="+mj-lt"/>
                <a:cs typeface="+mj-lt"/>
              </a:rPr>
              <a:t>Demandes inégales entre couleurs</a:t>
            </a:r>
            <a:endParaRPr lang="fr-FR" b="1"/>
          </a:p>
        </p:txBody>
      </p:sp>
      <p:pic>
        <p:nvPicPr>
          <p:cNvPr id="4" name="Image 3" descr="Une image contenant texte, capture d’écran, nombre, noir et blanc&#10;&#10;Le contenu généré par l’IA peut être incorrect.">
            <a:extLst>
              <a:ext uri="{FF2B5EF4-FFF2-40B4-BE49-F238E27FC236}">
                <a16:creationId xmlns:a16="http://schemas.microsoft.com/office/drawing/2014/main" id="{3442A28F-ED71-F1F4-7F84-0E7CE8984777}"/>
              </a:ext>
            </a:extLst>
          </p:cNvPr>
          <p:cNvPicPr>
            <a:picLocks noChangeAspect="1"/>
          </p:cNvPicPr>
          <p:nvPr/>
        </p:nvPicPr>
        <p:blipFill>
          <a:blip r:embed="rId2"/>
          <a:stretch>
            <a:fillRect/>
          </a:stretch>
        </p:blipFill>
        <p:spPr>
          <a:xfrm>
            <a:off x="7101883" y="1666887"/>
            <a:ext cx="4486275" cy="3533775"/>
          </a:xfrm>
          <a:prstGeom prst="rect">
            <a:avLst/>
          </a:prstGeom>
        </p:spPr>
      </p:pic>
      <p:graphicFrame>
        <p:nvGraphicFramePr>
          <p:cNvPr id="5" name="Tableau 4">
            <a:extLst>
              <a:ext uri="{FF2B5EF4-FFF2-40B4-BE49-F238E27FC236}">
                <a16:creationId xmlns:a16="http://schemas.microsoft.com/office/drawing/2014/main" id="{5A2A64BD-0994-31D9-294A-0A7BCD8A9676}"/>
              </a:ext>
            </a:extLst>
          </p:cNvPr>
          <p:cNvGraphicFramePr>
            <a:graphicFrameLocks noGrp="1"/>
          </p:cNvGraphicFramePr>
          <p:nvPr>
            <p:extLst>
              <p:ext uri="{D42A27DB-BD31-4B8C-83A1-F6EECF244321}">
                <p14:modId xmlns:p14="http://schemas.microsoft.com/office/powerpoint/2010/main" val="1862980189"/>
              </p:ext>
            </p:extLst>
          </p:nvPr>
        </p:nvGraphicFramePr>
        <p:xfrm>
          <a:off x="839304" y="2429565"/>
          <a:ext cx="5509185" cy="2008685"/>
        </p:xfrm>
        <a:graphic>
          <a:graphicData uri="http://schemas.openxmlformats.org/drawingml/2006/table">
            <a:tbl>
              <a:tblPr bandRow="1">
                <a:tableStyleId>{7E9639D4-E3E2-4D34-9284-5A2195B3D0D7}</a:tableStyleId>
              </a:tblPr>
              <a:tblGrid>
                <a:gridCol w="1836395">
                  <a:extLst>
                    <a:ext uri="{9D8B030D-6E8A-4147-A177-3AD203B41FA5}">
                      <a16:colId xmlns:a16="http://schemas.microsoft.com/office/drawing/2014/main" val="858761764"/>
                    </a:ext>
                  </a:extLst>
                </a:gridCol>
                <a:gridCol w="1836395">
                  <a:extLst>
                    <a:ext uri="{9D8B030D-6E8A-4147-A177-3AD203B41FA5}">
                      <a16:colId xmlns:a16="http://schemas.microsoft.com/office/drawing/2014/main" val="3523066115"/>
                    </a:ext>
                  </a:extLst>
                </a:gridCol>
                <a:gridCol w="1836395">
                  <a:extLst>
                    <a:ext uri="{9D8B030D-6E8A-4147-A177-3AD203B41FA5}">
                      <a16:colId xmlns:a16="http://schemas.microsoft.com/office/drawing/2014/main" val="2665669227"/>
                    </a:ext>
                  </a:extLst>
                </a:gridCol>
              </a:tblGrid>
              <a:tr h="934735">
                <a:tc>
                  <a:txBody>
                    <a:bodyPr/>
                    <a:lstStyle/>
                    <a:p>
                      <a:pPr>
                        <a:buNone/>
                      </a:pPr>
                      <a:r>
                        <a:rPr lang="fr-FR"/>
                        <a:t>Groupe</a:t>
                      </a:r>
                    </a:p>
                  </a:txBody>
                  <a:tcPr anchor="ctr"/>
                </a:tc>
                <a:tc>
                  <a:txBody>
                    <a:bodyPr/>
                    <a:lstStyle/>
                    <a:p>
                      <a:pPr>
                        <a:buNone/>
                      </a:pPr>
                      <a:r>
                        <a:rPr lang="fr-FR"/>
                        <a:t>Ratio Voisins même couleur</a:t>
                      </a:r>
                    </a:p>
                  </a:txBody>
                  <a:tcPr anchor="ctr"/>
                </a:tc>
                <a:tc>
                  <a:txBody>
                    <a:bodyPr/>
                    <a:lstStyle/>
                    <a:p>
                      <a:pPr>
                        <a:buNone/>
                      </a:pPr>
                      <a:r>
                        <a:rPr lang="fr-FR"/>
                        <a:t>Ratio Voisins autre couleur</a:t>
                      </a:r>
                    </a:p>
                  </a:txBody>
                  <a:tcPr anchor="ctr"/>
                </a:tc>
                <a:extLst>
                  <a:ext uri="{0D108BD9-81ED-4DB2-BD59-A6C34878D82A}">
                    <a16:rowId xmlns:a16="http://schemas.microsoft.com/office/drawing/2014/main" val="2037049549"/>
                  </a:ext>
                </a:extLst>
              </a:tr>
              <a:tr h="536975">
                <a:tc>
                  <a:txBody>
                    <a:bodyPr/>
                    <a:lstStyle/>
                    <a:p>
                      <a:pPr>
                        <a:buNone/>
                      </a:pPr>
                      <a:r>
                        <a:rPr lang="fr-FR"/>
                        <a:t>Zéros</a:t>
                      </a:r>
                    </a:p>
                  </a:txBody>
                  <a:tcPr anchor="ctr"/>
                </a:tc>
                <a:tc>
                  <a:txBody>
                    <a:bodyPr/>
                    <a:lstStyle/>
                    <a:p>
                      <a:pPr>
                        <a:buNone/>
                      </a:pPr>
                      <a:r>
                        <a:rPr lang="fr-FR"/>
                        <a:t>2</a:t>
                      </a:r>
                    </a:p>
                  </a:txBody>
                  <a:tcPr anchor="ctr"/>
                </a:tc>
                <a:tc>
                  <a:txBody>
                    <a:bodyPr/>
                    <a:lstStyle/>
                    <a:p>
                      <a:pPr>
                        <a:buNone/>
                      </a:pPr>
                      <a:r>
                        <a:rPr lang="fr-FR"/>
                        <a:t>1</a:t>
                      </a:r>
                    </a:p>
                  </a:txBody>
                  <a:tcPr anchor="ctr"/>
                </a:tc>
                <a:extLst>
                  <a:ext uri="{0D108BD9-81ED-4DB2-BD59-A6C34878D82A}">
                    <a16:rowId xmlns:a16="http://schemas.microsoft.com/office/drawing/2014/main" val="1458339439"/>
                  </a:ext>
                </a:extLst>
              </a:tr>
              <a:tr h="536975">
                <a:tc>
                  <a:txBody>
                    <a:bodyPr/>
                    <a:lstStyle/>
                    <a:p>
                      <a:pPr>
                        <a:buNone/>
                      </a:pPr>
                      <a:r>
                        <a:rPr lang="fr-FR"/>
                        <a:t>Étoiles</a:t>
                      </a:r>
                    </a:p>
                  </a:txBody>
                  <a:tcPr anchor="ctr"/>
                </a:tc>
                <a:tc>
                  <a:txBody>
                    <a:bodyPr/>
                    <a:lstStyle/>
                    <a:p>
                      <a:pPr>
                        <a:buNone/>
                      </a:pPr>
                      <a:r>
                        <a:rPr lang="fr-FR"/>
                        <a:t>2.5</a:t>
                      </a:r>
                    </a:p>
                  </a:txBody>
                  <a:tcPr anchor="ctr"/>
                </a:tc>
                <a:tc>
                  <a:txBody>
                    <a:bodyPr/>
                    <a:lstStyle/>
                    <a:p>
                      <a:pPr>
                        <a:buNone/>
                      </a:pPr>
                      <a:r>
                        <a:rPr lang="fr-FR"/>
                        <a:t>1</a:t>
                      </a:r>
                    </a:p>
                  </a:txBody>
                  <a:tcPr anchor="ctr"/>
                </a:tc>
                <a:extLst>
                  <a:ext uri="{0D108BD9-81ED-4DB2-BD59-A6C34878D82A}">
                    <a16:rowId xmlns:a16="http://schemas.microsoft.com/office/drawing/2014/main" val="2852644615"/>
                  </a:ext>
                </a:extLst>
              </a:tr>
            </a:tbl>
          </a:graphicData>
        </a:graphic>
      </p:graphicFrame>
      <p:sp>
        <p:nvSpPr>
          <p:cNvPr id="6" name="ZoneTexte 5">
            <a:extLst>
              <a:ext uri="{FF2B5EF4-FFF2-40B4-BE49-F238E27FC236}">
                <a16:creationId xmlns:a16="http://schemas.microsoft.com/office/drawing/2014/main" id="{01AD1DC1-1E21-D3DD-EFF8-2F0F0A8892BF}"/>
              </a:ext>
            </a:extLst>
          </p:cNvPr>
          <p:cNvSpPr txBox="1"/>
          <p:nvPr/>
        </p:nvSpPr>
        <p:spPr>
          <a:xfrm>
            <a:off x="1465848" y="5481841"/>
            <a:ext cx="9344228" cy="1233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b="1">
                <a:solidFill>
                  <a:schemeClr val="tx2">
                    <a:lumMod val="76000"/>
                    <a:lumOff val="24000"/>
                  </a:schemeClr>
                </a:solidFill>
                <a:ea typeface="+mn-lt"/>
                <a:cs typeface="+mn-lt"/>
              </a:rPr>
              <a:t>Même quand un groupe est beaucoup plus exigeant, il n’est que légèrement plus ségrégué, car toute séparation concerne nécessairement les deux groupes. Schelling note que sans vides, les ratios auraient dû s’égaliser si les populations étaient égales; ici les différences restent limitées par les cases libres</a:t>
            </a:r>
            <a:endParaRPr lang="fr-FR" b="1">
              <a:solidFill>
                <a:schemeClr val="tx2">
                  <a:lumMod val="76000"/>
                  <a:lumOff val="24000"/>
                </a:schemeClr>
              </a:solidFill>
            </a:endParaRPr>
          </a:p>
        </p:txBody>
      </p:sp>
      <p:sp>
        <p:nvSpPr>
          <p:cNvPr id="3" name="Espace réservé du numéro de diapositive 2">
            <a:extLst>
              <a:ext uri="{FF2B5EF4-FFF2-40B4-BE49-F238E27FC236}">
                <a16:creationId xmlns:a16="http://schemas.microsoft.com/office/drawing/2014/main" id="{AC7D4194-3103-9496-F99E-76211C34D9BD}"/>
              </a:ext>
            </a:extLst>
          </p:cNvPr>
          <p:cNvSpPr>
            <a:spLocks noGrp="1"/>
          </p:cNvSpPr>
          <p:nvPr>
            <p:ph type="sldNum" sz="quarter" idx="12"/>
          </p:nvPr>
        </p:nvSpPr>
        <p:spPr/>
        <p:txBody>
          <a:bodyPr/>
          <a:lstStyle/>
          <a:p>
            <a:fld id="{27C6CCC6-2BE5-4E42-96A4-D1E8E81A3D8E}" type="slidenum">
              <a:rPr lang="fr-FR" smtClean="0"/>
              <a:t>11</a:t>
            </a:fld>
            <a:endParaRPr lang="fr-FR"/>
          </a:p>
        </p:txBody>
      </p:sp>
      <p:pic>
        <p:nvPicPr>
          <p:cNvPr id="8" name="Graphique 7" descr="Flèches de chevron avec un remplissage uni">
            <a:extLst>
              <a:ext uri="{FF2B5EF4-FFF2-40B4-BE49-F238E27FC236}">
                <a16:creationId xmlns:a16="http://schemas.microsoft.com/office/drawing/2014/main" id="{9781E01C-A5D5-6DBC-A189-82BBDF1CB7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4315" y="5710478"/>
            <a:ext cx="614314" cy="638079"/>
          </a:xfrm>
          <a:prstGeom prst="rect">
            <a:avLst/>
          </a:prstGeom>
        </p:spPr>
      </p:pic>
    </p:spTree>
    <p:extLst>
      <p:ext uri="{BB962C8B-B14F-4D97-AF65-F5344CB8AC3E}">
        <p14:creationId xmlns:p14="http://schemas.microsoft.com/office/powerpoint/2010/main" val="284985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773D7-7910-4FD5-529B-BC02DC2432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615285-2D7F-37D0-EA0A-586DF4D57AFF}"/>
              </a:ext>
            </a:extLst>
          </p:cNvPr>
          <p:cNvSpPr>
            <a:spLocks noGrp="1"/>
          </p:cNvSpPr>
          <p:nvPr>
            <p:ph type="title"/>
          </p:nvPr>
        </p:nvSpPr>
        <p:spPr/>
        <p:txBody>
          <a:bodyPr/>
          <a:lstStyle/>
          <a:p>
            <a:r>
              <a:rPr lang="fr-FR" b="1">
                <a:ea typeface="+mj-lt"/>
                <a:cs typeface="+mj-lt"/>
              </a:rPr>
              <a:t>Rapports numériques inégaux</a:t>
            </a:r>
            <a:endParaRPr lang="fr-FR" b="1"/>
          </a:p>
        </p:txBody>
      </p:sp>
      <p:pic>
        <p:nvPicPr>
          <p:cNvPr id="4" name="Image 3" descr="Une image contenant texte, capture d’écran, noir et blanc, nombre&#10;&#10;Le contenu généré par l’IA peut être incorrect.">
            <a:extLst>
              <a:ext uri="{FF2B5EF4-FFF2-40B4-BE49-F238E27FC236}">
                <a16:creationId xmlns:a16="http://schemas.microsoft.com/office/drawing/2014/main" id="{DF6E9B99-0E03-95B6-BD74-0ADC380D1435}"/>
              </a:ext>
            </a:extLst>
          </p:cNvPr>
          <p:cNvPicPr>
            <a:picLocks noChangeAspect="1"/>
          </p:cNvPicPr>
          <p:nvPr/>
        </p:nvPicPr>
        <p:blipFill>
          <a:blip r:embed="rId2"/>
          <a:stretch>
            <a:fillRect/>
          </a:stretch>
        </p:blipFill>
        <p:spPr>
          <a:xfrm>
            <a:off x="6768925" y="1689279"/>
            <a:ext cx="5227706" cy="4014304"/>
          </a:xfrm>
          <a:prstGeom prst="rect">
            <a:avLst/>
          </a:prstGeom>
        </p:spPr>
      </p:pic>
      <p:sp>
        <p:nvSpPr>
          <p:cNvPr id="5" name="ZoneTexte 4">
            <a:extLst>
              <a:ext uri="{FF2B5EF4-FFF2-40B4-BE49-F238E27FC236}">
                <a16:creationId xmlns:a16="http://schemas.microsoft.com/office/drawing/2014/main" id="{ECC07AA2-7128-1370-B911-DF1256FCED5C}"/>
              </a:ext>
            </a:extLst>
          </p:cNvPr>
          <p:cNvSpPr txBox="1"/>
          <p:nvPr/>
        </p:nvSpPr>
        <p:spPr>
          <a:xfrm>
            <a:off x="460892" y="3626538"/>
            <a:ext cx="581031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fr-FR" sz="2000" b="1">
                <a:ea typeface="+mn-lt"/>
                <a:cs typeface="+mn-lt"/>
              </a:rPr>
              <a:t>En clair, la minorité, pourtant moins nombreuse, finit par avoir un environnement majoritairement entre pairs. Schelling conclut que toute réduction du groupe minoritaire augmente la polarisation spatiale, pour un même seuil de tolérance</a:t>
            </a:r>
            <a:endParaRPr lang="fr-FR" sz="2000" b="1"/>
          </a:p>
        </p:txBody>
      </p:sp>
      <p:sp>
        <p:nvSpPr>
          <p:cNvPr id="6" name="ZoneTexte 5">
            <a:extLst>
              <a:ext uri="{FF2B5EF4-FFF2-40B4-BE49-F238E27FC236}">
                <a16:creationId xmlns:a16="http://schemas.microsoft.com/office/drawing/2014/main" id="{1F7F801C-C318-3DE6-D95B-1AE7F3B23505}"/>
              </a:ext>
            </a:extLst>
          </p:cNvPr>
          <p:cNvSpPr txBox="1"/>
          <p:nvPr/>
        </p:nvSpPr>
        <p:spPr>
          <a:xfrm>
            <a:off x="460892" y="2246102"/>
            <a:ext cx="581031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fr-FR" sz="2000" b="1">
                <a:ea typeface="+mn-lt"/>
                <a:cs typeface="+mn-lt"/>
              </a:rPr>
              <a:t>Dans ce cas là, nous avons 2 fois plus d'étoiles que de cercles avec la même demande.</a:t>
            </a:r>
            <a:endParaRPr lang="fr-FR" sz="2000" b="1"/>
          </a:p>
        </p:txBody>
      </p:sp>
      <p:sp>
        <p:nvSpPr>
          <p:cNvPr id="3" name="Espace réservé du numéro de diapositive 2">
            <a:extLst>
              <a:ext uri="{FF2B5EF4-FFF2-40B4-BE49-F238E27FC236}">
                <a16:creationId xmlns:a16="http://schemas.microsoft.com/office/drawing/2014/main" id="{185D782F-F703-3561-F98F-555E0FC7316C}"/>
              </a:ext>
            </a:extLst>
          </p:cNvPr>
          <p:cNvSpPr>
            <a:spLocks noGrp="1"/>
          </p:cNvSpPr>
          <p:nvPr>
            <p:ph type="sldNum" sz="quarter" idx="12"/>
          </p:nvPr>
        </p:nvSpPr>
        <p:spPr/>
        <p:txBody>
          <a:bodyPr/>
          <a:lstStyle/>
          <a:p>
            <a:fld id="{27C6CCC6-2BE5-4E42-96A4-D1E8E81A3D8E}" type="slidenum">
              <a:rPr lang="fr-FR" smtClean="0"/>
              <a:t>12</a:t>
            </a:fld>
            <a:endParaRPr lang="fr-FR"/>
          </a:p>
        </p:txBody>
      </p:sp>
    </p:spTree>
    <p:extLst>
      <p:ext uri="{BB962C8B-B14F-4D97-AF65-F5344CB8AC3E}">
        <p14:creationId xmlns:p14="http://schemas.microsoft.com/office/powerpoint/2010/main" val="383734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1D176-D6E7-77A0-5128-D9100DF3906F}"/>
              </a:ext>
            </a:extLst>
          </p:cNvPr>
          <p:cNvSpPr>
            <a:spLocks noGrp="1"/>
          </p:cNvSpPr>
          <p:nvPr>
            <p:ph type="title"/>
          </p:nvPr>
        </p:nvSpPr>
        <p:spPr/>
        <p:txBody>
          <a:bodyPr/>
          <a:lstStyle/>
          <a:p>
            <a:r>
              <a:rPr lang="fr-FR" b="1"/>
              <a:t>Simulation du modèle de schelling</a:t>
            </a:r>
          </a:p>
        </p:txBody>
      </p:sp>
      <p:pic>
        <p:nvPicPr>
          <p:cNvPr id="4" name="WhatsApp Video 2026-02-18 at 00.02.51">
            <a:hlinkClick r:id="" action="ppaction://media"/>
            <a:extLst>
              <a:ext uri="{FF2B5EF4-FFF2-40B4-BE49-F238E27FC236}">
                <a16:creationId xmlns:a16="http://schemas.microsoft.com/office/drawing/2014/main" id="{13FC416A-B4DC-DCD9-F333-EAFA70BD02A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852950" y="1588351"/>
            <a:ext cx="5106987" cy="4766153"/>
          </a:xfrm>
          <a:prstGeom prst="rect">
            <a:avLst/>
          </a:prstGeom>
        </p:spPr>
      </p:pic>
      <p:pic>
        <p:nvPicPr>
          <p:cNvPr id="5" name="WhatsApp Video 2026-02-18 at 00.07.24">
            <a:hlinkClick r:id="" action="ppaction://media"/>
            <a:extLst>
              <a:ext uri="{FF2B5EF4-FFF2-40B4-BE49-F238E27FC236}">
                <a16:creationId xmlns:a16="http://schemas.microsoft.com/office/drawing/2014/main" id="{33437D59-223F-823F-4A49-4C41B7A81AC1}"/>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07512" y="1583498"/>
            <a:ext cx="4734839" cy="4776592"/>
          </a:xfrm>
          <a:prstGeom prst="rect">
            <a:avLst/>
          </a:prstGeom>
        </p:spPr>
      </p:pic>
      <p:sp>
        <p:nvSpPr>
          <p:cNvPr id="3" name="Espace réservé du numéro de diapositive 2">
            <a:extLst>
              <a:ext uri="{FF2B5EF4-FFF2-40B4-BE49-F238E27FC236}">
                <a16:creationId xmlns:a16="http://schemas.microsoft.com/office/drawing/2014/main" id="{829E56C4-724F-8C2E-8C19-00745DA0456C}"/>
              </a:ext>
            </a:extLst>
          </p:cNvPr>
          <p:cNvSpPr>
            <a:spLocks noGrp="1"/>
          </p:cNvSpPr>
          <p:nvPr>
            <p:ph type="sldNum" sz="quarter" idx="12"/>
          </p:nvPr>
        </p:nvSpPr>
        <p:spPr/>
        <p:txBody>
          <a:bodyPr/>
          <a:lstStyle/>
          <a:p>
            <a:fld id="{27C6CCC6-2BE5-4E42-96A4-D1E8E81A3D8E}" type="slidenum">
              <a:rPr lang="fr-FR" smtClean="0"/>
              <a:t>13</a:t>
            </a:fld>
            <a:endParaRPr lang="fr-FR"/>
          </a:p>
        </p:txBody>
      </p:sp>
    </p:spTree>
    <p:extLst>
      <p:ext uri="{BB962C8B-B14F-4D97-AF65-F5344CB8AC3E}">
        <p14:creationId xmlns:p14="http://schemas.microsoft.com/office/powerpoint/2010/main" val="18249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8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0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274D8-0D6B-D877-B9AA-582C545E81B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7C9B4E-13B0-DEB1-68B7-280AF70D0498}"/>
              </a:ext>
            </a:extLst>
          </p:cNvPr>
          <p:cNvSpPr>
            <a:spLocks noGrp="1"/>
          </p:cNvSpPr>
          <p:nvPr>
            <p:ph type="title"/>
          </p:nvPr>
        </p:nvSpPr>
        <p:spPr>
          <a:xfrm>
            <a:off x="1117242" y="386590"/>
            <a:ext cx="10515600" cy="1325563"/>
          </a:xfrm>
        </p:spPr>
        <p:txBody>
          <a:bodyPr/>
          <a:lstStyle/>
          <a:p>
            <a:r>
              <a:rPr lang="fr-FR" b="1"/>
              <a:t>Du</a:t>
            </a:r>
            <a:r>
              <a:rPr lang="fr-FR" b="1">
                <a:ea typeface="+mj-lt"/>
                <a:cs typeface="+mj-lt"/>
              </a:rPr>
              <a:t> modèle spatial au modèle de quartier</a:t>
            </a:r>
            <a:endParaRPr lang="fr-FR" b="1"/>
          </a:p>
        </p:txBody>
      </p:sp>
      <p:sp>
        <p:nvSpPr>
          <p:cNvPr id="3" name="ZoneTexte 2">
            <a:extLst>
              <a:ext uri="{FF2B5EF4-FFF2-40B4-BE49-F238E27FC236}">
                <a16:creationId xmlns:a16="http://schemas.microsoft.com/office/drawing/2014/main" id="{FBDB0DD7-8CB2-C1D5-02E4-6A1671E6738A}"/>
              </a:ext>
            </a:extLst>
          </p:cNvPr>
          <p:cNvSpPr txBox="1"/>
          <p:nvPr/>
        </p:nvSpPr>
        <p:spPr>
          <a:xfrm>
            <a:off x="1807376" y="4160471"/>
            <a:ext cx="858591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buFont typeface="Arial"/>
              <a:buChar char="•"/>
            </a:pPr>
            <a:endParaRPr lang="fr-MA" sz="2000">
              <a:latin typeface="Aptos Display"/>
              <a:ea typeface="Calibri"/>
              <a:cs typeface="Calibri"/>
            </a:endParaRPr>
          </a:p>
          <a:p>
            <a:pPr>
              <a:buFont typeface="Arial"/>
              <a:buChar char="•"/>
            </a:pPr>
            <a:r>
              <a:rPr lang="fr-MA" sz="2000">
                <a:solidFill>
                  <a:srgbClr val="1F1F1F"/>
                </a:solidFill>
                <a:latin typeface="Aptos Display"/>
                <a:ea typeface="Calibri"/>
                <a:cs typeface="Arial"/>
              </a:rPr>
              <a:t>     Abstraction du lieu : Ce modèle ne s'applique pas qu'à l'habitat. Schelling précise qu'il peut s'agir d'un bureau, d'une église / université / restaurant.</a:t>
            </a:r>
            <a:endParaRPr lang="fr-MA" sz="2000">
              <a:latin typeface="Aptos Display"/>
              <a:ea typeface="Calibri"/>
              <a:cs typeface="Calibri"/>
            </a:endParaRPr>
          </a:p>
          <a:p>
            <a:pPr marL="347345" indent="-347345">
              <a:buFont typeface="Arial"/>
              <a:buChar char="•"/>
            </a:pPr>
            <a:r>
              <a:rPr lang="fr-MA" sz="2000">
                <a:solidFill>
                  <a:srgbClr val="1F1F1F"/>
                </a:solidFill>
                <a:latin typeface="Aptos Display"/>
                <a:ea typeface="+mn-lt"/>
                <a:cs typeface="+mn-lt"/>
              </a:rPr>
              <a:t>Indifférence à la configuration interne : Peu importe qui habite à côté de qui à l'intérieur de la zone ; seul compte le ratio global de la population dans cette zone.</a:t>
            </a:r>
            <a:endParaRPr lang="fr-MA" sz="2000">
              <a:latin typeface="Aptos Display"/>
            </a:endParaRPr>
          </a:p>
          <a:p>
            <a:pPr algn="ctr"/>
            <a:endParaRPr lang="fr-FR"/>
          </a:p>
        </p:txBody>
      </p:sp>
      <p:pic>
        <p:nvPicPr>
          <p:cNvPr id="4" name="Image 3" descr="Une image contenant texte, capture d’écran, Rectangle, carré&#10;&#10;Le contenu généré par l’IA peut être incorrect.">
            <a:extLst>
              <a:ext uri="{FF2B5EF4-FFF2-40B4-BE49-F238E27FC236}">
                <a16:creationId xmlns:a16="http://schemas.microsoft.com/office/drawing/2014/main" id="{D4AFF44B-F3E1-0312-97FF-BE4F8E6E6535}"/>
              </a:ext>
            </a:extLst>
          </p:cNvPr>
          <p:cNvPicPr>
            <a:picLocks noChangeAspect="1"/>
          </p:cNvPicPr>
          <p:nvPr/>
        </p:nvPicPr>
        <p:blipFill>
          <a:blip r:embed="rId2"/>
          <a:stretch>
            <a:fillRect/>
          </a:stretch>
        </p:blipFill>
        <p:spPr>
          <a:xfrm>
            <a:off x="1807992" y="1709457"/>
            <a:ext cx="2979873" cy="2234824"/>
          </a:xfrm>
          <a:prstGeom prst="rect">
            <a:avLst/>
          </a:prstGeom>
        </p:spPr>
      </p:pic>
      <p:pic>
        <p:nvPicPr>
          <p:cNvPr id="5" name="Graphique 4" descr="Flèche vers la droite contour">
            <a:extLst>
              <a:ext uri="{FF2B5EF4-FFF2-40B4-BE49-F238E27FC236}">
                <a16:creationId xmlns:a16="http://schemas.microsoft.com/office/drawing/2014/main" id="{F1EA79BF-02E0-DB2B-4E0A-6B50B21A027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57823" y="1713610"/>
            <a:ext cx="875655" cy="1728061"/>
          </a:xfrm>
          <a:prstGeom prst="rect">
            <a:avLst/>
          </a:prstGeom>
        </p:spPr>
      </p:pic>
      <p:pic>
        <p:nvPicPr>
          <p:cNvPr id="7" name="Image 6" descr="Une image contenant ligne, diagramme, Parallèle&#10;&#10;Le contenu généré par l’IA peut être incorrect.">
            <a:extLst>
              <a:ext uri="{FF2B5EF4-FFF2-40B4-BE49-F238E27FC236}">
                <a16:creationId xmlns:a16="http://schemas.microsoft.com/office/drawing/2014/main" id="{C4D73AA6-BF26-8F53-2D9E-7D66FAE77CF7}"/>
              </a:ext>
            </a:extLst>
          </p:cNvPr>
          <p:cNvPicPr>
            <a:picLocks noChangeAspect="1"/>
          </p:cNvPicPr>
          <p:nvPr/>
        </p:nvPicPr>
        <p:blipFill>
          <a:blip r:embed="rId4"/>
          <a:stretch>
            <a:fillRect/>
          </a:stretch>
        </p:blipFill>
        <p:spPr>
          <a:xfrm>
            <a:off x="7176192" y="1642332"/>
            <a:ext cx="3637194" cy="2196289"/>
          </a:xfrm>
          <a:prstGeom prst="rect">
            <a:avLst/>
          </a:prstGeom>
        </p:spPr>
      </p:pic>
      <p:sp>
        <p:nvSpPr>
          <p:cNvPr id="6" name="Espace réservé du numéro de diapositive 5">
            <a:extLst>
              <a:ext uri="{FF2B5EF4-FFF2-40B4-BE49-F238E27FC236}">
                <a16:creationId xmlns:a16="http://schemas.microsoft.com/office/drawing/2014/main" id="{9658334D-26F1-471F-4392-60FC7BEA32E2}"/>
              </a:ext>
            </a:extLst>
          </p:cNvPr>
          <p:cNvSpPr>
            <a:spLocks noGrp="1"/>
          </p:cNvSpPr>
          <p:nvPr>
            <p:ph type="sldNum" sz="quarter" idx="12"/>
          </p:nvPr>
        </p:nvSpPr>
        <p:spPr/>
        <p:txBody>
          <a:bodyPr/>
          <a:lstStyle/>
          <a:p>
            <a:fld id="{27C6CCC6-2BE5-4E42-96A4-D1E8E81A3D8E}" type="slidenum">
              <a:rPr lang="fr-FR" smtClean="0"/>
              <a:t>14</a:t>
            </a:fld>
            <a:endParaRPr lang="fr-FR"/>
          </a:p>
        </p:txBody>
      </p:sp>
    </p:spTree>
    <p:extLst>
      <p:ext uri="{BB962C8B-B14F-4D97-AF65-F5344CB8AC3E}">
        <p14:creationId xmlns:p14="http://schemas.microsoft.com/office/powerpoint/2010/main" val="353278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76866-689A-296B-E85C-005E9C21D9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10032E-16E5-F3D2-E78D-48712E70AD02}"/>
              </a:ext>
            </a:extLst>
          </p:cNvPr>
          <p:cNvSpPr>
            <a:spLocks noGrp="1"/>
          </p:cNvSpPr>
          <p:nvPr>
            <p:ph type="title"/>
          </p:nvPr>
        </p:nvSpPr>
        <p:spPr>
          <a:xfrm>
            <a:off x="1233122" y="202834"/>
            <a:ext cx="10515600" cy="1325563"/>
          </a:xfrm>
        </p:spPr>
        <p:txBody>
          <a:bodyPr/>
          <a:lstStyle/>
          <a:p>
            <a:r>
              <a:rPr lang="fr-FR" b="1"/>
              <a:t>La</a:t>
            </a:r>
            <a:r>
              <a:rPr lang="fr-FR" b="1">
                <a:ea typeface="+mj-lt"/>
                <a:cs typeface="+mj-lt"/>
              </a:rPr>
              <a:t> Logique du Modèle - Seuil de tolérance</a:t>
            </a:r>
            <a:endParaRPr lang="fr-FR" b="1"/>
          </a:p>
        </p:txBody>
      </p:sp>
      <p:pic>
        <p:nvPicPr>
          <p:cNvPr id="41" name="Graphique 40" descr="Marcher contour">
            <a:extLst>
              <a:ext uri="{FF2B5EF4-FFF2-40B4-BE49-F238E27FC236}">
                <a16:creationId xmlns:a16="http://schemas.microsoft.com/office/drawing/2014/main" id="{AEC99A82-D8ED-9099-BD54-908EC2D5D18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98926" y="3497619"/>
            <a:ext cx="914400" cy="914400"/>
          </a:xfrm>
          <a:prstGeom prst="rect">
            <a:avLst/>
          </a:prstGeom>
        </p:spPr>
      </p:pic>
      <p:pic>
        <p:nvPicPr>
          <p:cNvPr id="42" name="Graphique 41" descr="Marcher contour">
            <a:extLst>
              <a:ext uri="{FF2B5EF4-FFF2-40B4-BE49-F238E27FC236}">
                <a16:creationId xmlns:a16="http://schemas.microsoft.com/office/drawing/2014/main" id="{5A21A181-679C-F764-6EB0-6AB897A58F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59456" y="3497619"/>
            <a:ext cx="914400" cy="914400"/>
          </a:xfrm>
          <a:prstGeom prst="rect">
            <a:avLst/>
          </a:prstGeom>
        </p:spPr>
      </p:pic>
      <p:sp>
        <p:nvSpPr>
          <p:cNvPr id="43" name="Hexagone 42">
            <a:extLst>
              <a:ext uri="{FF2B5EF4-FFF2-40B4-BE49-F238E27FC236}">
                <a16:creationId xmlns:a16="http://schemas.microsoft.com/office/drawing/2014/main" id="{45614414-BC4D-A3ED-B970-7C7EB06DAF08}"/>
              </a:ext>
            </a:extLst>
          </p:cNvPr>
          <p:cNvSpPr/>
          <p:nvPr/>
        </p:nvSpPr>
        <p:spPr>
          <a:xfrm>
            <a:off x="9613326" y="3357919"/>
            <a:ext cx="1529646" cy="125857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Quartier</a:t>
            </a:r>
          </a:p>
        </p:txBody>
      </p:sp>
      <p:graphicFrame>
        <p:nvGraphicFramePr>
          <p:cNvPr id="45" name="ZoneTexte 2">
            <a:extLst>
              <a:ext uri="{FF2B5EF4-FFF2-40B4-BE49-F238E27FC236}">
                <a16:creationId xmlns:a16="http://schemas.microsoft.com/office/drawing/2014/main" id="{E02B7BF9-88CA-30F3-68C7-2FA7649553EE}"/>
              </a:ext>
            </a:extLst>
          </p:cNvPr>
          <p:cNvGraphicFramePr/>
          <p:nvPr>
            <p:extLst>
              <p:ext uri="{D42A27DB-BD31-4B8C-83A1-F6EECF244321}">
                <p14:modId xmlns:p14="http://schemas.microsoft.com/office/powerpoint/2010/main" val="829897916"/>
              </p:ext>
            </p:extLst>
          </p:nvPr>
        </p:nvGraphicFramePr>
        <p:xfrm>
          <a:off x="434144" y="1714314"/>
          <a:ext cx="8179151" cy="4308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5FFD587A-5408-ED93-95CD-7752A7A206D3}"/>
              </a:ext>
            </a:extLst>
          </p:cNvPr>
          <p:cNvSpPr>
            <a:spLocks noGrp="1"/>
          </p:cNvSpPr>
          <p:nvPr>
            <p:ph type="sldNum" sz="quarter" idx="12"/>
          </p:nvPr>
        </p:nvSpPr>
        <p:spPr/>
        <p:txBody>
          <a:bodyPr/>
          <a:lstStyle/>
          <a:p>
            <a:fld id="{27C6CCC6-2BE5-4E42-96A4-D1E8E81A3D8E}" type="slidenum">
              <a:rPr lang="fr-FR" smtClean="0"/>
              <a:t>15</a:t>
            </a:fld>
            <a:endParaRPr lang="fr-FR"/>
          </a:p>
        </p:txBody>
      </p:sp>
    </p:spTree>
    <p:extLst>
      <p:ext uri="{BB962C8B-B14F-4D97-AF65-F5344CB8AC3E}">
        <p14:creationId xmlns:p14="http://schemas.microsoft.com/office/powerpoint/2010/main" val="398046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3F5B9-EFA4-BB37-3B04-A1E0D4F6271A}"/>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E55F8B2-2CC6-1719-469B-CD79518FAD4D}"/>
              </a:ext>
            </a:extLst>
          </p:cNvPr>
          <p:cNvSpPr>
            <a:spLocks noGrp="1"/>
          </p:cNvSpPr>
          <p:nvPr>
            <p:ph type="title"/>
          </p:nvPr>
        </p:nvSpPr>
        <p:spPr>
          <a:xfrm>
            <a:off x="630936" y="4440365"/>
            <a:ext cx="4245864" cy="1722691"/>
          </a:xfrm>
        </p:spPr>
        <p:txBody>
          <a:bodyPr vert="horz" lIns="91440" tIns="45720" rIns="91440" bIns="45720" rtlCol="0" anchor="ctr">
            <a:normAutofit/>
          </a:bodyPr>
          <a:lstStyle/>
          <a:p>
            <a:r>
              <a:rPr lang="en-US" sz="5000"/>
              <a:t>La distribution de la tolérance </a:t>
            </a:r>
          </a:p>
        </p:txBody>
      </p:sp>
      <p:pic>
        <p:nvPicPr>
          <p:cNvPr id="4" name="Image 3" descr="Une image contenant diagramme, ligne, Tracé&#10;&#10;Le contenu généré par l’IA peut être incorrect.">
            <a:extLst>
              <a:ext uri="{FF2B5EF4-FFF2-40B4-BE49-F238E27FC236}">
                <a16:creationId xmlns:a16="http://schemas.microsoft.com/office/drawing/2014/main" id="{6D22408A-6AF0-A9E6-3600-B5FDFCF797DC}"/>
              </a:ext>
            </a:extLst>
          </p:cNvPr>
          <p:cNvPicPr>
            <a:picLocks noChangeAspect="1"/>
          </p:cNvPicPr>
          <p:nvPr/>
        </p:nvPicPr>
        <p:blipFill>
          <a:blip r:embed="rId2"/>
          <a:stretch>
            <a:fillRect/>
          </a:stretch>
        </p:blipFill>
        <p:spPr>
          <a:xfrm>
            <a:off x="463296" y="525945"/>
            <a:ext cx="5471160" cy="3515220"/>
          </a:xfrm>
          <a:prstGeom prst="rect">
            <a:avLst/>
          </a:prstGeom>
        </p:spPr>
      </p:pic>
      <p:pic>
        <p:nvPicPr>
          <p:cNvPr id="3" name="Image 2" descr="Une image contenant ligne, diagramme, Parallèle&#10;&#10;Le contenu généré par l’IA peut être incorrect.">
            <a:extLst>
              <a:ext uri="{FF2B5EF4-FFF2-40B4-BE49-F238E27FC236}">
                <a16:creationId xmlns:a16="http://schemas.microsoft.com/office/drawing/2014/main" id="{E01A4A2A-48FD-E55E-B9A2-39750D9D02D2}"/>
              </a:ext>
            </a:extLst>
          </p:cNvPr>
          <p:cNvPicPr>
            <a:picLocks noChangeAspect="1"/>
          </p:cNvPicPr>
          <p:nvPr/>
        </p:nvPicPr>
        <p:blipFill>
          <a:blip r:embed="rId3"/>
          <a:stretch>
            <a:fillRect/>
          </a:stretch>
        </p:blipFill>
        <p:spPr>
          <a:xfrm>
            <a:off x="6254496" y="655886"/>
            <a:ext cx="5471160" cy="3255339"/>
          </a:xfrm>
          <a:prstGeom prst="rect">
            <a:avLst/>
          </a:prstGeom>
        </p:spPr>
      </p:pic>
      <p:sp>
        <p:nvSpPr>
          <p:cNvPr id="19"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CE0AA4B3-BB4E-101A-00E8-23600F910F79}"/>
              </a:ext>
            </a:extLst>
          </p:cNvPr>
          <p:cNvSpPr txBox="1"/>
          <p:nvPr/>
        </p:nvSpPr>
        <p:spPr>
          <a:xfrm>
            <a:off x="5333999" y="4440365"/>
            <a:ext cx="6214871" cy="172269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buFont typeface="Arial" panose="020B0604020202020204" pitchFamily="34" charset="0"/>
              <a:buChar char="•"/>
            </a:pPr>
            <a:r>
              <a:rPr lang="en-US" sz="1500" b="1" err="1">
                <a:solidFill>
                  <a:srgbClr val="1F1F1F"/>
                </a:solidFill>
                <a:latin typeface="Arial"/>
                <a:cs typeface="Arial"/>
              </a:rPr>
              <a:t>Limite</a:t>
            </a:r>
            <a:r>
              <a:rPr lang="en-US" sz="1500" b="1">
                <a:solidFill>
                  <a:srgbClr val="1F1F1F"/>
                </a:solidFill>
                <a:latin typeface="Arial"/>
                <a:cs typeface="Arial"/>
              </a:rPr>
              <a:t> supérieure :</a:t>
            </a:r>
            <a:r>
              <a:rPr lang="en-US" sz="1500">
                <a:solidFill>
                  <a:srgbClr val="1F1F1F"/>
                </a:solidFill>
                <a:latin typeface="Arial"/>
                <a:cs typeface="Arial"/>
              </a:rPr>
              <a:t> La </a:t>
            </a:r>
            <a:r>
              <a:rPr lang="en-US" sz="1500" err="1">
                <a:solidFill>
                  <a:srgbClr val="1F1F1F"/>
                </a:solidFill>
                <a:latin typeface="Arial"/>
                <a:cs typeface="Arial"/>
              </a:rPr>
              <a:t>préférence</a:t>
            </a:r>
            <a:r>
              <a:rPr lang="en-US" sz="1500">
                <a:solidFill>
                  <a:srgbClr val="1F1F1F"/>
                </a:solidFill>
                <a:latin typeface="Arial"/>
                <a:cs typeface="Arial"/>
              </a:rPr>
              <a:t> est </a:t>
            </a:r>
            <a:r>
              <a:rPr lang="en-US" sz="1500" err="1">
                <a:solidFill>
                  <a:srgbClr val="1F1F1F"/>
                </a:solidFill>
                <a:latin typeface="Arial"/>
                <a:cs typeface="Arial"/>
              </a:rPr>
              <a:t>exprimée</a:t>
            </a:r>
            <a:r>
              <a:rPr lang="en-US" sz="1500">
                <a:solidFill>
                  <a:srgbClr val="1F1F1F"/>
                </a:solidFill>
                <a:latin typeface="Arial"/>
                <a:cs typeface="Arial"/>
              </a:rPr>
              <a:t> </a:t>
            </a:r>
            <a:r>
              <a:rPr lang="en-US" sz="1500" err="1">
                <a:solidFill>
                  <a:srgbClr val="1F1F1F"/>
                </a:solidFill>
                <a:latin typeface="Arial"/>
                <a:cs typeface="Arial"/>
              </a:rPr>
              <a:t>comme</a:t>
            </a:r>
            <a:r>
              <a:rPr lang="en-US" sz="1500">
                <a:solidFill>
                  <a:srgbClr val="1F1F1F"/>
                </a:solidFill>
                <a:latin typeface="Arial"/>
                <a:cs typeface="Arial"/>
              </a:rPr>
              <a:t> </a:t>
            </a:r>
            <a:r>
              <a:rPr lang="en-US" sz="1500" err="1">
                <a:solidFill>
                  <a:srgbClr val="1F1F1F"/>
                </a:solidFill>
                <a:latin typeface="Arial"/>
                <a:cs typeface="Arial"/>
              </a:rPr>
              <a:t>une</a:t>
            </a:r>
            <a:r>
              <a:rPr lang="en-US" sz="1500">
                <a:solidFill>
                  <a:srgbClr val="1F1F1F"/>
                </a:solidFill>
                <a:latin typeface="Arial"/>
                <a:cs typeface="Arial"/>
              </a:rPr>
              <a:t> </a:t>
            </a:r>
            <a:r>
              <a:rPr lang="en-US" sz="1500" err="1">
                <a:solidFill>
                  <a:srgbClr val="1F1F1F"/>
                </a:solidFill>
                <a:latin typeface="Arial"/>
                <a:cs typeface="Arial"/>
              </a:rPr>
              <a:t>limite</a:t>
            </a:r>
            <a:r>
              <a:rPr lang="en-US" sz="1500">
                <a:solidFill>
                  <a:srgbClr val="1F1F1F"/>
                </a:solidFill>
                <a:latin typeface="Arial"/>
                <a:cs typeface="Arial"/>
              </a:rPr>
              <a:t> </a:t>
            </a:r>
            <a:r>
              <a:rPr lang="en-US" sz="1500" err="1">
                <a:solidFill>
                  <a:srgbClr val="1F1F1F"/>
                </a:solidFill>
                <a:latin typeface="Arial"/>
                <a:cs typeface="Arial"/>
              </a:rPr>
              <a:t>maximale</a:t>
            </a:r>
            <a:r>
              <a:rPr lang="en-US" sz="1500">
                <a:solidFill>
                  <a:srgbClr val="1F1F1F"/>
                </a:solidFill>
                <a:latin typeface="Arial"/>
                <a:cs typeface="Arial"/>
              </a:rPr>
              <a:t> </a:t>
            </a:r>
            <a:r>
              <a:rPr lang="en-US" sz="1500" err="1">
                <a:solidFill>
                  <a:srgbClr val="1F1F1F"/>
                </a:solidFill>
                <a:latin typeface="Arial"/>
                <a:cs typeface="Arial"/>
              </a:rPr>
              <a:t>autorisée</a:t>
            </a:r>
            <a:r>
              <a:rPr lang="en-US" sz="1500">
                <a:solidFill>
                  <a:srgbClr val="1F1F1F"/>
                </a:solidFill>
                <a:latin typeface="Arial"/>
                <a:cs typeface="Arial"/>
              </a:rPr>
              <a:t> pour </a:t>
            </a:r>
            <a:r>
              <a:rPr lang="en-US" sz="1500" err="1">
                <a:solidFill>
                  <a:srgbClr val="1F1F1F"/>
                </a:solidFill>
                <a:latin typeface="Arial"/>
                <a:cs typeface="Arial"/>
              </a:rPr>
              <a:t>l'autre</a:t>
            </a:r>
            <a:r>
              <a:rPr lang="en-US" sz="1500">
                <a:solidFill>
                  <a:srgbClr val="1F1F1F"/>
                </a:solidFill>
                <a:latin typeface="Arial"/>
                <a:cs typeface="Arial"/>
              </a:rPr>
              <a:t> </a:t>
            </a:r>
            <a:r>
              <a:rPr lang="en-US" sz="1500" err="1">
                <a:solidFill>
                  <a:srgbClr val="1F1F1F"/>
                </a:solidFill>
                <a:latin typeface="Arial"/>
                <a:cs typeface="Arial"/>
              </a:rPr>
              <a:t>groupe</a:t>
            </a:r>
            <a:r>
              <a:rPr lang="en-US" sz="1500">
                <a:solidFill>
                  <a:srgbClr val="1F1F1F"/>
                </a:solidFill>
                <a:latin typeface="Arial"/>
                <a:cs typeface="Arial"/>
              </a:rPr>
              <a:t>. Schelling note </a:t>
            </a:r>
            <a:r>
              <a:rPr lang="en-US" sz="1500" err="1">
                <a:solidFill>
                  <a:srgbClr val="1F1F1F"/>
                </a:solidFill>
                <a:latin typeface="Arial"/>
                <a:cs typeface="Arial"/>
              </a:rPr>
              <a:t>qu'il</a:t>
            </a:r>
            <a:r>
              <a:rPr lang="en-US" sz="1500">
                <a:solidFill>
                  <a:srgbClr val="1F1F1F"/>
                </a:solidFill>
                <a:latin typeface="Arial"/>
                <a:cs typeface="Arial"/>
              </a:rPr>
              <a:t> </a:t>
            </a:r>
            <a:r>
              <a:rPr lang="en-US" sz="1500" err="1">
                <a:solidFill>
                  <a:srgbClr val="1F1F1F"/>
                </a:solidFill>
                <a:latin typeface="Arial"/>
                <a:cs typeface="Arial"/>
              </a:rPr>
              <a:t>n'y</a:t>
            </a:r>
            <a:r>
              <a:rPr lang="en-US" sz="1500">
                <a:solidFill>
                  <a:srgbClr val="1F1F1F"/>
                </a:solidFill>
                <a:latin typeface="Arial"/>
                <a:cs typeface="Arial"/>
              </a:rPr>
              <a:t> a pas, dans </a:t>
            </a:r>
            <a:r>
              <a:rPr lang="en-US" sz="1500" err="1">
                <a:solidFill>
                  <a:srgbClr val="1F1F1F"/>
                </a:solidFill>
                <a:latin typeface="Arial"/>
                <a:cs typeface="Arial"/>
              </a:rPr>
              <a:t>ce</a:t>
            </a:r>
            <a:r>
              <a:rPr lang="en-US" sz="1500">
                <a:solidFill>
                  <a:srgbClr val="1F1F1F"/>
                </a:solidFill>
                <a:latin typeface="Arial"/>
                <a:cs typeface="Arial"/>
              </a:rPr>
              <a:t> </a:t>
            </a:r>
            <a:r>
              <a:rPr lang="en-US" sz="1500" err="1">
                <a:solidFill>
                  <a:srgbClr val="1F1F1F"/>
                </a:solidFill>
                <a:latin typeface="Arial"/>
                <a:cs typeface="Arial"/>
              </a:rPr>
              <a:t>modèle</a:t>
            </a:r>
            <a:r>
              <a:rPr lang="en-US" sz="1500">
                <a:solidFill>
                  <a:srgbClr val="1F1F1F"/>
                </a:solidFill>
                <a:latin typeface="Arial"/>
                <a:cs typeface="Arial"/>
              </a:rPr>
              <a:t>, de "recherche de </a:t>
            </a:r>
            <a:r>
              <a:rPr lang="en-US" sz="1500" err="1">
                <a:solidFill>
                  <a:srgbClr val="1F1F1F"/>
                </a:solidFill>
                <a:latin typeface="Arial"/>
                <a:cs typeface="Arial"/>
              </a:rPr>
              <a:t>minorité</a:t>
            </a:r>
            <a:r>
              <a:rPr lang="en-US" sz="1500">
                <a:solidFill>
                  <a:srgbClr val="1F1F1F"/>
                </a:solidFill>
                <a:latin typeface="Arial"/>
                <a:cs typeface="Arial"/>
              </a:rPr>
              <a:t>" </a:t>
            </a:r>
            <a:endParaRPr lang="en-US" sz="1500">
              <a:solidFill>
                <a:srgbClr val="000000"/>
              </a:solidFill>
              <a:latin typeface="Aptos" panose="020B0004020202020204"/>
              <a:cs typeface="Arial"/>
            </a:endParaRPr>
          </a:p>
          <a:p>
            <a:endParaRPr lang="en-US" sz="1500">
              <a:solidFill>
                <a:srgbClr val="1F1F1F"/>
              </a:solidFill>
              <a:latin typeface="Arial"/>
              <a:cs typeface="Arial"/>
            </a:endParaRPr>
          </a:p>
          <a:p>
            <a:pPr>
              <a:buFont typeface="Arial" panose="020B0604020202020204" pitchFamily="34" charset="0"/>
              <a:buChar char="•"/>
            </a:pPr>
            <a:r>
              <a:rPr lang="en-US" sz="1500" b="1" err="1">
                <a:solidFill>
                  <a:srgbClr val="1F1F1F"/>
                </a:solidFill>
                <a:latin typeface="Arial"/>
                <a:cs typeface="Arial"/>
              </a:rPr>
              <a:t>Hétérogénéité</a:t>
            </a:r>
            <a:r>
              <a:rPr lang="en-US" sz="1500" b="1">
                <a:solidFill>
                  <a:srgbClr val="1F1F1F"/>
                </a:solidFill>
                <a:latin typeface="Arial"/>
                <a:cs typeface="Arial"/>
              </a:rPr>
              <a:t> :</a:t>
            </a:r>
            <a:r>
              <a:rPr lang="en-US" sz="1500">
                <a:solidFill>
                  <a:srgbClr val="1F1F1F"/>
                </a:solidFill>
                <a:latin typeface="Arial"/>
                <a:cs typeface="Arial"/>
              </a:rPr>
              <a:t> Tous les </a:t>
            </a:r>
            <a:r>
              <a:rPr lang="en-US" sz="1500" err="1">
                <a:solidFill>
                  <a:srgbClr val="1F1F1F"/>
                </a:solidFill>
                <a:latin typeface="Arial"/>
                <a:cs typeface="Arial"/>
              </a:rPr>
              <a:t>individus</a:t>
            </a:r>
            <a:r>
              <a:rPr lang="en-US" sz="1500">
                <a:solidFill>
                  <a:srgbClr val="1F1F1F"/>
                </a:solidFill>
                <a:latin typeface="Arial"/>
                <a:cs typeface="Arial"/>
              </a:rPr>
              <a:t> </a:t>
            </a:r>
            <a:r>
              <a:rPr lang="en-US" sz="1500" err="1">
                <a:solidFill>
                  <a:srgbClr val="1F1F1F"/>
                </a:solidFill>
                <a:latin typeface="Arial"/>
                <a:cs typeface="Arial"/>
              </a:rPr>
              <a:t>n'ont</a:t>
            </a:r>
            <a:r>
              <a:rPr lang="en-US" sz="1500">
                <a:solidFill>
                  <a:srgbClr val="1F1F1F"/>
                </a:solidFill>
                <a:latin typeface="Arial"/>
                <a:cs typeface="Arial"/>
              </a:rPr>
              <a:t> pas la </a:t>
            </a:r>
            <a:r>
              <a:rPr lang="en-US" sz="1500" err="1">
                <a:solidFill>
                  <a:srgbClr val="1F1F1F"/>
                </a:solidFill>
                <a:latin typeface="Arial"/>
                <a:cs typeface="Arial"/>
              </a:rPr>
              <a:t>même</a:t>
            </a:r>
            <a:r>
              <a:rPr lang="en-US" sz="1500">
                <a:solidFill>
                  <a:srgbClr val="1F1F1F"/>
                </a:solidFill>
                <a:latin typeface="Arial"/>
                <a:cs typeface="Arial"/>
              </a:rPr>
              <a:t> </a:t>
            </a:r>
            <a:r>
              <a:rPr lang="en-US" sz="1500" err="1">
                <a:solidFill>
                  <a:srgbClr val="1F1F1F"/>
                </a:solidFill>
                <a:latin typeface="Arial"/>
                <a:cs typeface="Arial"/>
              </a:rPr>
              <a:t>tolérance</a:t>
            </a:r>
            <a:r>
              <a:rPr lang="en-US" sz="1500">
                <a:solidFill>
                  <a:srgbClr val="1F1F1F"/>
                </a:solidFill>
                <a:latin typeface="Arial"/>
                <a:cs typeface="Arial"/>
              </a:rPr>
              <a:t>. </a:t>
            </a:r>
            <a:r>
              <a:rPr lang="en-US" sz="1500" err="1">
                <a:solidFill>
                  <a:srgbClr val="1F1F1F"/>
                </a:solidFill>
                <a:latin typeface="Arial"/>
                <a:cs typeface="Arial"/>
              </a:rPr>
              <a:t>Certains</a:t>
            </a:r>
            <a:r>
              <a:rPr lang="en-US" sz="1500">
                <a:solidFill>
                  <a:srgbClr val="1F1F1F"/>
                </a:solidFill>
                <a:latin typeface="Arial"/>
                <a:cs typeface="Arial"/>
              </a:rPr>
              <a:t> </a:t>
            </a:r>
            <a:r>
              <a:rPr lang="en-US" sz="1500" err="1">
                <a:solidFill>
                  <a:srgbClr val="1F1F1F"/>
                </a:solidFill>
                <a:latin typeface="Arial"/>
                <a:cs typeface="Arial"/>
              </a:rPr>
              <a:t>acceptent</a:t>
            </a:r>
            <a:r>
              <a:rPr lang="en-US" sz="1500">
                <a:solidFill>
                  <a:srgbClr val="1F1F1F"/>
                </a:solidFill>
                <a:latin typeface="Arial"/>
                <a:cs typeface="Arial"/>
              </a:rPr>
              <a:t> </a:t>
            </a:r>
            <a:r>
              <a:rPr lang="en-US" sz="1500" err="1">
                <a:solidFill>
                  <a:srgbClr val="1F1F1F"/>
                </a:solidFill>
                <a:latin typeface="Arial"/>
                <a:cs typeface="Arial"/>
              </a:rPr>
              <a:t>une</a:t>
            </a:r>
            <a:r>
              <a:rPr lang="en-US" sz="1500">
                <a:solidFill>
                  <a:srgbClr val="1F1F1F"/>
                </a:solidFill>
                <a:latin typeface="Arial"/>
                <a:cs typeface="Arial"/>
              </a:rPr>
              <a:t> forte </a:t>
            </a:r>
            <a:r>
              <a:rPr lang="en-US" sz="1500" err="1">
                <a:solidFill>
                  <a:srgbClr val="1F1F1F"/>
                </a:solidFill>
                <a:latin typeface="Arial"/>
                <a:cs typeface="Arial"/>
              </a:rPr>
              <a:t>mixité</a:t>
            </a:r>
            <a:r>
              <a:rPr lang="en-US" sz="1500">
                <a:solidFill>
                  <a:srgbClr val="1F1F1F"/>
                </a:solidFill>
                <a:latin typeface="Arial"/>
                <a:cs typeface="Arial"/>
              </a:rPr>
              <a:t>, </a:t>
            </a:r>
            <a:r>
              <a:rPr lang="en-US" sz="1500" err="1">
                <a:solidFill>
                  <a:srgbClr val="1F1F1F"/>
                </a:solidFill>
                <a:latin typeface="Arial"/>
                <a:cs typeface="Arial"/>
              </a:rPr>
              <a:t>d'autres</a:t>
            </a:r>
            <a:r>
              <a:rPr lang="en-US" sz="1500">
                <a:solidFill>
                  <a:srgbClr val="1F1F1F"/>
                </a:solidFill>
                <a:latin typeface="Arial"/>
                <a:cs typeface="Arial"/>
              </a:rPr>
              <a:t> non. </a:t>
            </a:r>
            <a:r>
              <a:rPr lang="en-US" sz="1500" err="1">
                <a:solidFill>
                  <a:srgbClr val="1F1F1F"/>
                </a:solidFill>
                <a:latin typeface="Arial"/>
                <a:cs typeface="Arial"/>
              </a:rPr>
              <a:t>C'est</a:t>
            </a:r>
            <a:r>
              <a:rPr lang="en-US" sz="1500">
                <a:solidFill>
                  <a:srgbClr val="1F1F1F"/>
                </a:solidFill>
                <a:latin typeface="Arial"/>
                <a:cs typeface="Arial"/>
              </a:rPr>
              <a:t> la distribution de </a:t>
            </a:r>
            <a:r>
              <a:rPr lang="en-US" sz="1500" err="1">
                <a:solidFill>
                  <a:srgbClr val="1F1F1F"/>
                </a:solidFill>
                <a:latin typeface="Arial"/>
                <a:cs typeface="Arial"/>
              </a:rPr>
              <a:t>ces</a:t>
            </a:r>
            <a:r>
              <a:rPr lang="en-US" sz="1500">
                <a:solidFill>
                  <a:srgbClr val="1F1F1F"/>
                </a:solidFill>
                <a:latin typeface="Arial"/>
                <a:cs typeface="Arial"/>
              </a:rPr>
              <a:t> </a:t>
            </a:r>
            <a:r>
              <a:rPr lang="en-US" sz="1500" err="1">
                <a:solidFill>
                  <a:srgbClr val="1F1F1F"/>
                </a:solidFill>
                <a:latin typeface="Arial"/>
                <a:cs typeface="Arial"/>
              </a:rPr>
              <a:t>seuils</a:t>
            </a:r>
            <a:r>
              <a:rPr lang="en-US" sz="1500">
                <a:solidFill>
                  <a:srgbClr val="1F1F1F"/>
                </a:solidFill>
                <a:latin typeface="Arial"/>
                <a:cs typeface="Arial"/>
              </a:rPr>
              <a:t> qui </a:t>
            </a:r>
            <a:r>
              <a:rPr lang="en-US" sz="1500" err="1">
                <a:solidFill>
                  <a:srgbClr val="1F1F1F"/>
                </a:solidFill>
                <a:latin typeface="Arial"/>
                <a:cs typeface="Arial"/>
              </a:rPr>
              <a:t>déterminera</a:t>
            </a:r>
            <a:r>
              <a:rPr lang="en-US" sz="1500">
                <a:solidFill>
                  <a:srgbClr val="1F1F1F"/>
                </a:solidFill>
                <a:latin typeface="Arial"/>
                <a:cs typeface="Arial"/>
              </a:rPr>
              <a:t> </a:t>
            </a:r>
            <a:r>
              <a:rPr lang="en-US" sz="1500" err="1">
                <a:solidFill>
                  <a:srgbClr val="1F1F1F"/>
                </a:solidFill>
                <a:latin typeface="Arial"/>
                <a:cs typeface="Arial"/>
              </a:rPr>
              <a:t>l'évolution</a:t>
            </a:r>
            <a:r>
              <a:rPr lang="en-US" sz="1500">
                <a:solidFill>
                  <a:srgbClr val="1F1F1F"/>
                </a:solidFill>
                <a:latin typeface="Arial"/>
                <a:cs typeface="Arial"/>
              </a:rPr>
              <a:t> du quartier.</a:t>
            </a:r>
            <a:endParaRPr lang="en-US" sz="1500">
              <a:solidFill>
                <a:srgbClr val="000000"/>
              </a:solidFill>
              <a:ea typeface="+mn-lt"/>
              <a:cs typeface="+mn-lt"/>
            </a:endParaRPr>
          </a:p>
          <a:p>
            <a:pPr>
              <a:buFont typeface="Arial" panose="020B0604020202020204" pitchFamily="34" charset="0"/>
              <a:buChar char="•"/>
            </a:pPr>
            <a:endParaRPr lang="en-US" sz="1500">
              <a:solidFill>
                <a:srgbClr val="1F1F1F"/>
              </a:solidFill>
              <a:latin typeface="Aptos Display"/>
              <a:ea typeface="+mn-lt"/>
              <a:cs typeface="Arial"/>
            </a:endParaRPr>
          </a:p>
          <a:p>
            <a:pPr>
              <a:buFont typeface="Arial" panose="020B0604020202020204" pitchFamily="34" charset="0"/>
              <a:buChar char="•"/>
            </a:pPr>
            <a:r>
              <a:rPr lang="en-US" sz="1500" b="1">
                <a:solidFill>
                  <a:srgbClr val="1F1F1F"/>
                </a:solidFill>
                <a:latin typeface="Aptos Display"/>
                <a:ea typeface="+mn-lt"/>
                <a:cs typeface="+mn-lt"/>
              </a:rPr>
              <a:t>Condition de </a:t>
            </a:r>
            <a:r>
              <a:rPr lang="en-US" sz="1500" b="1" err="1">
                <a:solidFill>
                  <a:srgbClr val="1F1F1F"/>
                </a:solidFill>
                <a:latin typeface="Aptos Display"/>
                <a:ea typeface="+mn-lt"/>
                <a:cs typeface="+mn-lt"/>
              </a:rPr>
              <a:t>mixité</a:t>
            </a:r>
            <a:r>
              <a:rPr lang="en-US" sz="1500" b="1">
                <a:solidFill>
                  <a:srgbClr val="1F1F1F"/>
                </a:solidFill>
                <a:latin typeface="Aptos Display"/>
                <a:ea typeface="+mn-lt"/>
                <a:cs typeface="+mn-lt"/>
              </a:rPr>
              <a:t> :</a:t>
            </a:r>
            <a:r>
              <a:rPr lang="en-US" sz="1500">
                <a:solidFill>
                  <a:srgbClr val="1F1F1F"/>
                </a:solidFill>
                <a:latin typeface="Aptos Display"/>
                <a:ea typeface="+mn-lt"/>
                <a:cs typeface="+mn-lt"/>
              </a:rPr>
              <a:t> Schelling </a:t>
            </a:r>
            <a:r>
              <a:rPr lang="en-US" sz="1500" err="1">
                <a:solidFill>
                  <a:srgbClr val="1F1F1F"/>
                </a:solidFill>
                <a:latin typeface="Aptos Display"/>
                <a:ea typeface="+mn-lt"/>
                <a:cs typeface="+mn-lt"/>
              </a:rPr>
              <a:t>souligne</a:t>
            </a:r>
            <a:r>
              <a:rPr lang="en-US" sz="1500">
                <a:solidFill>
                  <a:srgbClr val="1F1F1F"/>
                </a:solidFill>
                <a:latin typeface="Aptos Display"/>
                <a:ea typeface="+mn-lt"/>
                <a:cs typeface="+mn-lt"/>
              </a:rPr>
              <a:t> un point </a:t>
            </a:r>
            <a:r>
              <a:rPr lang="en-US" sz="1500" err="1">
                <a:solidFill>
                  <a:srgbClr val="1F1F1F"/>
                </a:solidFill>
                <a:latin typeface="Aptos Display"/>
                <a:ea typeface="+mn-lt"/>
                <a:cs typeface="+mn-lt"/>
              </a:rPr>
              <a:t>mathématique</a:t>
            </a:r>
            <a:r>
              <a:rPr lang="en-US" sz="1500">
                <a:solidFill>
                  <a:srgbClr val="1F1F1F"/>
                </a:solidFill>
                <a:latin typeface="Aptos Display"/>
                <a:ea typeface="+mn-lt"/>
                <a:cs typeface="+mn-lt"/>
              </a:rPr>
              <a:t> crucial,  pour </a:t>
            </a:r>
            <a:r>
              <a:rPr lang="en-US" sz="1500" err="1">
                <a:solidFill>
                  <a:srgbClr val="1F1F1F"/>
                </a:solidFill>
                <a:latin typeface="Aptos Display"/>
                <a:ea typeface="+mn-lt"/>
                <a:cs typeface="+mn-lt"/>
              </a:rPr>
              <a:t>qu'un</a:t>
            </a:r>
            <a:r>
              <a:rPr lang="en-US" sz="1500">
                <a:solidFill>
                  <a:srgbClr val="1F1F1F"/>
                </a:solidFill>
                <a:latin typeface="Aptos Display"/>
                <a:ea typeface="+mn-lt"/>
                <a:cs typeface="+mn-lt"/>
              </a:rPr>
              <a:t> mélange stable </a:t>
            </a:r>
            <a:r>
              <a:rPr lang="en-US" sz="1500" err="1">
                <a:solidFill>
                  <a:srgbClr val="1F1F1F"/>
                </a:solidFill>
                <a:latin typeface="Aptos Display"/>
                <a:ea typeface="+mn-lt"/>
                <a:cs typeface="+mn-lt"/>
              </a:rPr>
              <a:t>existe</a:t>
            </a:r>
            <a:r>
              <a:rPr lang="en-US" sz="1500">
                <a:solidFill>
                  <a:srgbClr val="1F1F1F"/>
                </a:solidFill>
                <a:latin typeface="Aptos Display"/>
                <a:ea typeface="+mn-lt"/>
                <a:cs typeface="+mn-lt"/>
              </a:rPr>
              <a:t>, la </a:t>
            </a:r>
            <a:r>
              <a:rPr lang="en-US" sz="1500" err="1">
                <a:solidFill>
                  <a:srgbClr val="1F1F1F"/>
                </a:solidFill>
                <a:latin typeface="Aptos Display"/>
                <a:ea typeface="+mn-lt"/>
                <a:cs typeface="+mn-lt"/>
              </a:rPr>
              <a:t>somme</a:t>
            </a:r>
            <a:r>
              <a:rPr lang="en-US" sz="1500">
                <a:solidFill>
                  <a:srgbClr val="1F1F1F"/>
                </a:solidFill>
                <a:latin typeface="Aptos Display"/>
                <a:ea typeface="+mn-lt"/>
                <a:cs typeface="+mn-lt"/>
              </a:rPr>
              <a:t> des </a:t>
            </a:r>
            <a:r>
              <a:rPr lang="en-US" sz="1500" err="1">
                <a:solidFill>
                  <a:srgbClr val="1F1F1F"/>
                </a:solidFill>
                <a:latin typeface="Aptos Display"/>
                <a:ea typeface="+mn-lt"/>
                <a:cs typeface="+mn-lt"/>
              </a:rPr>
              <a:t>limites</a:t>
            </a:r>
            <a:r>
              <a:rPr lang="en-US" sz="1500">
                <a:solidFill>
                  <a:srgbClr val="1F1F1F"/>
                </a:solidFill>
                <a:latin typeface="Aptos Display"/>
                <a:ea typeface="+mn-lt"/>
                <a:cs typeface="+mn-lt"/>
              </a:rPr>
              <a:t> de </a:t>
            </a:r>
            <a:r>
              <a:rPr lang="en-US" sz="1500" err="1">
                <a:solidFill>
                  <a:srgbClr val="1F1F1F"/>
                </a:solidFill>
                <a:latin typeface="Aptos Display"/>
                <a:ea typeface="+mn-lt"/>
                <a:cs typeface="+mn-lt"/>
              </a:rPr>
              <a:t>tolérance</a:t>
            </a:r>
            <a:r>
              <a:rPr lang="en-US" sz="1500">
                <a:solidFill>
                  <a:srgbClr val="1F1F1F"/>
                </a:solidFill>
                <a:latin typeface="Aptos Display"/>
                <a:ea typeface="+mn-lt"/>
                <a:cs typeface="+mn-lt"/>
              </a:rPr>
              <a:t> des deux </a:t>
            </a:r>
            <a:r>
              <a:rPr lang="en-US" sz="1500" err="1">
                <a:solidFill>
                  <a:srgbClr val="1F1F1F"/>
                </a:solidFill>
                <a:latin typeface="Aptos Display"/>
                <a:ea typeface="+mn-lt"/>
                <a:cs typeface="+mn-lt"/>
              </a:rPr>
              <a:t>groupes</a:t>
            </a:r>
            <a:r>
              <a:rPr lang="en-US" sz="1500">
                <a:solidFill>
                  <a:srgbClr val="1F1F1F"/>
                </a:solidFill>
                <a:latin typeface="Aptos Display"/>
                <a:ea typeface="+mn-lt"/>
                <a:cs typeface="+mn-lt"/>
              </a:rPr>
              <a:t> doit </a:t>
            </a:r>
            <a:r>
              <a:rPr lang="en-US" sz="1500" err="1">
                <a:solidFill>
                  <a:srgbClr val="1F1F1F"/>
                </a:solidFill>
                <a:latin typeface="Aptos Display"/>
                <a:ea typeface="+mn-lt"/>
                <a:cs typeface="+mn-lt"/>
              </a:rPr>
              <a:t>être</a:t>
            </a:r>
            <a:r>
              <a:rPr lang="en-US" sz="1500">
                <a:solidFill>
                  <a:srgbClr val="1F1F1F"/>
                </a:solidFill>
                <a:latin typeface="Aptos Display"/>
                <a:ea typeface="+mn-lt"/>
                <a:cs typeface="+mn-lt"/>
              </a:rPr>
              <a:t> au </a:t>
            </a:r>
            <a:r>
              <a:rPr lang="en-US" sz="1500" err="1">
                <a:solidFill>
                  <a:srgbClr val="1F1F1F"/>
                </a:solidFill>
                <a:latin typeface="Aptos Display"/>
                <a:ea typeface="+mn-lt"/>
                <a:cs typeface="+mn-lt"/>
              </a:rPr>
              <a:t>moins</a:t>
            </a:r>
            <a:r>
              <a:rPr lang="en-US" sz="1500">
                <a:solidFill>
                  <a:srgbClr val="1F1F1F"/>
                </a:solidFill>
                <a:latin typeface="Aptos Display"/>
                <a:ea typeface="+mn-lt"/>
                <a:cs typeface="+mn-lt"/>
              </a:rPr>
              <a:t> </a:t>
            </a:r>
            <a:r>
              <a:rPr lang="en-US" sz="1500" err="1">
                <a:solidFill>
                  <a:srgbClr val="1F1F1F"/>
                </a:solidFill>
                <a:latin typeface="Aptos Display"/>
                <a:ea typeface="+mn-lt"/>
                <a:cs typeface="+mn-lt"/>
              </a:rPr>
              <a:t>égale</a:t>
            </a:r>
            <a:r>
              <a:rPr lang="en-US" sz="1500">
                <a:solidFill>
                  <a:srgbClr val="1F1F1F"/>
                </a:solidFill>
                <a:latin typeface="Aptos Display"/>
                <a:ea typeface="+mn-lt"/>
                <a:cs typeface="+mn-lt"/>
              </a:rPr>
              <a:t> à 100%. Sinon, </a:t>
            </a:r>
            <a:r>
              <a:rPr lang="en-US" sz="1500" err="1">
                <a:solidFill>
                  <a:srgbClr val="1F1F1F"/>
                </a:solidFill>
                <a:latin typeface="Aptos Display"/>
                <a:ea typeface="+mn-lt"/>
                <a:cs typeface="+mn-lt"/>
              </a:rPr>
              <a:t>aucun</a:t>
            </a:r>
            <a:r>
              <a:rPr lang="en-US" sz="1500">
                <a:solidFill>
                  <a:srgbClr val="1F1F1F"/>
                </a:solidFill>
                <a:latin typeface="Aptos Display"/>
                <a:ea typeface="+mn-lt"/>
                <a:cs typeface="+mn-lt"/>
              </a:rPr>
              <a:t> </a:t>
            </a:r>
            <a:r>
              <a:rPr lang="en-US" sz="1500" err="1">
                <a:solidFill>
                  <a:srgbClr val="1F1F1F"/>
                </a:solidFill>
                <a:latin typeface="Aptos Display"/>
                <a:ea typeface="+mn-lt"/>
                <a:cs typeface="+mn-lt"/>
              </a:rPr>
              <a:t>équilibre</a:t>
            </a:r>
            <a:r>
              <a:rPr lang="en-US" sz="1500">
                <a:solidFill>
                  <a:srgbClr val="1F1F1F"/>
                </a:solidFill>
                <a:latin typeface="Aptos Display"/>
                <a:ea typeface="+mn-lt"/>
                <a:cs typeface="+mn-lt"/>
              </a:rPr>
              <a:t> </a:t>
            </a:r>
            <a:r>
              <a:rPr lang="en-US" sz="1500" err="1">
                <a:solidFill>
                  <a:srgbClr val="1F1F1F"/>
                </a:solidFill>
                <a:latin typeface="Aptos Display"/>
                <a:ea typeface="+mn-lt"/>
                <a:cs typeface="+mn-lt"/>
              </a:rPr>
              <a:t>n'est</a:t>
            </a:r>
            <a:r>
              <a:rPr lang="en-US" sz="1500">
                <a:solidFill>
                  <a:srgbClr val="1F1F1F"/>
                </a:solidFill>
                <a:latin typeface="Aptos Display"/>
                <a:ea typeface="+mn-lt"/>
                <a:cs typeface="+mn-lt"/>
              </a:rPr>
              <a:t> possible.</a:t>
            </a:r>
            <a:endParaRPr lang="en-US" sz="1500">
              <a:latin typeface="Aptos Display"/>
            </a:endParaRPr>
          </a:p>
          <a:p>
            <a:pPr indent="-228600">
              <a:lnSpc>
                <a:spcPct val="90000"/>
              </a:lnSpc>
              <a:spcAft>
                <a:spcPts val="600"/>
              </a:spcAft>
              <a:buFont typeface="Arial" panose="020B0604020202020204" pitchFamily="34" charset="0"/>
              <a:buChar char="•"/>
            </a:pPr>
            <a:endParaRPr lang="en-US" sz="1500"/>
          </a:p>
        </p:txBody>
      </p:sp>
      <p:sp>
        <p:nvSpPr>
          <p:cNvPr id="5" name="Espace réservé du numéro de diapositive 4">
            <a:extLst>
              <a:ext uri="{FF2B5EF4-FFF2-40B4-BE49-F238E27FC236}">
                <a16:creationId xmlns:a16="http://schemas.microsoft.com/office/drawing/2014/main" id="{99D4EF22-762A-91C1-ACCA-98B997EF334E}"/>
              </a:ext>
            </a:extLst>
          </p:cNvPr>
          <p:cNvSpPr>
            <a:spLocks noGrp="1"/>
          </p:cNvSpPr>
          <p:nvPr>
            <p:ph type="sldNum" sz="quarter" idx="12"/>
          </p:nvPr>
        </p:nvSpPr>
        <p:spPr/>
        <p:txBody>
          <a:bodyPr/>
          <a:lstStyle/>
          <a:p>
            <a:fld id="{27C6CCC6-2BE5-4E42-96A4-D1E8E81A3D8E}" type="slidenum">
              <a:rPr lang="fr-FR" smtClean="0"/>
              <a:t>16</a:t>
            </a:fld>
            <a:endParaRPr lang="fr-FR"/>
          </a:p>
        </p:txBody>
      </p:sp>
    </p:spTree>
    <p:extLst>
      <p:ext uri="{BB962C8B-B14F-4D97-AF65-F5344CB8AC3E}">
        <p14:creationId xmlns:p14="http://schemas.microsoft.com/office/powerpoint/2010/main" val="19026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25DC-BB8A-217C-1BAE-A4D7E36C85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D0BB69-E99F-5593-F5DF-177E5DAAE704}"/>
              </a:ext>
            </a:extLst>
          </p:cNvPr>
          <p:cNvSpPr>
            <a:spLocks noGrp="1"/>
          </p:cNvSpPr>
          <p:nvPr>
            <p:ph type="title"/>
          </p:nvPr>
        </p:nvSpPr>
        <p:spPr>
          <a:xfrm>
            <a:off x="2849798" y="398483"/>
            <a:ext cx="10515600" cy="1325563"/>
          </a:xfrm>
        </p:spPr>
        <p:txBody>
          <a:bodyPr/>
          <a:lstStyle/>
          <a:p>
            <a:r>
              <a:rPr lang="fr-FR" b="1"/>
              <a:t>Analyse du </a:t>
            </a:r>
            <a:r>
              <a:rPr lang="fr-FR" b="1" err="1"/>
              <a:t>modéle</a:t>
            </a:r>
            <a:r>
              <a:rPr lang="fr-FR" b="1"/>
              <a:t> </a:t>
            </a:r>
          </a:p>
        </p:txBody>
      </p:sp>
      <p:pic>
        <p:nvPicPr>
          <p:cNvPr id="3" name="Image 2" descr="Une image contenant diagramme, ligne, Tracé&#10;&#10;Le contenu généré par l’IA peut être incorrect.">
            <a:extLst>
              <a:ext uri="{FF2B5EF4-FFF2-40B4-BE49-F238E27FC236}">
                <a16:creationId xmlns:a16="http://schemas.microsoft.com/office/drawing/2014/main" id="{A59BB565-AA3E-80CA-CBAB-4DF69DE12497}"/>
              </a:ext>
            </a:extLst>
          </p:cNvPr>
          <p:cNvPicPr>
            <a:picLocks noChangeAspect="1"/>
          </p:cNvPicPr>
          <p:nvPr/>
        </p:nvPicPr>
        <p:blipFill>
          <a:blip r:embed="rId2"/>
          <a:stretch>
            <a:fillRect/>
          </a:stretch>
        </p:blipFill>
        <p:spPr>
          <a:xfrm>
            <a:off x="762000" y="2250474"/>
            <a:ext cx="4572000" cy="2933700"/>
          </a:xfrm>
          <a:prstGeom prst="rect">
            <a:avLst/>
          </a:prstGeom>
        </p:spPr>
      </p:pic>
      <p:sp>
        <p:nvSpPr>
          <p:cNvPr id="4" name="ZoneTexte 3">
            <a:extLst>
              <a:ext uri="{FF2B5EF4-FFF2-40B4-BE49-F238E27FC236}">
                <a16:creationId xmlns:a16="http://schemas.microsoft.com/office/drawing/2014/main" id="{7B89A290-501E-5480-42C2-2A597E7BD7F4}"/>
              </a:ext>
            </a:extLst>
          </p:cNvPr>
          <p:cNvSpPr txBox="1"/>
          <p:nvPr/>
        </p:nvSpPr>
        <p:spPr>
          <a:xfrm>
            <a:off x="5734221" y="2250474"/>
            <a:ext cx="6096000"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b="1" err="1">
                <a:latin typeface="Aptos"/>
                <a:ea typeface="Google Sans Text"/>
                <a:cs typeface="Google Sans Text"/>
              </a:rPr>
              <a:t>Compréhension</a:t>
            </a:r>
            <a:r>
              <a:rPr lang="en-US" sz="1600" b="1">
                <a:latin typeface="Aptos"/>
                <a:ea typeface="Google Sans Text"/>
                <a:cs typeface="Google Sans Text"/>
              </a:rPr>
              <a:t> simple du </a:t>
            </a:r>
            <a:r>
              <a:rPr lang="en-US" sz="1600" b="1" err="1">
                <a:latin typeface="Aptos"/>
                <a:ea typeface="Google Sans Text"/>
                <a:cs typeface="Google Sans Text"/>
              </a:rPr>
              <a:t>modéle</a:t>
            </a:r>
            <a:r>
              <a:rPr lang="en-US" sz="1600">
                <a:latin typeface="Aptos"/>
                <a:ea typeface="Google Sans Text"/>
                <a:cs typeface="Google Sans Text"/>
              </a:rPr>
              <a:t> : </a:t>
            </a:r>
            <a:endParaRPr lang="en-US" sz="1600">
              <a:ea typeface="+mn-lt"/>
              <a:cs typeface="+mn-lt"/>
            </a:endParaRPr>
          </a:p>
          <a:p>
            <a:r>
              <a:rPr lang="en-US" sz="1600" b="1">
                <a:latin typeface="+mj-lt"/>
                <a:ea typeface="+mn-lt"/>
                <a:cs typeface="+mn-lt"/>
              </a:rPr>
              <a:t>Zone de </a:t>
            </a:r>
            <a:r>
              <a:rPr lang="en-US" sz="1600" b="1" err="1">
                <a:latin typeface="+mj-lt"/>
                <a:ea typeface="+mn-lt"/>
                <a:cs typeface="+mn-lt"/>
              </a:rPr>
              <a:t>viabilité</a:t>
            </a:r>
            <a:r>
              <a:rPr lang="en-US" sz="1600" b="1">
                <a:latin typeface="+mj-lt"/>
                <a:ea typeface="+mn-lt"/>
                <a:cs typeface="+mn-lt"/>
              </a:rPr>
              <a:t> :</a:t>
            </a:r>
            <a:r>
              <a:rPr lang="en-US" sz="1600">
                <a:latin typeface="+mj-lt"/>
                <a:ea typeface="+mn-lt"/>
                <a:cs typeface="+mn-lt"/>
              </a:rPr>
              <a:t> </a:t>
            </a:r>
            <a:r>
              <a:rPr lang="en-US" sz="1600" err="1">
                <a:latin typeface="+mj-lt"/>
                <a:ea typeface="+mn-lt"/>
                <a:cs typeface="+mn-lt"/>
              </a:rPr>
              <a:t>L'aire</a:t>
            </a:r>
            <a:r>
              <a:rPr lang="en-US" sz="1600">
                <a:latin typeface="+mj-lt"/>
                <a:ea typeface="+mn-lt"/>
                <a:cs typeface="+mn-lt"/>
              </a:rPr>
              <a:t> </a:t>
            </a:r>
            <a:r>
              <a:rPr lang="en-US" sz="1600" err="1">
                <a:latin typeface="+mj-lt"/>
                <a:ea typeface="+mn-lt"/>
                <a:cs typeface="+mn-lt"/>
              </a:rPr>
              <a:t>d'intersection</a:t>
            </a:r>
            <a:r>
              <a:rPr lang="en-US" sz="1600">
                <a:latin typeface="+mj-lt"/>
                <a:ea typeface="+mn-lt"/>
                <a:cs typeface="+mn-lt"/>
              </a:rPr>
              <a:t> des deux </a:t>
            </a:r>
            <a:r>
              <a:rPr lang="en-US" sz="1600" err="1">
                <a:latin typeface="+mj-lt"/>
                <a:ea typeface="+mn-lt"/>
                <a:cs typeface="+mn-lt"/>
              </a:rPr>
              <a:t>paraboles</a:t>
            </a:r>
            <a:r>
              <a:rPr lang="en-US" sz="1600">
                <a:latin typeface="+mj-lt"/>
                <a:ea typeface="+mn-lt"/>
                <a:cs typeface="+mn-lt"/>
              </a:rPr>
              <a:t> </a:t>
            </a:r>
            <a:r>
              <a:rPr lang="en-US" sz="1600" err="1">
                <a:latin typeface="+mj-lt"/>
                <a:ea typeface="+mn-lt"/>
                <a:cs typeface="+mn-lt"/>
              </a:rPr>
              <a:t>représente</a:t>
            </a:r>
            <a:r>
              <a:rPr lang="en-US" sz="1600">
                <a:latin typeface="+mj-lt"/>
                <a:ea typeface="+mn-lt"/>
                <a:cs typeface="+mn-lt"/>
              </a:rPr>
              <a:t> les </a:t>
            </a:r>
            <a:r>
              <a:rPr lang="en-US" sz="1600" err="1">
                <a:latin typeface="+mj-lt"/>
                <a:ea typeface="+mn-lt"/>
                <a:cs typeface="+mn-lt"/>
              </a:rPr>
              <a:t>combinaisons</a:t>
            </a:r>
            <a:r>
              <a:rPr lang="en-US" sz="1600">
                <a:latin typeface="+mj-lt"/>
                <a:ea typeface="+mn-lt"/>
                <a:cs typeface="+mn-lt"/>
              </a:rPr>
              <a:t> </a:t>
            </a:r>
            <a:r>
              <a:rPr lang="en-US" sz="1600" err="1">
                <a:latin typeface="+mj-lt"/>
                <a:ea typeface="+mn-lt"/>
                <a:cs typeface="+mn-lt"/>
              </a:rPr>
              <a:t>où</a:t>
            </a:r>
            <a:r>
              <a:rPr lang="en-US" sz="1600">
                <a:latin typeface="+mj-lt"/>
                <a:ea typeface="+mn-lt"/>
                <a:cs typeface="+mn-lt"/>
              </a:rPr>
              <a:t> </a:t>
            </a:r>
            <a:r>
              <a:rPr lang="en-US" sz="1600" err="1">
                <a:latin typeface="+mj-lt"/>
                <a:ea typeface="+mn-lt"/>
                <a:cs typeface="+mn-lt"/>
              </a:rPr>
              <a:t>personne</a:t>
            </a:r>
            <a:r>
              <a:rPr lang="en-US" sz="1600">
                <a:latin typeface="+mj-lt"/>
                <a:ea typeface="+mn-lt"/>
                <a:cs typeface="+mn-lt"/>
              </a:rPr>
              <a:t> ne </a:t>
            </a:r>
            <a:r>
              <a:rPr lang="en-US" sz="1600" err="1">
                <a:latin typeface="+mj-lt"/>
                <a:ea typeface="+mn-lt"/>
                <a:cs typeface="+mn-lt"/>
              </a:rPr>
              <a:t>souhaite</a:t>
            </a:r>
            <a:r>
              <a:rPr lang="en-US" sz="1600">
                <a:latin typeface="+mj-lt"/>
                <a:ea typeface="+mn-lt"/>
                <a:cs typeface="+mn-lt"/>
              </a:rPr>
              <a:t> </a:t>
            </a:r>
            <a:r>
              <a:rPr lang="en-US" sz="1600" err="1">
                <a:latin typeface="+mj-lt"/>
                <a:ea typeface="+mn-lt"/>
                <a:cs typeface="+mn-lt"/>
              </a:rPr>
              <a:t>partir</a:t>
            </a:r>
            <a:r>
              <a:rPr lang="en-US" sz="1600">
                <a:latin typeface="+mj-lt"/>
                <a:ea typeface="+mn-lt"/>
                <a:cs typeface="+mn-lt"/>
              </a:rPr>
              <a:t>.</a:t>
            </a:r>
          </a:p>
          <a:p>
            <a:r>
              <a:rPr lang="en-US" sz="1600" b="1">
                <a:latin typeface="+mj-lt"/>
                <a:ea typeface="+mn-lt"/>
                <a:cs typeface="+mn-lt"/>
              </a:rPr>
              <a:t>Le </a:t>
            </a:r>
            <a:r>
              <a:rPr lang="en-US" sz="1600" b="1" err="1">
                <a:latin typeface="+mj-lt"/>
                <a:ea typeface="+mn-lt"/>
                <a:cs typeface="+mn-lt"/>
              </a:rPr>
              <a:t>moteur</a:t>
            </a:r>
            <a:r>
              <a:rPr lang="en-US" sz="1600" b="1">
                <a:latin typeface="+mj-lt"/>
                <a:ea typeface="+mn-lt"/>
                <a:cs typeface="+mn-lt"/>
              </a:rPr>
              <a:t> du </a:t>
            </a:r>
            <a:r>
              <a:rPr lang="en-US" sz="1600" b="1" err="1">
                <a:latin typeface="+mj-lt"/>
                <a:ea typeface="+mn-lt"/>
                <a:cs typeface="+mn-lt"/>
              </a:rPr>
              <a:t>mouvement</a:t>
            </a:r>
            <a:r>
              <a:rPr lang="en-US" sz="1600" b="1">
                <a:latin typeface="+mj-lt"/>
                <a:ea typeface="+mn-lt"/>
                <a:cs typeface="+mn-lt"/>
              </a:rPr>
              <a:t> :</a:t>
            </a:r>
            <a:r>
              <a:rPr lang="en-US" sz="1600">
                <a:latin typeface="+mj-lt"/>
                <a:ea typeface="+mn-lt"/>
                <a:cs typeface="+mn-lt"/>
              </a:rPr>
              <a:t> </a:t>
            </a:r>
            <a:r>
              <a:rPr lang="en-US" sz="1600" err="1">
                <a:latin typeface="+mj-lt"/>
                <a:ea typeface="+mn-lt"/>
                <a:cs typeface="+mn-lt"/>
              </a:rPr>
              <a:t>Dès</a:t>
            </a:r>
            <a:r>
              <a:rPr lang="en-US" sz="1600">
                <a:latin typeface="+mj-lt"/>
                <a:ea typeface="+mn-lt"/>
                <a:cs typeface="+mn-lt"/>
              </a:rPr>
              <a:t> </a:t>
            </a:r>
            <a:r>
              <a:rPr lang="en-US" sz="1600" err="1">
                <a:latin typeface="+mj-lt"/>
                <a:ea typeface="+mn-lt"/>
                <a:cs typeface="+mn-lt"/>
              </a:rPr>
              <a:t>qu'un</a:t>
            </a:r>
            <a:r>
              <a:rPr lang="en-US" sz="1600">
                <a:latin typeface="+mj-lt"/>
                <a:ea typeface="+mn-lt"/>
                <a:cs typeface="+mn-lt"/>
              </a:rPr>
              <a:t> point se </a:t>
            </a:r>
            <a:r>
              <a:rPr lang="en-US" sz="1600" err="1">
                <a:latin typeface="+mj-lt"/>
                <a:ea typeface="+mn-lt"/>
                <a:cs typeface="+mn-lt"/>
              </a:rPr>
              <a:t>trouve</a:t>
            </a:r>
            <a:r>
              <a:rPr lang="en-US" sz="1600">
                <a:latin typeface="+mj-lt"/>
                <a:ea typeface="+mn-lt"/>
                <a:cs typeface="+mn-lt"/>
              </a:rPr>
              <a:t> </a:t>
            </a:r>
            <a:r>
              <a:rPr lang="en-US" sz="1600" err="1">
                <a:latin typeface="+mj-lt"/>
                <a:ea typeface="+mn-lt"/>
                <a:cs typeface="+mn-lt"/>
              </a:rPr>
              <a:t>en</a:t>
            </a:r>
            <a:r>
              <a:rPr lang="en-US" sz="1600">
                <a:latin typeface="+mj-lt"/>
                <a:ea typeface="+mn-lt"/>
                <a:cs typeface="+mn-lt"/>
              </a:rPr>
              <a:t> dehors de </a:t>
            </a:r>
            <a:r>
              <a:rPr lang="en-US" sz="1600" err="1">
                <a:latin typeface="+mj-lt"/>
                <a:ea typeface="+mn-lt"/>
                <a:cs typeface="+mn-lt"/>
              </a:rPr>
              <a:t>cette</a:t>
            </a:r>
            <a:r>
              <a:rPr lang="en-US" sz="1600">
                <a:latin typeface="+mj-lt"/>
                <a:ea typeface="+mn-lt"/>
                <a:cs typeface="+mn-lt"/>
              </a:rPr>
              <a:t> zone, un </a:t>
            </a:r>
            <a:r>
              <a:rPr lang="en-US" sz="1600" err="1">
                <a:latin typeface="+mj-lt"/>
                <a:ea typeface="+mn-lt"/>
                <a:cs typeface="+mn-lt"/>
              </a:rPr>
              <a:t>groupe</a:t>
            </a:r>
            <a:r>
              <a:rPr lang="en-US" sz="1600">
                <a:latin typeface="+mj-lt"/>
                <a:ea typeface="+mn-lt"/>
                <a:cs typeface="+mn-lt"/>
              </a:rPr>
              <a:t> commence à </a:t>
            </a:r>
            <a:r>
              <a:rPr lang="en-US" sz="1600" err="1">
                <a:latin typeface="+mj-lt"/>
                <a:ea typeface="+mn-lt"/>
                <a:cs typeface="+mn-lt"/>
              </a:rPr>
              <a:t>partir</a:t>
            </a:r>
            <a:r>
              <a:rPr lang="en-US" sz="1600">
                <a:latin typeface="+mj-lt"/>
                <a:ea typeface="+mn-lt"/>
                <a:cs typeface="+mn-lt"/>
              </a:rPr>
              <a:t>. Schelling note </a:t>
            </a:r>
            <a:r>
              <a:rPr lang="en-US" sz="1600" err="1">
                <a:latin typeface="+mj-lt"/>
                <a:ea typeface="+mn-lt"/>
                <a:cs typeface="+mn-lt"/>
              </a:rPr>
              <a:t>que</a:t>
            </a:r>
            <a:r>
              <a:rPr lang="en-US" sz="1600">
                <a:latin typeface="+mj-lt"/>
                <a:ea typeface="+mn-lt"/>
                <a:cs typeface="+mn-lt"/>
              </a:rPr>
              <a:t> les plus "</a:t>
            </a:r>
            <a:r>
              <a:rPr lang="en-US" sz="1600" err="1">
                <a:latin typeface="+mj-lt"/>
                <a:ea typeface="+mn-lt"/>
                <a:cs typeface="+mn-lt"/>
              </a:rPr>
              <a:t>intolérants</a:t>
            </a:r>
            <a:r>
              <a:rPr lang="en-US" sz="1600">
                <a:latin typeface="+mj-lt"/>
                <a:ea typeface="+mn-lt"/>
                <a:cs typeface="+mn-lt"/>
              </a:rPr>
              <a:t>" </a:t>
            </a:r>
            <a:r>
              <a:rPr lang="en-US" sz="1600" err="1">
                <a:latin typeface="+mj-lt"/>
                <a:ea typeface="+mn-lt"/>
                <a:cs typeface="+mn-lt"/>
              </a:rPr>
              <a:t>partent</a:t>
            </a:r>
            <a:r>
              <a:rPr lang="en-US" sz="1600">
                <a:latin typeface="+mj-lt"/>
                <a:ea typeface="+mn-lt"/>
                <a:cs typeface="+mn-lt"/>
              </a:rPr>
              <a:t> </a:t>
            </a:r>
            <a:r>
              <a:rPr lang="en-US" sz="1600" err="1">
                <a:latin typeface="+mj-lt"/>
                <a:ea typeface="+mn-lt"/>
                <a:cs typeface="+mn-lt"/>
              </a:rPr>
              <a:t>en</a:t>
            </a:r>
            <a:r>
              <a:rPr lang="en-US" sz="1600">
                <a:latin typeface="+mj-lt"/>
                <a:ea typeface="+mn-lt"/>
                <a:cs typeface="+mn-lt"/>
              </a:rPr>
              <a:t> premier, </a:t>
            </a:r>
            <a:r>
              <a:rPr lang="en-US" sz="1600" err="1">
                <a:latin typeface="+mj-lt"/>
                <a:ea typeface="+mn-lt"/>
                <a:cs typeface="+mn-lt"/>
              </a:rPr>
              <a:t>suivis</a:t>
            </a:r>
            <a:r>
              <a:rPr lang="en-US" sz="1600">
                <a:latin typeface="+mj-lt"/>
                <a:ea typeface="+mn-lt"/>
                <a:cs typeface="+mn-lt"/>
              </a:rPr>
              <a:t> par les </a:t>
            </a:r>
            <a:r>
              <a:rPr lang="en-US" sz="1600" err="1">
                <a:latin typeface="+mj-lt"/>
                <a:ea typeface="+mn-lt"/>
                <a:cs typeface="+mn-lt"/>
              </a:rPr>
              <a:t>autres</a:t>
            </a:r>
            <a:r>
              <a:rPr lang="en-US" sz="1600">
                <a:latin typeface="+mj-lt"/>
                <a:ea typeface="+mn-lt"/>
                <a:cs typeface="+mn-lt"/>
              </a:rPr>
              <a:t> car le ratio se </a:t>
            </a:r>
            <a:r>
              <a:rPr lang="en-US" sz="1600" err="1">
                <a:latin typeface="+mj-lt"/>
                <a:ea typeface="+mn-lt"/>
                <a:cs typeface="+mn-lt"/>
              </a:rPr>
              <a:t>dégrade</a:t>
            </a:r>
            <a:r>
              <a:rPr lang="en-US" sz="1600">
                <a:latin typeface="+mj-lt"/>
                <a:ea typeface="+mn-lt"/>
                <a:cs typeface="+mn-lt"/>
              </a:rPr>
              <a:t> </a:t>
            </a:r>
            <a:r>
              <a:rPr lang="en-US" sz="1600" err="1">
                <a:latin typeface="+mj-lt"/>
                <a:ea typeface="+mn-lt"/>
                <a:cs typeface="+mn-lt"/>
              </a:rPr>
              <a:t>mécaniquement</a:t>
            </a:r>
            <a:r>
              <a:rPr lang="en-US" sz="1600">
                <a:latin typeface="+mj-lt"/>
                <a:ea typeface="+mn-lt"/>
                <a:cs typeface="+mn-lt"/>
              </a:rPr>
              <a:t> pour </a:t>
            </a:r>
            <a:r>
              <a:rPr lang="en-US" sz="1600" err="1">
                <a:latin typeface="+mj-lt"/>
                <a:ea typeface="+mn-lt"/>
                <a:cs typeface="+mn-lt"/>
              </a:rPr>
              <a:t>ceux</a:t>
            </a:r>
            <a:r>
              <a:rPr lang="en-US" sz="1600">
                <a:latin typeface="+mj-lt"/>
                <a:ea typeface="+mn-lt"/>
                <a:cs typeface="+mn-lt"/>
              </a:rPr>
              <a:t> qui </a:t>
            </a:r>
            <a:r>
              <a:rPr lang="en-US" sz="1600" err="1">
                <a:latin typeface="+mj-lt"/>
                <a:ea typeface="+mn-lt"/>
                <a:cs typeface="+mn-lt"/>
              </a:rPr>
              <a:t>restent</a:t>
            </a:r>
            <a:r>
              <a:rPr lang="en-US" sz="1600">
                <a:latin typeface="+mj-lt"/>
                <a:ea typeface="+mn-lt"/>
                <a:cs typeface="+mn-lt"/>
              </a:rPr>
              <a:t>.</a:t>
            </a:r>
            <a:endParaRPr lang="en-US" sz="1600">
              <a:latin typeface="+mj-lt"/>
            </a:endParaRPr>
          </a:p>
          <a:p>
            <a:pPr>
              <a:buFont typeface="Arial"/>
              <a:buChar char="•"/>
            </a:pPr>
            <a:endParaRPr lang="en-US" sz="1600">
              <a:latin typeface="+mj-lt"/>
              <a:ea typeface="Google Sans Text"/>
              <a:cs typeface="Google Sans Text"/>
            </a:endParaRPr>
          </a:p>
          <a:p>
            <a:pPr>
              <a:buFont typeface="Arial"/>
              <a:buChar char="•"/>
            </a:pPr>
            <a:r>
              <a:rPr lang="en-US" sz="1600">
                <a:solidFill>
                  <a:srgbClr val="1F1F1F"/>
                </a:solidFill>
                <a:highlight>
                  <a:srgbClr val="FFFFFF"/>
                </a:highlight>
                <a:latin typeface="+mj-lt"/>
                <a:ea typeface="+mn-lt"/>
                <a:cs typeface="+mn-lt"/>
              </a:rPr>
              <a:t> </a:t>
            </a:r>
            <a:r>
              <a:rPr lang="en-US" sz="1600" b="1">
                <a:solidFill>
                  <a:srgbClr val="1F1F1F"/>
                </a:solidFill>
                <a:highlight>
                  <a:srgbClr val="FFFFFF"/>
                </a:highlight>
                <a:latin typeface="+mj-lt"/>
                <a:ea typeface="+mn-lt"/>
                <a:cs typeface="+mn-lt"/>
              </a:rPr>
              <a:t>Remarque</a:t>
            </a:r>
            <a:r>
              <a:rPr lang="en-US" sz="1600">
                <a:solidFill>
                  <a:srgbClr val="1F1F1F"/>
                </a:solidFill>
                <a:highlight>
                  <a:srgbClr val="FFFFFF"/>
                </a:highlight>
                <a:latin typeface="+mj-lt"/>
                <a:ea typeface="+mn-lt"/>
                <a:cs typeface="+mn-lt"/>
              </a:rPr>
              <a:t> : la </a:t>
            </a:r>
            <a:r>
              <a:rPr lang="en-US" sz="1600" err="1">
                <a:solidFill>
                  <a:srgbClr val="1F1F1F"/>
                </a:solidFill>
                <a:highlight>
                  <a:srgbClr val="FFFFFF"/>
                </a:highlight>
                <a:latin typeface="+mj-lt"/>
                <a:ea typeface="+mn-lt"/>
                <a:cs typeface="+mn-lt"/>
              </a:rPr>
              <a:t>ségrégation</a:t>
            </a:r>
            <a:r>
              <a:rPr lang="en-US" sz="1600">
                <a:solidFill>
                  <a:srgbClr val="1F1F1F"/>
                </a:solidFill>
                <a:highlight>
                  <a:srgbClr val="FFFFFF"/>
                </a:highlight>
                <a:latin typeface="+mj-lt"/>
                <a:ea typeface="+mn-lt"/>
                <a:cs typeface="+mn-lt"/>
              </a:rPr>
              <a:t> </a:t>
            </a:r>
            <a:r>
              <a:rPr lang="en-US" sz="1600" err="1">
                <a:solidFill>
                  <a:srgbClr val="1F1F1F"/>
                </a:solidFill>
                <a:highlight>
                  <a:srgbClr val="FFFFFF"/>
                </a:highlight>
                <a:latin typeface="+mj-lt"/>
                <a:ea typeface="+mn-lt"/>
                <a:cs typeface="+mn-lt"/>
              </a:rPr>
              <a:t>n'est</a:t>
            </a:r>
            <a:r>
              <a:rPr lang="en-US" sz="1600">
                <a:solidFill>
                  <a:srgbClr val="1F1F1F"/>
                </a:solidFill>
                <a:highlight>
                  <a:srgbClr val="FFFFFF"/>
                </a:highlight>
                <a:latin typeface="+mj-lt"/>
                <a:ea typeface="+mn-lt"/>
                <a:cs typeface="+mn-lt"/>
              </a:rPr>
              <a:t> pas </a:t>
            </a:r>
            <a:r>
              <a:rPr lang="en-US" sz="1600" err="1">
                <a:solidFill>
                  <a:srgbClr val="1F1F1F"/>
                </a:solidFill>
                <a:highlight>
                  <a:srgbClr val="FFFFFF"/>
                </a:highlight>
                <a:latin typeface="+mj-lt"/>
                <a:ea typeface="+mn-lt"/>
                <a:cs typeface="+mn-lt"/>
              </a:rPr>
              <a:t>forcément</a:t>
            </a:r>
            <a:r>
              <a:rPr lang="en-US" sz="1600">
                <a:solidFill>
                  <a:srgbClr val="1F1F1F"/>
                </a:solidFill>
                <a:highlight>
                  <a:srgbClr val="FFFFFF"/>
                </a:highlight>
                <a:latin typeface="+mj-lt"/>
                <a:ea typeface="+mn-lt"/>
                <a:cs typeface="+mn-lt"/>
              </a:rPr>
              <a:t> le </a:t>
            </a:r>
            <a:r>
              <a:rPr lang="en-US" sz="1600" err="1">
                <a:solidFill>
                  <a:srgbClr val="1F1F1F"/>
                </a:solidFill>
                <a:highlight>
                  <a:srgbClr val="FFFFFF"/>
                </a:highlight>
                <a:latin typeface="+mj-lt"/>
                <a:ea typeface="+mn-lt"/>
                <a:cs typeface="+mn-lt"/>
              </a:rPr>
              <a:t>produit</a:t>
            </a:r>
            <a:r>
              <a:rPr lang="en-US" sz="1600">
                <a:solidFill>
                  <a:srgbClr val="1F1F1F"/>
                </a:solidFill>
                <a:highlight>
                  <a:srgbClr val="FFFFFF"/>
                </a:highlight>
                <a:latin typeface="+mj-lt"/>
                <a:ea typeface="+mn-lt"/>
                <a:cs typeface="+mn-lt"/>
              </a:rPr>
              <a:t> d'un </a:t>
            </a:r>
            <a:r>
              <a:rPr lang="en-US" sz="1600" err="1">
                <a:solidFill>
                  <a:srgbClr val="1F1F1F"/>
                </a:solidFill>
                <a:highlight>
                  <a:srgbClr val="FFFFFF"/>
                </a:highlight>
                <a:latin typeface="+mj-lt"/>
                <a:ea typeface="+mn-lt"/>
                <a:cs typeface="+mn-lt"/>
              </a:rPr>
              <a:t>racisme</a:t>
            </a:r>
            <a:r>
              <a:rPr lang="en-US" sz="1600">
                <a:solidFill>
                  <a:srgbClr val="1F1F1F"/>
                </a:solidFill>
                <a:highlight>
                  <a:srgbClr val="FFFFFF"/>
                </a:highlight>
                <a:latin typeface="+mj-lt"/>
                <a:ea typeface="+mn-lt"/>
                <a:cs typeface="+mn-lt"/>
              </a:rPr>
              <a:t> </a:t>
            </a:r>
            <a:r>
              <a:rPr lang="en-US" sz="1600" err="1">
                <a:solidFill>
                  <a:srgbClr val="1F1F1F"/>
                </a:solidFill>
                <a:highlight>
                  <a:srgbClr val="FFFFFF"/>
                </a:highlight>
                <a:latin typeface="+mj-lt"/>
                <a:ea typeface="+mn-lt"/>
                <a:cs typeface="+mn-lt"/>
              </a:rPr>
              <a:t>extrême</a:t>
            </a:r>
            <a:endParaRPr lang="en-US" sz="1600">
              <a:latin typeface="+mj-lt"/>
              <a:ea typeface="Google Sans Text"/>
              <a:cs typeface="Google Sans Text"/>
            </a:endParaRPr>
          </a:p>
          <a:p>
            <a:pPr marL="228600" indent="-228600">
              <a:buFont typeface=""/>
              <a:buChar char="•"/>
            </a:pPr>
            <a:r>
              <a:rPr lang="en-US" sz="1600" b="1">
                <a:latin typeface="+mj-lt"/>
                <a:ea typeface="Google Sans Text"/>
                <a:cs typeface="Google Sans Text"/>
              </a:rPr>
              <a:t> </a:t>
            </a:r>
            <a:r>
              <a:rPr lang="en-US" sz="1600" b="1" err="1">
                <a:latin typeface="+mj-lt"/>
                <a:ea typeface="Google Sans Text"/>
                <a:cs typeface="Google Sans Text"/>
              </a:rPr>
              <a:t>Résultats</a:t>
            </a:r>
            <a:r>
              <a:rPr lang="en-US" sz="1600" b="1">
                <a:latin typeface="+mj-lt"/>
                <a:ea typeface="Google Sans Text"/>
                <a:cs typeface="Google Sans Text"/>
              </a:rPr>
              <a:t> </a:t>
            </a:r>
            <a:r>
              <a:rPr lang="en-US" sz="1600">
                <a:latin typeface="+mj-lt"/>
                <a:ea typeface="Google Sans Text"/>
                <a:cs typeface="Google Sans Text"/>
              </a:rPr>
              <a:t>: </a:t>
            </a:r>
          </a:p>
          <a:p>
            <a:r>
              <a:rPr lang="en-US" sz="1600" err="1">
                <a:latin typeface="+mj-lt"/>
                <a:ea typeface="Google Sans Text"/>
                <a:cs typeface="Google Sans Text"/>
              </a:rPr>
              <a:t>Soit</a:t>
            </a:r>
            <a:r>
              <a:rPr lang="en-US" sz="1600">
                <a:latin typeface="+mj-lt"/>
                <a:ea typeface="Google Sans Text"/>
                <a:cs typeface="Google Sans Text"/>
              </a:rPr>
              <a:t> vers un point sur </a:t>
            </a:r>
            <a:r>
              <a:rPr lang="en-US" sz="1600" err="1">
                <a:latin typeface="+mj-lt"/>
                <a:ea typeface="Google Sans Text"/>
                <a:cs typeface="Google Sans Text"/>
              </a:rPr>
              <a:t>l'axe</a:t>
            </a:r>
            <a:r>
              <a:rPr lang="en-US" sz="1600">
                <a:latin typeface="+mj-lt"/>
                <a:ea typeface="Google Sans Text"/>
                <a:cs typeface="Google Sans Text"/>
              </a:rPr>
              <a:t> </a:t>
            </a:r>
            <a:r>
              <a:rPr lang="en-US" sz="1600" b="1">
                <a:latin typeface="+mj-lt"/>
                <a:ea typeface="Google Sans Text"/>
                <a:cs typeface="Google Sans Text"/>
              </a:rPr>
              <a:t>B</a:t>
            </a:r>
            <a:r>
              <a:rPr lang="en-US" sz="1600">
                <a:latin typeface="+mj-lt"/>
                <a:ea typeface="Google Sans Text"/>
                <a:cs typeface="Google Sans Text"/>
              </a:rPr>
              <a:t> (le quartier </a:t>
            </a:r>
            <a:r>
              <a:rPr lang="en-US" sz="1600" err="1">
                <a:latin typeface="+mj-lt"/>
                <a:ea typeface="Google Sans Text"/>
                <a:cs typeface="Google Sans Text"/>
              </a:rPr>
              <a:t>devient</a:t>
            </a:r>
            <a:r>
              <a:rPr lang="en-US" sz="1600">
                <a:latin typeface="+mj-lt"/>
                <a:ea typeface="Google Sans Text"/>
                <a:cs typeface="Google Sans Text"/>
              </a:rPr>
              <a:t> 100% B), </a:t>
            </a:r>
            <a:r>
              <a:rPr lang="en-US" sz="1600" err="1">
                <a:latin typeface="+mj-lt"/>
                <a:ea typeface="Google Sans Text"/>
                <a:cs typeface="Google Sans Text"/>
              </a:rPr>
              <a:t>Soit</a:t>
            </a:r>
            <a:r>
              <a:rPr lang="en-US" sz="1600">
                <a:latin typeface="+mj-lt"/>
                <a:ea typeface="Google Sans Text"/>
                <a:cs typeface="Google Sans Text"/>
              </a:rPr>
              <a:t> vers un point sur </a:t>
            </a:r>
            <a:r>
              <a:rPr lang="en-US" sz="1600" err="1">
                <a:latin typeface="+mj-lt"/>
                <a:ea typeface="Google Sans Text"/>
                <a:cs typeface="Google Sans Text"/>
              </a:rPr>
              <a:t>l'axe</a:t>
            </a:r>
            <a:r>
              <a:rPr lang="en-US" sz="1600">
                <a:latin typeface="+mj-lt"/>
                <a:ea typeface="Google Sans Text"/>
                <a:cs typeface="Google Sans Text"/>
              </a:rPr>
              <a:t> </a:t>
            </a:r>
            <a:r>
              <a:rPr lang="en-US" sz="1600" b="1">
                <a:latin typeface="+mj-lt"/>
                <a:ea typeface="Google Sans Text"/>
                <a:cs typeface="Google Sans Text"/>
              </a:rPr>
              <a:t>W</a:t>
            </a:r>
            <a:r>
              <a:rPr lang="en-US" sz="1600">
                <a:latin typeface="+mj-lt"/>
                <a:ea typeface="Google Sans Text"/>
                <a:cs typeface="Google Sans Text"/>
              </a:rPr>
              <a:t> (le quartier </a:t>
            </a:r>
            <a:r>
              <a:rPr lang="en-US" sz="1600" err="1">
                <a:latin typeface="+mj-lt"/>
                <a:ea typeface="Google Sans Text"/>
                <a:cs typeface="Google Sans Text"/>
              </a:rPr>
              <a:t>devient</a:t>
            </a:r>
            <a:r>
              <a:rPr lang="en-US" sz="1600">
                <a:latin typeface="+mj-lt"/>
                <a:ea typeface="Google Sans Text"/>
                <a:cs typeface="Google Sans Text"/>
              </a:rPr>
              <a:t> 100% W).</a:t>
            </a:r>
          </a:p>
          <a:p>
            <a:pPr algn="ctr"/>
            <a:endParaRPr lang="fr-FR"/>
          </a:p>
        </p:txBody>
      </p:sp>
      <p:sp>
        <p:nvSpPr>
          <p:cNvPr id="5" name="Espace réservé du numéro de diapositive 4">
            <a:extLst>
              <a:ext uri="{FF2B5EF4-FFF2-40B4-BE49-F238E27FC236}">
                <a16:creationId xmlns:a16="http://schemas.microsoft.com/office/drawing/2014/main" id="{11DCD11E-4C49-68E3-FFBB-49EA0E63CCD9}"/>
              </a:ext>
            </a:extLst>
          </p:cNvPr>
          <p:cNvSpPr>
            <a:spLocks noGrp="1"/>
          </p:cNvSpPr>
          <p:nvPr>
            <p:ph type="sldNum" sz="quarter" idx="12"/>
          </p:nvPr>
        </p:nvSpPr>
        <p:spPr/>
        <p:txBody>
          <a:bodyPr/>
          <a:lstStyle/>
          <a:p>
            <a:fld id="{27C6CCC6-2BE5-4E42-96A4-D1E8E81A3D8E}" type="slidenum">
              <a:rPr lang="fr-FR" smtClean="0"/>
              <a:t>17</a:t>
            </a:fld>
            <a:endParaRPr lang="fr-FR"/>
          </a:p>
        </p:txBody>
      </p:sp>
    </p:spTree>
    <p:extLst>
      <p:ext uri="{BB962C8B-B14F-4D97-AF65-F5344CB8AC3E}">
        <p14:creationId xmlns:p14="http://schemas.microsoft.com/office/powerpoint/2010/main" val="232321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2047-8149-3CD8-BD23-FB37B5C29B6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45A3E7-946E-206E-93A7-221BBA4310DF}"/>
              </a:ext>
            </a:extLst>
          </p:cNvPr>
          <p:cNvSpPr>
            <a:spLocks noGrp="1"/>
          </p:cNvSpPr>
          <p:nvPr>
            <p:ph type="title"/>
          </p:nvPr>
        </p:nvSpPr>
        <p:spPr>
          <a:xfrm>
            <a:off x="2128987" y="398483"/>
            <a:ext cx="10515600" cy="1325563"/>
          </a:xfrm>
        </p:spPr>
        <p:txBody>
          <a:bodyPr/>
          <a:lstStyle/>
          <a:p>
            <a:r>
              <a:rPr lang="fr-FR" b="1"/>
              <a:t>Cas : Tolérance suffisamment élevé </a:t>
            </a:r>
          </a:p>
        </p:txBody>
      </p:sp>
      <p:pic>
        <p:nvPicPr>
          <p:cNvPr id="4" name="Image 3" descr="Une image contenant diagramme, ligne&#10;&#10;Le contenu généré par l’IA peut être incorrect.">
            <a:extLst>
              <a:ext uri="{FF2B5EF4-FFF2-40B4-BE49-F238E27FC236}">
                <a16:creationId xmlns:a16="http://schemas.microsoft.com/office/drawing/2014/main" id="{3BCAC7EA-8C85-B419-16F3-04113A210570}"/>
              </a:ext>
            </a:extLst>
          </p:cNvPr>
          <p:cNvPicPr>
            <a:picLocks noChangeAspect="1"/>
          </p:cNvPicPr>
          <p:nvPr/>
        </p:nvPicPr>
        <p:blipFill>
          <a:blip r:embed="rId2"/>
          <a:stretch>
            <a:fillRect/>
          </a:stretch>
        </p:blipFill>
        <p:spPr>
          <a:xfrm>
            <a:off x="1414866" y="2281561"/>
            <a:ext cx="3963692" cy="3418506"/>
          </a:xfrm>
          <a:prstGeom prst="rect">
            <a:avLst/>
          </a:prstGeom>
        </p:spPr>
      </p:pic>
      <p:sp>
        <p:nvSpPr>
          <p:cNvPr id="3" name="ZoneTexte 2">
            <a:extLst>
              <a:ext uri="{FF2B5EF4-FFF2-40B4-BE49-F238E27FC236}">
                <a16:creationId xmlns:a16="http://schemas.microsoft.com/office/drawing/2014/main" id="{024FFE91-A8BC-93F4-C7B9-3210D0E4962F}"/>
              </a:ext>
            </a:extLst>
          </p:cNvPr>
          <p:cNvSpPr txBox="1"/>
          <p:nvPr/>
        </p:nvSpPr>
        <p:spPr>
          <a:xfrm>
            <a:off x="5844745" y="2622301"/>
            <a:ext cx="609600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600" b="1">
                <a:solidFill>
                  <a:srgbClr val="1F1F1F"/>
                </a:solidFill>
                <a:latin typeface="+mj-lt"/>
                <a:ea typeface="+mn-lt"/>
                <a:cs typeface="+mn-lt"/>
              </a:rPr>
              <a:t>Le mélange stable (80-80) :</a:t>
            </a:r>
            <a:r>
              <a:rPr lang="en-US" sz="1600">
                <a:solidFill>
                  <a:srgbClr val="1F1F1F"/>
                </a:solidFill>
                <a:latin typeface="+mj-lt"/>
                <a:ea typeface="+mn-lt"/>
                <a:cs typeface="+mn-lt"/>
              </a:rPr>
              <a:t> </a:t>
            </a:r>
            <a:r>
              <a:rPr lang="en-US" sz="1600" err="1">
                <a:solidFill>
                  <a:srgbClr val="1F1F1F"/>
                </a:solidFill>
                <a:latin typeface="+mj-lt"/>
                <a:ea typeface="+mn-lt"/>
                <a:cs typeface="+mn-lt"/>
              </a:rPr>
              <a:t>C'est</a:t>
            </a:r>
            <a:r>
              <a:rPr lang="en-US" sz="1600">
                <a:solidFill>
                  <a:srgbClr val="1F1F1F"/>
                </a:solidFill>
                <a:latin typeface="+mj-lt"/>
                <a:ea typeface="+mn-lt"/>
                <a:cs typeface="+mn-lt"/>
              </a:rPr>
              <a:t> le point central </a:t>
            </a:r>
            <a:r>
              <a:rPr lang="en-US" sz="1600" err="1">
                <a:solidFill>
                  <a:srgbClr val="1F1F1F"/>
                </a:solidFill>
                <a:latin typeface="+mj-lt"/>
                <a:ea typeface="+mn-lt"/>
                <a:cs typeface="+mn-lt"/>
              </a:rPr>
              <a:t>où</a:t>
            </a:r>
            <a:r>
              <a:rPr lang="en-US" sz="1600">
                <a:solidFill>
                  <a:srgbClr val="1F1F1F"/>
                </a:solidFill>
                <a:latin typeface="+mj-lt"/>
                <a:ea typeface="+mn-lt"/>
                <a:cs typeface="+mn-lt"/>
              </a:rPr>
              <a:t> les deux </a:t>
            </a:r>
            <a:r>
              <a:rPr lang="en-US" sz="1600" err="1">
                <a:solidFill>
                  <a:srgbClr val="1F1F1F"/>
                </a:solidFill>
                <a:latin typeface="+mj-lt"/>
                <a:ea typeface="+mn-lt"/>
                <a:cs typeface="+mn-lt"/>
              </a:rPr>
              <a:t>courbes</a:t>
            </a:r>
            <a:r>
              <a:rPr lang="en-US" sz="1600">
                <a:solidFill>
                  <a:srgbClr val="1F1F1F"/>
                </a:solidFill>
                <a:latin typeface="+mj-lt"/>
                <a:ea typeface="+mn-lt"/>
                <a:cs typeface="+mn-lt"/>
              </a:rPr>
              <a:t> </a:t>
            </a:r>
            <a:r>
              <a:rPr lang="en-US" sz="1600" err="1">
                <a:solidFill>
                  <a:srgbClr val="1F1F1F"/>
                </a:solidFill>
                <a:latin typeface="+mj-lt"/>
                <a:ea typeface="+mn-lt"/>
                <a:cs typeface="+mn-lt"/>
              </a:rPr>
              <a:t>s'intersectent</a:t>
            </a:r>
            <a:r>
              <a:rPr lang="en-US" sz="1600">
                <a:solidFill>
                  <a:srgbClr val="1F1F1F"/>
                </a:solidFill>
                <a:latin typeface="+mj-lt"/>
                <a:ea typeface="+mn-lt"/>
                <a:cs typeface="+mn-lt"/>
              </a:rPr>
              <a:t>. </a:t>
            </a:r>
            <a:r>
              <a:rPr lang="en-US" sz="1600" err="1">
                <a:solidFill>
                  <a:srgbClr val="1F1F1F"/>
                </a:solidFill>
                <a:latin typeface="+mj-lt"/>
                <a:ea typeface="+mn-lt"/>
                <a:cs typeface="+mn-lt"/>
              </a:rPr>
              <a:t>C'est</a:t>
            </a:r>
            <a:r>
              <a:rPr lang="en-US" sz="1600">
                <a:solidFill>
                  <a:srgbClr val="1F1F1F"/>
                </a:solidFill>
                <a:latin typeface="+mj-lt"/>
                <a:ea typeface="+mn-lt"/>
                <a:cs typeface="+mn-lt"/>
              </a:rPr>
              <a:t> un </a:t>
            </a:r>
            <a:r>
              <a:rPr lang="en-US" sz="1600" err="1">
                <a:solidFill>
                  <a:srgbClr val="1F1F1F"/>
                </a:solidFill>
                <a:latin typeface="+mj-lt"/>
                <a:ea typeface="+mn-lt"/>
                <a:cs typeface="+mn-lt"/>
              </a:rPr>
              <a:t>résultat</a:t>
            </a:r>
            <a:r>
              <a:rPr lang="en-US" sz="1600">
                <a:solidFill>
                  <a:srgbClr val="1F1F1F"/>
                </a:solidFill>
                <a:latin typeface="+mj-lt"/>
                <a:ea typeface="+mn-lt"/>
                <a:cs typeface="+mn-lt"/>
              </a:rPr>
              <a:t> </a:t>
            </a:r>
            <a:r>
              <a:rPr lang="en-US" sz="1600" err="1">
                <a:solidFill>
                  <a:srgbClr val="1F1F1F"/>
                </a:solidFill>
                <a:latin typeface="+mj-lt"/>
                <a:ea typeface="+mn-lt"/>
                <a:cs typeface="+mn-lt"/>
              </a:rPr>
              <a:t>remarquable</a:t>
            </a:r>
            <a:r>
              <a:rPr lang="en-US" sz="1600">
                <a:solidFill>
                  <a:srgbClr val="1F1F1F"/>
                </a:solidFill>
                <a:latin typeface="+mj-lt"/>
                <a:ea typeface="+mn-lt"/>
                <a:cs typeface="+mn-lt"/>
              </a:rPr>
              <a:t> car il </a:t>
            </a:r>
            <a:r>
              <a:rPr lang="en-US" sz="1600" err="1">
                <a:solidFill>
                  <a:srgbClr val="1F1F1F"/>
                </a:solidFill>
                <a:latin typeface="+mj-lt"/>
                <a:ea typeface="+mn-lt"/>
                <a:cs typeface="+mn-lt"/>
              </a:rPr>
              <a:t>prouve</a:t>
            </a:r>
            <a:r>
              <a:rPr lang="en-US" sz="1600">
                <a:solidFill>
                  <a:srgbClr val="1F1F1F"/>
                </a:solidFill>
                <a:latin typeface="+mj-lt"/>
                <a:ea typeface="+mn-lt"/>
                <a:cs typeface="+mn-lt"/>
              </a:rPr>
              <a:t> </a:t>
            </a:r>
            <a:r>
              <a:rPr lang="en-US" sz="1600" err="1">
                <a:solidFill>
                  <a:srgbClr val="1F1F1F"/>
                </a:solidFill>
                <a:latin typeface="+mj-lt"/>
                <a:ea typeface="+mn-lt"/>
                <a:cs typeface="+mn-lt"/>
              </a:rPr>
              <a:t>que</a:t>
            </a:r>
            <a:r>
              <a:rPr lang="en-US" sz="1600">
                <a:solidFill>
                  <a:srgbClr val="1F1F1F"/>
                </a:solidFill>
                <a:latin typeface="+mj-lt"/>
                <a:ea typeface="+mn-lt"/>
                <a:cs typeface="+mn-lt"/>
              </a:rPr>
              <a:t> </a:t>
            </a:r>
            <a:r>
              <a:rPr lang="en-US" sz="1600" err="1">
                <a:solidFill>
                  <a:srgbClr val="1F1F1F"/>
                </a:solidFill>
                <a:latin typeface="+mj-lt"/>
                <a:ea typeface="+mn-lt"/>
                <a:cs typeface="+mn-lt"/>
              </a:rPr>
              <a:t>l'intégration</a:t>
            </a:r>
            <a:r>
              <a:rPr lang="en-US" sz="1600">
                <a:solidFill>
                  <a:srgbClr val="1F1F1F"/>
                </a:solidFill>
                <a:latin typeface="+mj-lt"/>
                <a:ea typeface="+mn-lt"/>
                <a:cs typeface="+mn-lt"/>
              </a:rPr>
              <a:t> </a:t>
            </a:r>
            <a:r>
              <a:rPr lang="en-US" sz="1600" err="1">
                <a:solidFill>
                  <a:srgbClr val="1F1F1F"/>
                </a:solidFill>
                <a:latin typeface="+mj-lt"/>
                <a:ea typeface="+mn-lt"/>
                <a:cs typeface="+mn-lt"/>
              </a:rPr>
              <a:t>peut</a:t>
            </a:r>
            <a:r>
              <a:rPr lang="en-US" sz="1600">
                <a:solidFill>
                  <a:srgbClr val="1F1F1F"/>
                </a:solidFill>
                <a:latin typeface="+mj-lt"/>
                <a:ea typeface="+mn-lt"/>
                <a:cs typeface="+mn-lt"/>
              </a:rPr>
              <a:t> </a:t>
            </a:r>
            <a:r>
              <a:rPr lang="en-US" sz="1600" err="1">
                <a:solidFill>
                  <a:srgbClr val="1F1F1F"/>
                </a:solidFill>
                <a:latin typeface="+mj-lt"/>
                <a:ea typeface="+mn-lt"/>
                <a:cs typeface="+mn-lt"/>
              </a:rPr>
              <a:t>être</a:t>
            </a:r>
            <a:r>
              <a:rPr lang="en-US" sz="1600">
                <a:solidFill>
                  <a:srgbClr val="1F1F1F"/>
                </a:solidFill>
                <a:latin typeface="+mj-lt"/>
                <a:ea typeface="+mn-lt"/>
                <a:cs typeface="+mn-lt"/>
              </a:rPr>
              <a:t> </a:t>
            </a:r>
            <a:r>
              <a:rPr lang="en-US" sz="1600" err="1">
                <a:solidFill>
                  <a:srgbClr val="1F1F1F"/>
                </a:solidFill>
                <a:latin typeface="+mj-lt"/>
                <a:ea typeface="+mn-lt"/>
                <a:cs typeface="+mn-lt"/>
              </a:rPr>
              <a:t>robuste</a:t>
            </a:r>
            <a:r>
              <a:rPr lang="en-US" sz="1600">
                <a:solidFill>
                  <a:srgbClr val="1F1F1F"/>
                </a:solidFill>
                <a:latin typeface="+mj-lt"/>
                <a:ea typeface="+mn-lt"/>
                <a:cs typeface="+mn-lt"/>
              </a:rPr>
              <a:t>.</a:t>
            </a:r>
            <a:endParaRPr lang="en-US" sz="1600" b="1">
              <a:solidFill>
                <a:srgbClr val="1F1F1F"/>
              </a:solidFill>
              <a:latin typeface="+mj-lt"/>
              <a:ea typeface="Google Sans Text"/>
              <a:cs typeface="Google Sans Text"/>
            </a:endParaRPr>
          </a:p>
          <a:p>
            <a:pPr marL="228600" indent="-228600">
              <a:buFont typeface=""/>
              <a:buChar char="•"/>
            </a:pPr>
            <a:r>
              <a:rPr lang="en-US" sz="1600" b="1">
                <a:solidFill>
                  <a:srgbClr val="1F1F1F"/>
                </a:solidFill>
                <a:latin typeface="+mj-lt"/>
                <a:ea typeface="Google Sans Text"/>
                <a:cs typeface="Google Sans Text"/>
              </a:rPr>
              <a:t>Le </a:t>
            </a:r>
            <a:r>
              <a:rPr lang="en-US" sz="1600" b="1" err="1">
                <a:solidFill>
                  <a:srgbClr val="1F1F1F"/>
                </a:solidFill>
                <a:latin typeface="+mj-lt"/>
                <a:ea typeface="Google Sans Text"/>
                <a:cs typeface="Google Sans Text"/>
              </a:rPr>
              <a:t>seuil</a:t>
            </a:r>
            <a:r>
              <a:rPr lang="en-US" sz="1600" b="1">
                <a:solidFill>
                  <a:srgbClr val="1F1F1F"/>
                </a:solidFill>
                <a:latin typeface="+mj-lt"/>
                <a:ea typeface="Google Sans Text"/>
                <a:cs typeface="Google Sans Text"/>
              </a:rPr>
              <a:t> des 40% :</a:t>
            </a:r>
            <a:r>
              <a:rPr lang="en-US" sz="1600">
                <a:solidFill>
                  <a:srgbClr val="1F1F1F"/>
                </a:solidFill>
                <a:latin typeface="+mj-lt"/>
                <a:ea typeface="Google Sans Text"/>
                <a:cs typeface="Google Sans Text"/>
              </a:rPr>
              <a:t> Si les deux </a:t>
            </a:r>
            <a:r>
              <a:rPr lang="en-US" sz="1600" err="1">
                <a:solidFill>
                  <a:srgbClr val="1F1F1F"/>
                </a:solidFill>
                <a:latin typeface="+mj-lt"/>
                <a:ea typeface="Google Sans Text"/>
                <a:cs typeface="Google Sans Text"/>
              </a:rPr>
              <a:t>groupes</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représentent</a:t>
            </a:r>
            <a:r>
              <a:rPr lang="en-US" sz="1600">
                <a:solidFill>
                  <a:srgbClr val="1F1F1F"/>
                </a:solidFill>
                <a:latin typeface="+mj-lt"/>
                <a:ea typeface="Google Sans Text"/>
                <a:cs typeface="Google Sans Text"/>
              </a:rPr>
              <a:t> au </a:t>
            </a:r>
            <a:r>
              <a:rPr lang="en-US" sz="1600" err="1">
                <a:solidFill>
                  <a:srgbClr val="1F1F1F"/>
                </a:solidFill>
                <a:latin typeface="+mj-lt"/>
                <a:ea typeface="Google Sans Text"/>
                <a:cs typeface="Google Sans Text"/>
              </a:rPr>
              <a:t>moins</a:t>
            </a:r>
            <a:r>
              <a:rPr lang="en-US" sz="1600">
                <a:solidFill>
                  <a:srgbClr val="1F1F1F"/>
                </a:solidFill>
                <a:latin typeface="+mj-lt"/>
                <a:ea typeface="Google Sans Text"/>
                <a:cs typeface="Google Sans Text"/>
              </a:rPr>
              <a:t> 40% de la population </a:t>
            </a:r>
            <a:r>
              <a:rPr lang="en-US" sz="1600" err="1">
                <a:solidFill>
                  <a:srgbClr val="1F1F1F"/>
                </a:solidFill>
                <a:latin typeface="+mj-lt"/>
                <a:ea typeface="Google Sans Text"/>
                <a:cs typeface="Google Sans Text"/>
              </a:rPr>
              <a:t>totale</a:t>
            </a:r>
            <a:r>
              <a:rPr lang="en-US" sz="1600">
                <a:solidFill>
                  <a:srgbClr val="1F1F1F"/>
                </a:solidFill>
                <a:latin typeface="+mj-lt"/>
                <a:ea typeface="Google Sans Text"/>
                <a:cs typeface="Google Sans Text"/>
              </a:rPr>
              <a:t>, les entrées et </a:t>
            </a:r>
            <a:r>
              <a:rPr lang="en-US" sz="1600" err="1">
                <a:solidFill>
                  <a:srgbClr val="1F1F1F"/>
                </a:solidFill>
                <a:latin typeface="+mj-lt"/>
                <a:ea typeface="Google Sans Text"/>
                <a:cs typeface="Google Sans Text"/>
              </a:rPr>
              <a:t>départs</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naturels</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ramèneront</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toujours</a:t>
            </a:r>
            <a:r>
              <a:rPr lang="en-US" sz="1600">
                <a:solidFill>
                  <a:srgbClr val="1F1F1F"/>
                </a:solidFill>
                <a:latin typeface="+mj-lt"/>
                <a:ea typeface="Google Sans Text"/>
                <a:cs typeface="Google Sans Text"/>
              </a:rPr>
              <a:t> le quartier vers </a:t>
            </a:r>
            <a:r>
              <a:rPr lang="en-US" sz="1600" err="1">
                <a:solidFill>
                  <a:srgbClr val="1F1F1F"/>
                </a:solidFill>
                <a:latin typeface="+mj-lt"/>
                <a:ea typeface="Google Sans Text"/>
                <a:cs typeface="Google Sans Text"/>
              </a:rPr>
              <a:t>l'équilibre</a:t>
            </a:r>
            <a:r>
              <a:rPr lang="en-US" sz="1600">
                <a:solidFill>
                  <a:srgbClr val="1F1F1F"/>
                </a:solidFill>
                <a:latin typeface="+mj-lt"/>
                <a:ea typeface="Google Sans Text"/>
                <a:cs typeface="Google Sans Text"/>
              </a:rPr>
              <a:t> 80-80.</a:t>
            </a:r>
            <a:endParaRPr lang="en-US" sz="1600">
              <a:latin typeface="+mj-lt"/>
            </a:endParaRPr>
          </a:p>
          <a:p>
            <a:pPr marL="285750" indent="-285750">
              <a:buFont typeface="Arial" panose="020B0604020202020204" pitchFamily="34" charset="0"/>
              <a:buChar char="•"/>
            </a:pPr>
            <a:r>
              <a:rPr lang="en-US" sz="1600" b="1" err="1">
                <a:solidFill>
                  <a:srgbClr val="1F1F1F"/>
                </a:solidFill>
                <a:latin typeface="+mj-lt"/>
                <a:ea typeface="Google Sans Text"/>
                <a:cs typeface="Google Sans Text"/>
              </a:rPr>
              <a:t>Résistance</a:t>
            </a:r>
            <a:r>
              <a:rPr lang="en-US" sz="1600" b="1">
                <a:solidFill>
                  <a:srgbClr val="1F1F1F"/>
                </a:solidFill>
                <a:latin typeface="+mj-lt"/>
                <a:ea typeface="Google Sans Text"/>
                <a:cs typeface="Google Sans Text"/>
              </a:rPr>
              <a:t> aux perturbations :</a:t>
            </a:r>
            <a:r>
              <a:rPr lang="en-US" sz="1600">
                <a:solidFill>
                  <a:srgbClr val="1F1F1F"/>
                </a:solidFill>
                <a:latin typeface="+mj-lt"/>
                <a:ea typeface="Google Sans Text"/>
                <a:cs typeface="Google Sans Text"/>
              </a:rPr>
              <a:t> Ce mélange est </a:t>
            </a:r>
            <a:r>
              <a:rPr lang="en-US" sz="1600" err="1">
                <a:solidFill>
                  <a:srgbClr val="1F1F1F"/>
                </a:solidFill>
                <a:latin typeface="+mj-lt"/>
                <a:ea typeface="Google Sans Text"/>
                <a:cs typeface="Google Sans Text"/>
              </a:rPr>
              <a:t>dit</a:t>
            </a:r>
            <a:r>
              <a:rPr lang="en-US" sz="1600">
                <a:solidFill>
                  <a:srgbClr val="1F1F1F"/>
                </a:solidFill>
                <a:latin typeface="+mj-lt"/>
                <a:ea typeface="Google Sans Text"/>
                <a:cs typeface="Google Sans Text"/>
              </a:rPr>
              <a:t> "stable" car il </a:t>
            </a:r>
            <a:r>
              <a:rPr lang="en-US" sz="1600" err="1">
                <a:solidFill>
                  <a:srgbClr val="1F1F1F"/>
                </a:solidFill>
                <a:latin typeface="+mj-lt"/>
                <a:ea typeface="Google Sans Text"/>
                <a:cs typeface="Google Sans Text"/>
              </a:rPr>
              <a:t>peut</a:t>
            </a:r>
            <a:r>
              <a:rPr lang="en-US" sz="1600">
                <a:solidFill>
                  <a:srgbClr val="1F1F1F"/>
                </a:solidFill>
                <a:latin typeface="+mj-lt"/>
                <a:ea typeface="Google Sans Text"/>
                <a:cs typeface="Google Sans Text"/>
              </a:rPr>
              <a:t> absorber des </a:t>
            </a:r>
            <a:r>
              <a:rPr lang="en-US" sz="1600" err="1">
                <a:solidFill>
                  <a:srgbClr val="1F1F1F"/>
                </a:solidFill>
                <a:latin typeface="+mj-lt"/>
                <a:ea typeface="Google Sans Text"/>
                <a:cs typeface="Google Sans Text"/>
              </a:rPr>
              <a:t>changements</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mineurs</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Toutefois</a:t>
            </a:r>
            <a:r>
              <a:rPr lang="en-US" sz="1600">
                <a:solidFill>
                  <a:srgbClr val="1F1F1F"/>
                </a:solidFill>
                <a:latin typeface="+mj-lt"/>
                <a:ea typeface="Google Sans Text"/>
                <a:cs typeface="Google Sans Text"/>
              </a:rPr>
              <a:t>, le </a:t>
            </a:r>
            <a:r>
              <a:rPr lang="en-US" sz="1600" err="1">
                <a:solidFill>
                  <a:srgbClr val="1F1F1F"/>
                </a:solidFill>
                <a:latin typeface="+mj-lt"/>
                <a:ea typeface="Google Sans Text"/>
                <a:cs typeface="Google Sans Text"/>
              </a:rPr>
              <a:t>texte</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précise</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que</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si</a:t>
            </a:r>
            <a:r>
              <a:rPr lang="en-US" sz="1600">
                <a:solidFill>
                  <a:srgbClr val="1F1F1F"/>
                </a:solidFill>
                <a:latin typeface="+mj-lt"/>
                <a:ea typeface="Google Sans Text"/>
                <a:cs typeface="Google Sans Text"/>
              </a:rPr>
              <a:t> un quartier est </a:t>
            </a:r>
            <a:r>
              <a:rPr lang="en-US" sz="1600" err="1">
                <a:solidFill>
                  <a:srgbClr val="1F1F1F"/>
                </a:solidFill>
                <a:latin typeface="+mj-lt"/>
                <a:ea typeface="Google Sans Text"/>
                <a:cs typeface="Google Sans Text"/>
              </a:rPr>
              <a:t>initialement</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occupé</a:t>
            </a:r>
            <a:r>
              <a:rPr lang="en-US" sz="1600">
                <a:solidFill>
                  <a:srgbClr val="1F1F1F"/>
                </a:solidFill>
                <a:latin typeface="+mj-lt"/>
                <a:ea typeface="Google Sans Text"/>
                <a:cs typeface="Google Sans Text"/>
              </a:rPr>
              <a:t> par un seul </a:t>
            </a:r>
            <a:r>
              <a:rPr lang="en-US" sz="1600" err="1">
                <a:solidFill>
                  <a:srgbClr val="1F1F1F"/>
                </a:solidFill>
                <a:latin typeface="+mj-lt"/>
                <a:ea typeface="Google Sans Text"/>
                <a:cs typeface="Google Sans Text"/>
              </a:rPr>
              <a:t>groupe</a:t>
            </a:r>
            <a:r>
              <a:rPr lang="en-US" sz="1600">
                <a:solidFill>
                  <a:srgbClr val="1F1F1F"/>
                </a:solidFill>
                <a:latin typeface="+mj-lt"/>
                <a:ea typeface="Google Sans Text"/>
                <a:cs typeface="Google Sans Text"/>
              </a:rPr>
              <a:t>, il faut </a:t>
            </a:r>
            <a:r>
              <a:rPr lang="en-US" sz="1600" err="1">
                <a:solidFill>
                  <a:srgbClr val="1F1F1F"/>
                </a:solidFill>
                <a:latin typeface="+mj-lt"/>
                <a:ea typeface="Google Sans Text"/>
                <a:cs typeface="Google Sans Text"/>
              </a:rPr>
              <a:t>une</a:t>
            </a:r>
            <a:r>
              <a:rPr lang="en-US" sz="1600">
                <a:solidFill>
                  <a:srgbClr val="1F1F1F"/>
                </a:solidFill>
                <a:latin typeface="+mj-lt"/>
                <a:ea typeface="Google Sans Text"/>
                <a:cs typeface="Google Sans Text"/>
              </a:rPr>
              <a:t> "entrée </a:t>
            </a:r>
            <a:r>
              <a:rPr lang="en-US" sz="1600" err="1">
                <a:solidFill>
                  <a:srgbClr val="1F1F1F"/>
                </a:solidFill>
                <a:latin typeface="+mj-lt"/>
                <a:ea typeface="Google Sans Text"/>
                <a:cs typeface="Google Sans Text"/>
              </a:rPr>
              <a:t>concertée</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d'au</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moins</a:t>
            </a:r>
            <a:r>
              <a:rPr lang="en-US" sz="1600">
                <a:solidFill>
                  <a:srgbClr val="1F1F1F"/>
                </a:solidFill>
                <a:latin typeface="+mj-lt"/>
                <a:ea typeface="Google Sans Text"/>
                <a:cs typeface="Google Sans Text"/>
              </a:rPr>
              <a:t> 25% de </a:t>
            </a:r>
            <a:r>
              <a:rPr lang="en-US" sz="1600" err="1">
                <a:solidFill>
                  <a:srgbClr val="1F1F1F"/>
                </a:solidFill>
                <a:latin typeface="+mj-lt"/>
                <a:ea typeface="Google Sans Text"/>
                <a:cs typeface="Google Sans Text"/>
              </a:rPr>
              <a:t>l'autre</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groupe</a:t>
            </a:r>
            <a:r>
              <a:rPr lang="en-US" sz="1600">
                <a:solidFill>
                  <a:srgbClr val="1F1F1F"/>
                </a:solidFill>
                <a:latin typeface="+mj-lt"/>
                <a:ea typeface="Google Sans Text"/>
                <a:cs typeface="Google Sans Text"/>
              </a:rPr>
              <a:t> pour </a:t>
            </a:r>
            <a:r>
              <a:rPr lang="en-US" sz="1600" err="1">
                <a:solidFill>
                  <a:srgbClr val="1F1F1F"/>
                </a:solidFill>
                <a:latin typeface="+mj-lt"/>
                <a:ea typeface="Google Sans Text"/>
                <a:cs typeface="Google Sans Text"/>
              </a:rPr>
              <a:t>basculer</a:t>
            </a:r>
            <a:r>
              <a:rPr lang="en-US" sz="1600">
                <a:solidFill>
                  <a:srgbClr val="1F1F1F"/>
                </a:solidFill>
                <a:latin typeface="+mj-lt"/>
                <a:ea typeface="Google Sans Text"/>
                <a:cs typeface="Google Sans Text"/>
              </a:rPr>
              <a:t> vers le </a:t>
            </a:r>
            <a:r>
              <a:rPr lang="en-US" sz="1600" err="1">
                <a:solidFill>
                  <a:srgbClr val="1F1F1F"/>
                </a:solidFill>
                <a:latin typeface="+mj-lt"/>
                <a:ea typeface="Google Sans Text"/>
                <a:cs typeface="Google Sans Text"/>
              </a:rPr>
              <a:t>modèle</a:t>
            </a:r>
            <a:r>
              <a:rPr lang="en-US" sz="1600">
                <a:solidFill>
                  <a:srgbClr val="1F1F1F"/>
                </a:solidFill>
                <a:latin typeface="+mj-lt"/>
                <a:ea typeface="Google Sans Text"/>
                <a:cs typeface="Google Sans Text"/>
              </a:rPr>
              <a:t> </a:t>
            </a:r>
            <a:r>
              <a:rPr lang="en-US" sz="1600" err="1">
                <a:solidFill>
                  <a:srgbClr val="1F1F1F"/>
                </a:solidFill>
                <a:latin typeface="+mj-lt"/>
                <a:ea typeface="Google Sans Text"/>
                <a:cs typeface="Google Sans Text"/>
              </a:rPr>
              <a:t>mixte</a:t>
            </a:r>
            <a:r>
              <a:rPr lang="en-US" sz="1600">
                <a:solidFill>
                  <a:srgbClr val="1F1F1F"/>
                </a:solidFill>
                <a:latin typeface="+mj-lt"/>
                <a:ea typeface="Google Sans Text"/>
                <a:cs typeface="Google Sans Text"/>
              </a:rPr>
              <a:t>.</a:t>
            </a:r>
            <a:endParaRPr lang="en-US" sz="1600">
              <a:latin typeface="+mj-lt"/>
            </a:endParaRPr>
          </a:p>
          <a:p>
            <a:pPr algn="ctr"/>
            <a:endParaRPr lang="fr-FR"/>
          </a:p>
        </p:txBody>
      </p:sp>
      <p:sp>
        <p:nvSpPr>
          <p:cNvPr id="5" name="Espace réservé du numéro de diapositive 4">
            <a:extLst>
              <a:ext uri="{FF2B5EF4-FFF2-40B4-BE49-F238E27FC236}">
                <a16:creationId xmlns:a16="http://schemas.microsoft.com/office/drawing/2014/main" id="{27A2AC0A-E2BA-F37C-0728-5D440A4FE453}"/>
              </a:ext>
            </a:extLst>
          </p:cNvPr>
          <p:cNvSpPr>
            <a:spLocks noGrp="1"/>
          </p:cNvSpPr>
          <p:nvPr>
            <p:ph type="sldNum" sz="quarter" idx="12"/>
          </p:nvPr>
        </p:nvSpPr>
        <p:spPr/>
        <p:txBody>
          <a:bodyPr/>
          <a:lstStyle/>
          <a:p>
            <a:fld id="{27C6CCC6-2BE5-4E42-96A4-D1E8E81A3D8E}" type="slidenum">
              <a:rPr lang="fr-FR" smtClean="0"/>
              <a:t>18</a:t>
            </a:fld>
            <a:endParaRPr lang="fr-FR"/>
          </a:p>
        </p:txBody>
      </p:sp>
    </p:spTree>
    <p:extLst>
      <p:ext uri="{BB962C8B-B14F-4D97-AF65-F5344CB8AC3E}">
        <p14:creationId xmlns:p14="http://schemas.microsoft.com/office/powerpoint/2010/main" val="51115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9A070-4F91-8293-6CD6-2905C1C08E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0D0CE5-4122-08B8-BE6C-909DC7256F79}"/>
              </a:ext>
            </a:extLst>
          </p:cNvPr>
          <p:cNvSpPr>
            <a:spLocks noGrp="1"/>
          </p:cNvSpPr>
          <p:nvPr>
            <p:ph type="title"/>
          </p:nvPr>
        </p:nvSpPr>
        <p:spPr>
          <a:xfrm>
            <a:off x="2854817" y="155897"/>
            <a:ext cx="10515600" cy="1325563"/>
          </a:xfrm>
        </p:spPr>
        <p:txBody>
          <a:bodyPr/>
          <a:lstStyle/>
          <a:p>
            <a:r>
              <a:rPr lang="fr-FR" b="1"/>
              <a:t>Modification de </a:t>
            </a:r>
            <a:r>
              <a:rPr lang="fr-FR" b="1" err="1"/>
              <a:t>paramétres</a:t>
            </a:r>
            <a:endParaRPr lang="fr-FR" b="1"/>
          </a:p>
        </p:txBody>
      </p:sp>
      <p:sp>
        <p:nvSpPr>
          <p:cNvPr id="3" name="ZoneTexte 2">
            <a:extLst>
              <a:ext uri="{FF2B5EF4-FFF2-40B4-BE49-F238E27FC236}">
                <a16:creationId xmlns:a16="http://schemas.microsoft.com/office/drawing/2014/main" id="{3571C836-E2D4-AEE9-4273-45A36A491322}"/>
              </a:ext>
            </a:extLst>
          </p:cNvPr>
          <p:cNvSpPr txBox="1"/>
          <p:nvPr/>
        </p:nvSpPr>
        <p:spPr>
          <a:xfrm>
            <a:off x="3217551" y="4992798"/>
            <a:ext cx="699854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b="1">
                <a:highlight>
                  <a:srgbClr val="FFFFFF"/>
                </a:highlight>
              </a:rPr>
              <a:t>Le </a:t>
            </a:r>
            <a:r>
              <a:rPr lang="fr-FR" b="1" err="1">
                <a:highlight>
                  <a:srgbClr val="FFFFFF"/>
                </a:highlight>
              </a:rPr>
              <a:t>tabilité</a:t>
            </a:r>
            <a:r>
              <a:rPr lang="fr-FR" b="1">
                <a:highlight>
                  <a:srgbClr val="FFFFFF"/>
                </a:highlight>
              </a:rPr>
              <a:t> se perd lorsque :</a:t>
            </a:r>
          </a:p>
          <a:p>
            <a:pPr marL="285750" indent="-285750" fontAlgn="base">
              <a:buFont typeface="Arial" panose="020B0604020202020204" pitchFamily="34" charset="0"/>
              <a:buChar char="•"/>
            </a:pPr>
            <a:r>
              <a:rPr lang="fr-FR" b="1">
                <a:highlight>
                  <a:srgbClr val="FFFFFF"/>
                </a:highlight>
              </a:rPr>
              <a:t>Le déséquilibre numérique :</a:t>
            </a:r>
            <a:r>
              <a:rPr lang="fr-FR">
                <a:highlight>
                  <a:srgbClr val="FFFFFF"/>
                </a:highlight>
              </a:rPr>
              <a:t> Quand un groupe est beaucoup plus nombreux que l'autre (ex: ratio 2:1).</a:t>
            </a:r>
          </a:p>
          <a:p>
            <a:pPr marL="285750" indent="-285750">
              <a:buFont typeface="Arial" panose="020B0604020202020204" pitchFamily="34" charset="0"/>
              <a:buChar char="•"/>
            </a:pPr>
            <a:r>
              <a:rPr lang="fr-FR" b="1">
                <a:highlight>
                  <a:srgbClr val="FFFFFF"/>
                </a:highlight>
              </a:rPr>
              <a:t>La baisse de la tolérance :</a:t>
            </a:r>
            <a:r>
              <a:rPr lang="fr-FR">
                <a:highlight>
                  <a:srgbClr val="FFFFFF"/>
                </a:highlight>
              </a:rPr>
              <a:t> Quand les individus exigent une proportion plus élevée de membres de leur propre groupe pour rester (courbes de tolérance moins "raides")</a:t>
            </a:r>
            <a:endParaRPr lang="fr-FR"/>
          </a:p>
        </p:txBody>
      </p:sp>
      <p:pic>
        <p:nvPicPr>
          <p:cNvPr id="5" name="Image 4" descr="Une image contenant diagramme, ligne&#10;&#10;Le contenu généré par l’IA peut être incorrect.">
            <a:extLst>
              <a:ext uri="{FF2B5EF4-FFF2-40B4-BE49-F238E27FC236}">
                <a16:creationId xmlns:a16="http://schemas.microsoft.com/office/drawing/2014/main" id="{1EB04E30-C4A9-0D25-70EA-A15FB4DD176D}"/>
              </a:ext>
            </a:extLst>
          </p:cNvPr>
          <p:cNvPicPr>
            <a:picLocks noChangeAspect="1"/>
          </p:cNvPicPr>
          <p:nvPr/>
        </p:nvPicPr>
        <p:blipFill>
          <a:blip r:embed="rId2"/>
          <a:stretch>
            <a:fillRect/>
          </a:stretch>
        </p:blipFill>
        <p:spPr>
          <a:xfrm>
            <a:off x="1573479" y="1334065"/>
            <a:ext cx="2929987" cy="3365554"/>
          </a:xfrm>
          <a:prstGeom prst="rect">
            <a:avLst/>
          </a:prstGeom>
        </p:spPr>
      </p:pic>
      <p:pic>
        <p:nvPicPr>
          <p:cNvPr id="6" name="Image 5" descr="Une image contenant diagramme, ligne&#10;&#10;Le contenu généré par l’IA peut être incorrect.">
            <a:extLst>
              <a:ext uri="{FF2B5EF4-FFF2-40B4-BE49-F238E27FC236}">
                <a16:creationId xmlns:a16="http://schemas.microsoft.com/office/drawing/2014/main" id="{382FE7C0-2614-139C-DB78-A3F4A2D5A388}"/>
              </a:ext>
            </a:extLst>
          </p:cNvPr>
          <p:cNvPicPr>
            <a:picLocks noChangeAspect="1"/>
          </p:cNvPicPr>
          <p:nvPr/>
        </p:nvPicPr>
        <p:blipFill>
          <a:blip r:embed="rId3"/>
          <a:stretch>
            <a:fillRect/>
          </a:stretch>
        </p:blipFill>
        <p:spPr>
          <a:xfrm>
            <a:off x="6810375" y="1604801"/>
            <a:ext cx="4019712" cy="3094818"/>
          </a:xfrm>
          <a:prstGeom prst="rect">
            <a:avLst/>
          </a:prstGeom>
        </p:spPr>
      </p:pic>
      <p:sp>
        <p:nvSpPr>
          <p:cNvPr id="4" name="ZoneTexte 3">
            <a:extLst>
              <a:ext uri="{FF2B5EF4-FFF2-40B4-BE49-F238E27FC236}">
                <a16:creationId xmlns:a16="http://schemas.microsoft.com/office/drawing/2014/main" id="{3F7DD15A-1679-EBA5-5F7B-A7B27B00AE11}"/>
              </a:ext>
            </a:extLst>
          </p:cNvPr>
          <p:cNvSpPr txBox="1"/>
          <p:nvPr/>
        </p:nvSpPr>
        <p:spPr>
          <a:xfrm>
            <a:off x="1779639" y="4635256"/>
            <a:ext cx="6096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solidFill>
                  <a:srgbClr val="1F1F1F"/>
                </a:solidFill>
                <a:latin typeface="Google Sans"/>
                <a:ea typeface="Google Sans"/>
                <a:cs typeface="Google Sans"/>
              </a:rPr>
              <a:t>L'effet</a:t>
            </a:r>
            <a:r>
              <a:rPr lang="en-US" sz="1200" b="1">
                <a:solidFill>
                  <a:srgbClr val="1F1F1F"/>
                </a:solidFill>
                <a:latin typeface="Google Sans"/>
                <a:ea typeface="Google Sans"/>
                <a:cs typeface="Google Sans"/>
              </a:rPr>
              <a:t> de la taille des populations</a:t>
            </a:r>
            <a:endParaRPr lang="en-US"/>
          </a:p>
          <a:p>
            <a:pPr algn="ctr"/>
            <a:endParaRPr lang="fr-FR"/>
          </a:p>
        </p:txBody>
      </p:sp>
      <p:sp>
        <p:nvSpPr>
          <p:cNvPr id="7" name="ZoneTexte 6">
            <a:extLst>
              <a:ext uri="{FF2B5EF4-FFF2-40B4-BE49-F238E27FC236}">
                <a16:creationId xmlns:a16="http://schemas.microsoft.com/office/drawing/2014/main" id="{5D06BF32-4C6D-ADFC-9ED7-AAA625444F4A}"/>
              </a:ext>
            </a:extLst>
          </p:cNvPr>
          <p:cNvSpPr txBox="1"/>
          <p:nvPr/>
        </p:nvSpPr>
        <p:spPr>
          <a:xfrm>
            <a:off x="7688535" y="4643419"/>
            <a:ext cx="6096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1F1F1F"/>
                </a:solidFill>
                <a:latin typeface="Google Sans"/>
                <a:ea typeface="Google Sans"/>
                <a:cs typeface="Google Sans"/>
              </a:rPr>
              <a:t>L'impact de la faible tolérance</a:t>
            </a:r>
            <a:endParaRPr lang="en-US"/>
          </a:p>
          <a:p>
            <a:pPr algn="ctr"/>
            <a:endParaRPr lang="fr-FR"/>
          </a:p>
        </p:txBody>
      </p:sp>
      <p:sp>
        <p:nvSpPr>
          <p:cNvPr id="8" name="Espace réservé du numéro de diapositive 7">
            <a:extLst>
              <a:ext uri="{FF2B5EF4-FFF2-40B4-BE49-F238E27FC236}">
                <a16:creationId xmlns:a16="http://schemas.microsoft.com/office/drawing/2014/main" id="{203FCE28-F4CC-619A-86B4-BE3FAD7F37FD}"/>
              </a:ext>
            </a:extLst>
          </p:cNvPr>
          <p:cNvSpPr>
            <a:spLocks noGrp="1"/>
          </p:cNvSpPr>
          <p:nvPr>
            <p:ph type="sldNum" sz="quarter" idx="12"/>
          </p:nvPr>
        </p:nvSpPr>
        <p:spPr/>
        <p:txBody>
          <a:bodyPr/>
          <a:lstStyle/>
          <a:p>
            <a:fld id="{27C6CCC6-2BE5-4E42-96A4-D1E8E81A3D8E}" type="slidenum">
              <a:rPr lang="fr-FR" smtClean="0"/>
              <a:t>19</a:t>
            </a:fld>
            <a:endParaRPr lang="fr-FR"/>
          </a:p>
        </p:txBody>
      </p:sp>
    </p:spTree>
    <p:extLst>
      <p:ext uri="{BB962C8B-B14F-4D97-AF65-F5344CB8AC3E}">
        <p14:creationId xmlns:p14="http://schemas.microsoft.com/office/powerpoint/2010/main" val="126448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39F881-60A6-7786-7492-30A691D97B3B}"/>
              </a:ext>
            </a:extLst>
          </p:cNvPr>
          <p:cNvSpPr>
            <a:spLocks noGrp="1"/>
          </p:cNvSpPr>
          <p:nvPr>
            <p:ph type="title"/>
          </p:nvPr>
        </p:nvSpPr>
        <p:spPr>
          <a:xfrm>
            <a:off x="584861" y="2209"/>
            <a:ext cx="5296373" cy="1330839"/>
          </a:xfrm>
        </p:spPr>
        <p:txBody>
          <a:bodyPr vert="horz" lIns="91440" tIns="45720" rIns="91440" bIns="45720" rtlCol="0" anchor="ctr">
            <a:normAutofit/>
          </a:bodyPr>
          <a:lstStyle/>
          <a:p>
            <a:r>
              <a:rPr lang="en-US"/>
              <a:t>Thomas Schelling</a:t>
            </a:r>
          </a:p>
        </p:txBody>
      </p:sp>
      <p:sp>
        <p:nvSpPr>
          <p:cNvPr id="11" name="ZoneTexte 10">
            <a:extLst>
              <a:ext uri="{FF2B5EF4-FFF2-40B4-BE49-F238E27FC236}">
                <a16:creationId xmlns:a16="http://schemas.microsoft.com/office/drawing/2014/main" id="{E98FBE98-66A1-F321-B480-95CFD58A05CF}"/>
              </a:ext>
            </a:extLst>
          </p:cNvPr>
          <p:cNvSpPr txBox="1"/>
          <p:nvPr/>
        </p:nvSpPr>
        <p:spPr>
          <a:xfrm>
            <a:off x="-22530" y="1343755"/>
            <a:ext cx="5566218" cy="3908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indent="-228600">
              <a:lnSpc>
                <a:spcPct val="90000"/>
              </a:lnSpc>
              <a:spcAft>
                <a:spcPts val="600"/>
              </a:spcAft>
              <a:buFont typeface="Arial" panose="020B0604020202020204" pitchFamily="34" charset="0"/>
              <a:buChar char="•"/>
            </a:pPr>
            <a:r>
              <a:rPr lang="en-US" sz="1700" b="1" err="1"/>
              <a:t>L’Auteur</a:t>
            </a:r>
            <a:r>
              <a:rPr lang="en-US" sz="1700" b="1"/>
              <a:t> :</a:t>
            </a:r>
            <a:endParaRPr lang="en-US" sz="1700"/>
          </a:p>
          <a:p>
            <a:pPr marL="685800" lvl="2" indent="-228600">
              <a:lnSpc>
                <a:spcPct val="90000"/>
              </a:lnSpc>
              <a:spcAft>
                <a:spcPts val="600"/>
              </a:spcAft>
              <a:buFont typeface="Arial" panose="020B0604020202020204" pitchFamily="34" charset="0"/>
              <a:buChar char="•"/>
            </a:pPr>
            <a:r>
              <a:rPr lang="en-US" sz="1700" err="1"/>
              <a:t>Économiste</a:t>
            </a:r>
            <a:r>
              <a:rPr lang="en-US" sz="1700"/>
              <a:t> </a:t>
            </a:r>
            <a:r>
              <a:rPr lang="en-US" sz="1700" err="1"/>
              <a:t>américain</a:t>
            </a:r>
            <a:r>
              <a:rPr lang="en-US" sz="1700"/>
              <a:t>, </a:t>
            </a:r>
            <a:r>
              <a:rPr lang="en-US" sz="1700" err="1"/>
              <a:t>professeur</a:t>
            </a:r>
            <a:r>
              <a:rPr lang="en-US" sz="1700"/>
              <a:t> à Harvard.</a:t>
            </a:r>
          </a:p>
          <a:p>
            <a:pPr marL="685800" lvl="2" indent="-228600">
              <a:lnSpc>
                <a:spcPct val="90000"/>
              </a:lnSpc>
              <a:spcAft>
                <a:spcPts val="600"/>
              </a:spcAft>
              <a:buFont typeface="Arial" panose="020B0604020202020204" pitchFamily="34" charset="0"/>
              <a:buChar char="•"/>
            </a:pPr>
            <a:r>
              <a:rPr lang="en-US" sz="1700" err="1"/>
              <a:t>Pionnier</a:t>
            </a:r>
            <a:r>
              <a:rPr lang="en-US" sz="1700"/>
              <a:t> de la </a:t>
            </a:r>
            <a:r>
              <a:rPr lang="en-US" sz="1700" err="1"/>
              <a:t>Théorie</a:t>
            </a:r>
            <a:r>
              <a:rPr lang="en-US" sz="1700"/>
              <a:t> des Jeux.</a:t>
            </a:r>
          </a:p>
          <a:p>
            <a:pPr marL="685800" lvl="2" indent="-228600">
              <a:lnSpc>
                <a:spcPct val="90000"/>
              </a:lnSpc>
              <a:spcAft>
                <a:spcPts val="600"/>
              </a:spcAft>
              <a:buFont typeface="Arial" panose="020B0604020202020204" pitchFamily="34" charset="0"/>
              <a:buChar char="•"/>
            </a:pPr>
            <a:endParaRPr lang="en-US" sz="1700"/>
          </a:p>
          <a:p>
            <a:pPr marL="457200" lvl="2" indent="-228600">
              <a:lnSpc>
                <a:spcPct val="90000"/>
              </a:lnSpc>
              <a:spcAft>
                <a:spcPts val="600"/>
              </a:spcAft>
              <a:buFont typeface="Arial" panose="020B0604020202020204" pitchFamily="34" charset="0"/>
              <a:buChar char="•"/>
            </a:pPr>
            <a:endParaRPr lang="en-US" sz="1700"/>
          </a:p>
          <a:p>
            <a:pPr marL="228600" indent="-228600">
              <a:lnSpc>
                <a:spcPct val="90000"/>
              </a:lnSpc>
              <a:spcAft>
                <a:spcPts val="600"/>
              </a:spcAft>
              <a:buFont typeface="Arial" panose="020B0604020202020204" pitchFamily="34" charset="0"/>
              <a:buChar char="•"/>
            </a:pPr>
            <a:r>
              <a:rPr lang="en-US" sz="1700" b="1" err="1"/>
              <a:t>L'Article</a:t>
            </a:r>
            <a:r>
              <a:rPr lang="en-US" sz="1700" b="1"/>
              <a:t> de 1971 :</a:t>
            </a:r>
          </a:p>
          <a:p>
            <a:pPr marL="685800" lvl="2" indent="-228600">
              <a:lnSpc>
                <a:spcPct val="90000"/>
              </a:lnSpc>
              <a:spcAft>
                <a:spcPts val="600"/>
              </a:spcAft>
              <a:buFont typeface="Arial" panose="020B0604020202020204" pitchFamily="34" charset="0"/>
              <a:buChar char="•"/>
            </a:pPr>
            <a:r>
              <a:rPr lang="en-US" sz="1700" err="1"/>
              <a:t>Publié</a:t>
            </a:r>
            <a:r>
              <a:rPr lang="en-US" sz="1700"/>
              <a:t> dans le </a:t>
            </a:r>
            <a:r>
              <a:rPr lang="en-US" sz="1700" i="1"/>
              <a:t>Journal of Mathematical Sociology</a:t>
            </a:r>
            <a:r>
              <a:rPr lang="en-US" sz="1700"/>
              <a:t>.</a:t>
            </a:r>
          </a:p>
          <a:p>
            <a:pPr marL="685800" lvl="2" indent="-228600">
              <a:lnSpc>
                <a:spcPct val="90000"/>
              </a:lnSpc>
              <a:spcAft>
                <a:spcPts val="600"/>
              </a:spcAft>
              <a:buFont typeface="Arial" panose="020B0604020202020204" pitchFamily="34" charset="0"/>
              <a:buChar char="•"/>
            </a:pPr>
            <a:r>
              <a:rPr lang="en-US" sz="1700"/>
              <a:t>Objectif : </a:t>
            </a:r>
            <a:r>
              <a:rPr lang="en-US" sz="1700" err="1"/>
              <a:t>Analyser</a:t>
            </a:r>
            <a:r>
              <a:rPr lang="en-US" sz="1700"/>
              <a:t> comment des </a:t>
            </a:r>
            <a:r>
              <a:rPr lang="en-US" sz="1700" err="1"/>
              <a:t>préférences</a:t>
            </a:r>
            <a:r>
              <a:rPr lang="en-US" sz="1700"/>
              <a:t> </a:t>
            </a:r>
            <a:r>
              <a:rPr lang="en-US" sz="1700" err="1"/>
              <a:t>individuelles</a:t>
            </a:r>
            <a:r>
              <a:rPr lang="en-US" sz="1700"/>
              <a:t> </a:t>
            </a:r>
            <a:r>
              <a:rPr lang="en-US" sz="1700" err="1"/>
              <a:t>deviennent</a:t>
            </a:r>
            <a:r>
              <a:rPr lang="en-US" sz="1700"/>
              <a:t> des </a:t>
            </a:r>
            <a:r>
              <a:rPr lang="en-US" sz="1700" err="1"/>
              <a:t>phénomènes</a:t>
            </a:r>
            <a:r>
              <a:rPr lang="en-US" sz="1700"/>
              <a:t> </a:t>
            </a:r>
            <a:r>
              <a:rPr lang="en-US" sz="1700" err="1"/>
              <a:t>collectifs</a:t>
            </a:r>
            <a:r>
              <a:rPr lang="en-US" sz="1700"/>
              <a:t>.</a:t>
            </a:r>
          </a:p>
          <a:p>
            <a:pPr marL="685800" lvl="2" indent="-228600">
              <a:lnSpc>
                <a:spcPct val="90000"/>
              </a:lnSpc>
              <a:spcAft>
                <a:spcPts val="600"/>
              </a:spcAft>
              <a:buFont typeface="Arial" panose="020B0604020202020204" pitchFamily="34" charset="0"/>
              <a:buChar char="•"/>
            </a:pPr>
            <a:endParaRPr lang="en-US" sz="1700"/>
          </a:p>
          <a:p>
            <a:pPr marL="457200" lvl="2" indent="-228600">
              <a:lnSpc>
                <a:spcPct val="90000"/>
              </a:lnSpc>
              <a:spcAft>
                <a:spcPts val="600"/>
              </a:spcAft>
              <a:buFont typeface="Arial" panose="020B0604020202020204" pitchFamily="34" charset="0"/>
              <a:buChar char="•"/>
            </a:pPr>
            <a:endParaRPr lang="en-US" sz="1700"/>
          </a:p>
          <a:p>
            <a:pPr marL="228600" indent="-228600">
              <a:lnSpc>
                <a:spcPct val="90000"/>
              </a:lnSpc>
              <a:spcAft>
                <a:spcPts val="600"/>
              </a:spcAft>
              <a:buFont typeface="Arial" panose="020B0604020202020204" pitchFamily="34" charset="0"/>
              <a:buChar char="•"/>
            </a:pPr>
            <a:r>
              <a:rPr lang="en-US" sz="1700" b="1"/>
              <a:t>Sa Philosophie :</a:t>
            </a:r>
          </a:p>
          <a:p>
            <a:pPr marL="685800" lvl="2" indent="-228600">
              <a:lnSpc>
                <a:spcPct val="90000"/>
              </a:lnSpc>
              <a:spcAft>
                <a:spcPts val="600"/>
              </a:spcAft>
              <a:buFont typeface="Arial" panose="020B0604020202020204" pitchFamily="34" charset="0"/>
              <a:buChar char="•"/>
            </a:pPr>
            <a:r>
              <a:rPr lang="en-US" sz="1700"/>
              <a:t>La </a:t>
            </a:r>
            <a:r>
              <a:rPr lang="en-US" sz="1700" err="1"/>
              <a:t>ségrégation</a:t>
            </a:r>
            <a:r>
              <a:rPr lang="en-US" sz="1700"/>
              <a:t> </a:t>
            </a:r>
            <a:r>
              <a:rPr lang="en-US" sz="1700" err="1"/>
              <a:t>n'est</a:t>
            </a:r>
            <a:r>
              <a:rPr lang="en-US" sz="1700"/>
              <a:t> pas </a:t>
            </a:r>
            <a:r>
              <a:rPr lang="en-US" sz="1700" err="1"/>
              <a:t>forcément</a:t>
            </a:r>
            <a:r>
              <a:rPr lang="en-US" sz="1700"/>
              <a:t> "</a:t>
            </a:r>
            <a:r>
              <a:rPr lang="en-US" sz="1700" err="1"/>
              <a:t>voulue</a:t>
            </a:r>
            <a:r>
              <a:rPr lang="en-US" sz="1700"/>
              <a:t>" </a:t>
            </a:r>
            <a:r>
              <a:rPr lang="en-US" sz="1700" err="1"/>
              <a:t>globalement</a:t>
            </a:r>
            <a:r>
              <a:rPr lang="en-US" sz="1700"/>
              <a:t>.</a:t>
            </a:r>
          </a:p>
          <a:p>
            <a:pPr marL="685800" lvl="2" indent="-228600">
              <a:lnSpc>
                <a:spcPct val="90000"/>
              </a:lnSpc>
              <a:spcAft>
                <a:spcPts val="600"/>
              </a:spcAft>
              <a:buFont typeface="Arial" panose="020B0604020202020204" pitchFamily="34" charset="0"/>
              <a:buChar char="•"/>
            </a:pPr>
            <a:r>
              <a:rPr lang="en-US" sz="1700"/>
              <a:t>Elle </a:t>
            </a:r>
            <a:r>
              <a:rPr lang="en-US" sz="1700" err="1"/>
              <a:t>peut</a:t>
            </a:r>
            <a:r>
              <a:rPr lang="en-US" sz="1700"/>
              <a:t> </a:t>
            </a:r>
            <a:r>
              <a:rPr lang="en-US" sz="1700" err="1"/>
              <a:t>résulter</a:t>
            </a:r>
            <a:r>
              <a:rPr lang="en-US" sz="1700"/>
              <a:t> </a:t>
            </a:r>
            <a:r>
              <a:rPr lang="en-US" sz="1700" err="1"/>
              <a:t>d'une</a:t>
            </a:r>
            <a:r>
              <a:rPr lang="en-US" sz="1700"/>
              <a:t> multitude de petits choix personnels.</a:t>
            </a:r>
          </a:p>
          <a:p>
            <a:pPr indent="-228600">
              <a:lnSpc>
                <a:spcPct val="90000"/>
              </a:lnSpc>
              <a:spcAft>
                <a:spcPts val="600"/>
              </a:spcAft>
              <a:buFont typeface="Arial" panose="020B0604020202020204" pitchFamily="34" charset="0"/>
              <a:buChar char="•"/>
            </a:pPr>
            <a:endParaRPr lang="en-US" sz="1700"/>
          </a:p>
        </p:txBody>
      </p:sp>
      <p:pic>
        <p:nvPicPr>
          <p:cNvPr id="10" name="Espace réservé du contenu 9" descr="Une image contenant habits, personne, noir et blanc, tableau&#10;&#10;Le contenu généré par l’IA peut être incorrect.">
            <a:extLst>
              <a:ext uri="{FF2B5EF4-FFF2-40B4-BE49-F238E27FC236}">
                <a16:creationId xmlns:a16="http://schemas.microsoft.com/office/drawing/2014/main" id="{8D5E4FE9-AC0B-7F14-C240-F7ADC9CB6808}"/>
              </a:ext>
            </a:extLst>
          </p:cNvPr>
          <p:cNvPicPr>
            <a:picLocks noGrp="1" noChangeAspect="1"/>
          </p:cNvPicPr>
          <p:nvPr>
            <p:ph idx="1"/>
          </p:nvPr>
        </p:nvPicPr>
        <p:blipFill>
          <a:blip r:embed="rId2"/>
          <a:srcRect r="30022" b="-1"/>
          <a:stretch>
            <a:fillRect/>
          </a:stretch>
        </p:blipFill>
        <p:spPr>
          <a:xfrm>
            <a:off x="5544535" y="1"/>
            <a:ext cx="7166509"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3" name="Espace réservé du numéro de diapositive 2">
            <a:extLst>
              <a:ext uri="{FF2B5EF4-FFF2-40B4-BE49-F238E27FC236}">
                <a16:creationId xmlns:a16="http://schemas.microsoft.com/office/drawing/2014/main" id="{0E8935AF-7DC8-D4EF-5525-5938BD25D892}"/>
              </a:ext>
            </a:extLst>
          </p:cNvPr>
          <p:cNvSpPr>
            <a:spLocks noGrp="1"/>
          </p:cNvSpPr>
          <p:nvPr>
            <p:ph type="sldNum" sz="quarter" idx="12"/>
          </p:nvPr>
        </p:nvSpPr>
        <p:spPr/>
        <p:txBody>
          <a:bodyPr/>
          <a:lstStyle/>
          <a:p>
            <a:fld id="{27C6CCC6-2BE5-4E42-96A4-D1E8E81A3D8E}" type="slidenum">
              <a:rPr lang="fr-FR" smtClean="0"/>
              <a:t>2</a:t>
            </a:fld>
            <a:endParaRPr lang="fr-FR"/>
          </a:p>
        </p:txBody>
      </p:sp>
    </p:spTree>
    <p:extLst>
      <p:ext uri="{BB962C8B-B14F-4D97-AF65-F5344CB8AC3E}">
        <p14:creationId xmlns:p14="http://schemas.microsoft.com/office/powerpoint/2010/main" val="417387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C5575-672C-3881-4305-C6675447DA9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0FCD15-8EDD-4589-8AEB-B8B7C2923E64}"/>
              </a:ext>
            </a:extLst>
          </p:cNvPr>
          <p:cNvSpPr>
            <a:spLocks noGrp="1"/>
          </p:cNvSpPr>
          <p:nvPr>
            <p:ph type="title"/>
          </p:nvPr>
        </p:nvSpPr>
        <p:spPr>
          <a:xfrm>
            <a:off x="4113413" y="191797"/>
            <a:ext cx="10515600" cy="1325563"/>
          </a:xfrm>
        </p:spPr>
        <p:txBody>
          <a:bodyPr/>
          <a:lstStyle/>
          <a:p>
            <a:r>
              <a:rPr lang="fr-FR" b="1"/>
              <a:t>Forcer l’équilibre </a:t>
            </a:r>
          </a:p>
        </p:txBody>
      </p:sp>
      <p:sp>
        <p:nvSpPr>
          <p:cNvPr id="3" name="ZoneTexte 2">
            <a:extLst>
              <a:ext uri="{FF2B5EF4-FFF2-40B4-BE49-F238E27FC236}">
                <a16:creationId xmlns:a16="http://schemas.microsoft.com/office/drawing/2014/main" id="{E8DB9FDB-FFA6-2670-691A-E59DBAD574F7}"/>
              </a:ext>
            </a:extLst>
          </p:cNvPr>
          <p:cNvSpPr txBox="1"/>
          <p:nvPr/>
        </p:nvSpPr>
        <p:spPr>
          <a:xfrm>
            <a:off x="2049673" y="5051172"/>
            <a:ext cx="7643911"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1400">
                <a:solidFill>
                  <a:srgbClr val="1F1F1F"/>
                </a:solidFill>
                <a:highlight>
                  <a:srgbClr val="FFFFFF"/>
                </a:highlight>
                <a:ea typeface="+mn-lt"/>
                <a:cs typeface="+mn-lt"/>
              </a:rPr>
              <a:t> </a:t>
            </a:r>
            <a:r>
              <a:rPr lang="en-US" sz="1400" b="1" err="1">
                <a:solidFill>
                  <a:srgbClr val="1F1F1F"/>
                </a:solidFill>
                <a:highlight>
                  <a:srgbClr val="FFFFFF"/>
                </a:highlight>
                <a:ea typeface="+mn-lt"/>
                <a:cs typeface="+mn-lt"/>
              </a:rPr>
              <a:t>L'effet</a:t>
            </a:r>
            <a:r>
              <a:rPr lang="en-US" sz="1400" b="1">
                <a:solidFill>
                  <a:srgbClr val="1F1F1F"/>
                </a:solidFill>
                <a:highlight>
                  <a:srgbClr val="FFFFFF"/>
                </a:highlight>
                <a:ea typeface="+mn-lt"/>
                <a:cs typeface="+mn-lt"/>
              </a:rPr>
              <a:t> de la </a:t>
            </a:r>
            <a:r>
              <a:rPr lang="en-US" sz="1400" b="1" err="1">
                <a:solidFill>
                  <a:srgbClr val="1F1F1F"/>
                </a:solidFill>
                <a:highlight>
                  <a:srgbClr val="FFFFFF"/>
                </a:highlight>
                <a:ea typeface="+mn-lt"/>
                <a:cs typeface="+mn-lt"/>
              </a:rPr>
              <a:t>faible</a:t>
            </a:r>
            <a:r>
              <a:rPr lang="en-US" sz="1400" b="1">
                <a:solidFill>
                  <a:srgbClr val="1F1F1F"/>
                </a:solidFill>
                <a:highlight>
                  <a:srgbClr val="FFFFFF"/>
                </a:highlight>
                <a:ea typeface="+mn-lt"/>
                <a:cs typeface="+mn-lt"/>
              </a:rPr>
              <a:t> </a:t>
            </a:r>
            <a:r>
              <a:rPr lang="en-US" sz="1400" b="1" err="1">
                <a:solidFill>
                  <a:srgbClr val="1F1F1F"/>
                </a:solidFill>
                <a:highlight>
                  <a:srgbClr val="FFFFFF"/>
                </a:highlight>
                <a:ea typeface="+mn-lt"/>
                <a:cs typeface="+mn-lt"/>
              </a:rPr>
              <a:t>tolérance</a:t>
            </a:r>
            <a:r>
              <a:rPr lang="en-US" sz="1400" b="1">
                <a:solidFill>
                  <a:srgbClr val="1F1F1F"/>
                </a:solidFill>
                <a:highlight>
                  <a:srgbClr val="FFFFFF"/>
                </a:highlight>
                <a:ea typeface="+mn-lt"/>
                <a:cs typeface="+mn-lt"/>
              </a:rPr>
              <a:t> :</a:t>
            </a:r>
            <a:r>
              <a:rPr lang="en-US" sz="1400">
                <a:solidFill>
                  <a:srgbClr val="1F1F1F"/>
                </a:solidFill>
                <a:highlight>
                  <a:srgbClr val="FFFFFF"/>
                </a:highlight>
                <a:ea typeface="+mn-lt"/>
                <a:cs typeface="+mn-lt"/>
              </a:rPr>
              <a:t> Si </a:t>
            </a:r>
            <a:r>
              <a:rPr lang="en-US" sz="1400" err="1">
                <a:solidFill>
                  <a:srgbClr val="1F1F1F"/>
                </a:solidFill>
                <a:highlight>
                  <a:srgbClr val="FFFFFF"/>
                </a:highlight>
                <a:ea typeface="+mn-lt"/>
                <a:cs typeface="+mn-lt"/>
              </a:rPr>
              <a:t>l'on</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remplace</a:t>
            </a:r>
            <a:r>
              <a:rPr lang="en-US" sz="1400">
                <a:solidFill>
                  <a:srgbClr val="1F1F1F"/>
                </a:solidFill>
                <a:highlight>
                  <a:srgbClr val="FFFFFF"/>
                </a:highlight>
                <a:ea typeface="+mn-lt"/>
                <a:cs typeface="+mn-lt"/>
              </a:rPr>
              <a:t> les B </a:t>
            </a:r>
            <a:r>
              <a:rPr lang="en-US" sz="1400" err="1">
                <a:solidFill>
                  <a:srgbClr val="1F1F1F"/>
                </a:solidFill>
                <a:highlight>
                  <a:srgbClr val="FFFFFF"/>
                </a:highlight>
                <a:ea typeface="+mn-lt"/>
                <a:cs typeface="+mn-lt"/>
              </a:rPr>
              <a:t>moyennement</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tolérants</a:t>
            </a:r>
            <a:r>
              <a:rPr lang="en-US" sz="1400">
                <a:solidFill>
                  <a:srgbClr val="1F1F1F"/>
                </a:solidFill>
                <a:highlight>
                  <a:srgbClr val="FFFFFF"/>
                </a:highlight>
                <a:ea typeface="+mn-lt"/>
                <a:cs typeface="+mn-lt"/>
              </a:rPr>
              <a:t> par des B </a:t>
            </a:r>
            <a:r>
              <a:rPr lang="en-US" sz="1400" i="1">
                <a:solidFill>
                  <a:srgbClr val="1F1F1F"/>
                </a:solidFill>
                <a:highlight>
                  <a:srgbClr val="FFFFFF"/>
                </a:highlight>
                <a:ea typeface="+mn-lt"/>
                <a:cs typeface="+mn-lt"/>
              </a:rPr>
              <a:t>encore </a:t>
            </a:r>
            <a:r>
              <a:rPr lang="en-US" sz="1400" i="1" err="1">
                <a:solidFill>
                  <a:srgbClr val="1F1F1F"/>
                </a:solidFill>
                <a:highlight>
                  <a:srgbClr val="FFFFFF"/>
                </a:highlight>
                <a:ea typeface="+mn-lt"/>
                <a:cs typeface="+mn-lt"/>
              </a:rPr>
              <a:t>moins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tolérants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ces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derniers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quitteront</a:t>
            </a:r>
            <a:r>
              <a:rPr lang="en-US" sz="1400">
                <a:solidFill>
                  <a:srgbClr val="1F1F1F"/>
                </a:solidFill>
                <a:highlight>
                  <a:srgbClr val="FFFFFF"/>
                </a:highlight>
                <a:ea typeface="+mn-lt"/>
                <a:cs typeface="+mn-lt"/>
              </a:rPr>
              <a:t> le quartier plus </a:t>
            </a:r>
            <a:r>
              <a:rPr lang="en-US" sz="1400" err="1">
                <a:solidFill>
                  <a:srgbClr val="1F1F1F"/>
                </a:solidFill>
                <a:highlight>
                  <a:srgbClr val="FFFFFF"/>
                </a:highlight>
                <a:ea typeface="+mn-lt"/>
                <a:cs typeface="+mn-lt"/>
              </a:rPr>
              <a:t>tôt</a:t>
            </a:r>
            <a:r>
              <a:rPr lang="en-US" sz="1400">
                <a:solidFill>
                  <a:srgbClr val="1F1F1F"/>
                </a:solidFill>
                <a:highlight>
                  <a:srgbClr val="FFFFFF"/>
                </a:highlight>
                <a:ea typeface="+mn-lt"/>
                <a:cs typeface="+mn-lt"/>
              </a:rPr>
              <a:t>. Ce </a:t>
            </a:r>
            <a:r>
              <a:rPr lang="en-US" sz="1400" err="1">
                <a:solidFill>
                  <a:srgbClr val="1F1F1F"/>
                </a:solidFill>
                <a:highlight>
                  <a:srgbClr val="FFFFFF"/>
                </a:highlight>
                <a:ea typeface="+mn-lt"/>
                <a:cs typeface="+mn-lt"/>
              </a:rPr>
              <a:t>départ</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prématuré</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empêche</a:t>
            </a:r>
            <a:r>
              <a:rPr lang="en-US" sz="1400">
                <a:solidFill>
                  <a:srgbClr val="1F1F1F"/>
                </a:solidFill>
                <a:highlight>
                  <a:srgbClr val="FFFFFF"/>
                </a:highlight>
                <a:ea typeface="+mn-lt"/>
                <a:cs typeface="+mn-lt"/>
              </a:rPr>
              <a:t> la population blanche </a:t>
            </a:r>
            <a:r>
              <a:rPr lang="en-US" sz="1400" err="1">
                <a:solidFill>
                  <a:srgbClr val="1F1F1F"/>
                </a:solidFill>
                <a:highlight>
                  <a:srgbClr val="FFFFFF"/>
                </a:highlight>
                <a:ea typeface="+mn-lt"/>
                <a:cs typeface="+mn-lt"/>
              </a:rPr>
              <a:t>d'atteindre</a:t>
            </a:r>
            <a:r>
              <a:rPr lang="en-US" sz="1400">
                <a:solidFill>
                  <a:srgbClr val="1F1F1F"/>
                </a:solidFill>
                <a:highlight>
                  <a:srgbClr val="FFFFFF"/>
                </a:highlight>
                <a:ea typeface="+mn-lt"/>
                <a:cs typeface="+mn-lt"/>
              </a:rPr>
              <a:t> le </a:t>
            </a:r>
            <a:r>
              <a:rPr lang="en-US" sz="1400" err="1">
                <a:solidFill>
                  <a:srgbClr val="1F1F1F"/>
                </a:solidFill>
                <a:highlight>
                  <a:srgbClr val="FFFFFF"/>
                </a:highlight>
                <a:ea typeface="+mn-lt"/>
                <a:cs typeface="+mn-lt"/>
              </a:rPr>
              <a:t>nombre</a:t>
            </a:r>
            <a:r>
              <a:rPr lang="en-US" sz="1400">
                <a:solidFill>
                  <a:srgbClr val="1F1F1F"/>
                </a:solidFill>
                <a:highlight>
                  <a:srgbClr val="FFFFFF"/>
                </a:highlight>
                <a:ea typeface="+mn-lt"/>
                <a:cs typeface="+mn-lt"/>
              </a:rPr>
              <a:t> critique qui </a:t>
            </a:r>
            <a:r>
              <a:rPr lang="en-US" sz="1400" err="1">
                <a:solidFill>
                  <a:srgbClr val="1F1F1F"/>
                </a:solidFill>
                <a:highlight>
                  <a:srgbClr val="FFFFFF"/>
                </a:highlight>
                <a:ea typeface="+mn-lt"/>
                <a:cs typeface="+mn-lt"/>
              </a:rPr>
              <a:t>ferait</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fuir</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l'intégralité</a:t>
            </a:r>
            <a:r>
              <a:rPr lang="en-US" sz="1400">
                <a:solidFill>
                  <a:srgbClr val="1F1F1F"/>
                </a:solidFill>
                <a:highlight>
                  <a:srgbClr val="FFFFFF"/>
                </a:highlight>
                <a:ea typeface="+mn-lt"/>
                <a:cs typeface="+mn-lt"/>
              </a:rPr>
              <a:t> de la population noire.</a:t>
            </a:r>
          </a:p>
          <a:p>
            <a:pPr>
              <a:buFont typeface="Arial"/>
              <a:buChar char="•"/>
            </a:pPr>
            <a:endParaRPr lang="en-US" sz="1400">
              <a:solidFill>
                <a:srgbClr val="1F1F1F"/>
              </a:solidFill>
              <a:highlight>
                <a:srgbClr val="FFFFFF"/>
              </a:highlight>
              <a:ea typeface="+mn-lt"/>
              <a:cs typeface="+mn-lt"/>
            </a:endParaRPr>
          </a:p>
          <a:p>
            <a:pPr>
              <a:buFont typeface="Arial"/>
              <a:buChar char="•"/>
            </a:pPr>
            <a:r>
              <a:rPr lang="en-US" sz="1400" b="1" err="1">
                <a:solidFill>
                  <a:srgbClr val="1F1F1F"/>
                </a:solidFill>
                <a:highlight>
                  <a:srgbClr val="FFFFFF"/>
                </a:highlight>
                <a:ea typeface="+mn-lt"/>
                <a:cs typeface="+mn-lt"/>
              </a:rPr>
              <a:t>L'importance</a:t>
            </a:r>
            <a:r>
              <a:rPr lang="en-US" sz="1400" b="1">
                <a:solidFill>
                  <a:srgbClr val="1F1F1F"/>
                </a:solidFill>
                <a:highlight>
                  <a:srgbClr val="FFFFFF"/>
                </a:highlight>
                <a:ea typeface="+mn-lt"/>
                <a:cs typeface="+mn-lt"/>
              </a:rPr>
              <a:t> du point de division :</a:t>
            </a:r>
            <a:r>
              <a:rPr lang="en-US" sz="1400">
                <a:solidFill>
                  <a:srgbClr val="1F1F1F"/>
                </a:solidFill>
                <a:highlight>
                  <a:srgbClr val="FFFFFF"/>
                </a:highlight>
                <a:ea typeface="+mn-lt"/>
                <a:cs typeface="+mn-lt"/>
              </a:rPr>
              <a:t> Pour </a:t>
            </a:r>
            <a:r>
              <a:rPr lang="en-US" sz="1400" err="1">
                <a:solidFill>
                  <a:srgbClr val="1F1F1F"/>
                </a:solidFill>
                <a:highlight>
                  <a:srgbClr val="FFFFFF"/>
                </a:highlight>
                <a:ea typeface="+mn-lt"/>
                <a:cs typeface="+mn-lt"/>
              </a:rPr>
              <a:t>obtenir</a:t>
            </a:r>
            <a:r>
              <a:rPr lang="en-US" sz="1400">
                <a:solidFill>
                  <a:srgbClr val="1F1F1F"/>
                </a:solidFill>
                <a:highlight>
                  <a:srgbClr val="FFFFFF"/>
                </a:highlight>
                <a:ea typeface="+mn-lt"/>
                <a:cs typeface="+mn-lt"/>
              </a:rPr>
              <a:t> un </a:t>
            </a:r>
            <a:r>
              <a:rPr lang="en-US" sz="1400" err="1">
                <a:solidFill>
                  <a:srgbClr val="1F1F1F"/>
                </a:solidFill>
                <a:highlight>
                  <a:srgbClr val="FFFFFF"/>
                </a:highlight>
                <a:ea typeface="+mn-lt"/>
                <a:cs typeface="+mn-lt"/>
              </a:rPr>
              <a:t>équilibre</a:t>
            </a:r>
            <a:r>
              <a:rPr lang="en-US" sz="1400">
                <a:solidFill>
                  <a:srgbClr val="1F1F1F"/>
                </a:solidFill>
                <a:highlight>
                  <a:srgbClr val="FFFFFF"/>
                </a:highlight>
                <a:ea typeface="+mn-lt"/>
                <a:cs typeface="+mn-lt"/>
              </a:rPr>
              <a:t> stable, il faut </a:t>
            </a:r>
            <a:r>
              <a:rPr lang="en-US" sz="1400" err="1">
                <a:solidFill>
                  <a:srgbClr val="1F1F1F"/>
                </a:solidFill>
                <a:highlight>
                  <a:srgbClr val="FFFFFF"/>
                </a:highlight>
                <a:ea typeface="+mn-lt"/>
                <a:cs typeface="+mn-lt"/>
              </a:rPr>
              <a:t>que</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l'échelle</a:t>
            </a:r>
            <a:r>
              <a:rPr lang="en-US" sz="1400">
                <a:solidFill>
                  <a:srgbClr val="1F1F1F"/>
                </a:solidFill>
                <a:highlight>
                  <a:srgbClr val="FFFFFF"/>
                </a:highlight>
                <a:ea typeface="+mn-lt"/>
                <a:cs typeface="+mn-lt"/>
              </a:rPr>
              <a:t> de </a:t>
            </a:r>
            <a:r>
              <a:rPr lang="en-US" sz="1400" err="1">
                <a:solidFill>
                  <a:srgbClr val="1F1F1F"/>
                </a:solidFill>
                <a:highlight>
                  <a:srgbClr val="FFFFFF"/>
                </a:highlight>
                <a:ea typeface="+mn-lt"/>
                <a:cs typeface="+mn-lt"/>
              </a:rPr>
              <a:t>tolérance</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soit</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manipulée</a:t>
            </a:r>
            <a:r>
              <a:rPr lang="en-US" sz="1400">
                <a:solidFill>
                  <a:srgbClr val="1F1F1F"/>
                </a:solidFill>
                <a:highlight>
                  <a:srgbClr val="FFFFFF"/>
                </a:highlight>
                <a:ea typeface="+mn-lt"/>
                <a:cs typeface="+mn-lt"/>
              </a:rPr>
              <a:t> de </a:t>
            </a:r>
            <a:r>
              <a:rPr lang="en-US" sz="1400" err="1">
                <a:solidFill>
                  <a:srgbClr val="1F1F1F"/>
                </a:solidFill>
                <a:highlight>
                  <a:srgbClr val="FFFFFF"/>
                </a:highlight>
                <a:ea typeface="+mn-lt"/>
                <a:cs typeface="+mn-lt"/>
              </a:rPr>
              <a:t>sorte</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que</a:t>
            </a:r>
            <a:r>
              <a:rPr lang="en-US" sz="1400">
                <a:solidFill>
                  <a:srgbClr val="1F1F1F"/>
                </a:solidFill>
                <a:highlight>
                  <a:srgbClr val="FFFFFF"/>
                </a:highlight>
                <a:ea typeface="+mn-lt"/>
                <a:cs typeface="+mn-lt"/>
              </a:rPr>
              <a:t> les </a:t>
            </a:r>
            <a:r>
              <a:rPr lang="en-US" sz="1400" err="1">
                <a:solidFill>
                  <a:srgbClr val="1F1F1F"/>
                </a:solidFill>
                <a:highlight>
                  <a:srgbClr val="FFFFFF"/>
                </a:highlight>
                <a:ea typeface="+mn-lt"/>
                <a:cs typeface="+mn-lt"/>
              </a:rPr>
              <a:t>individus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situés</a:t>
            </a:r>
            <a:r>
              <a:rPr lang="en-US" sz="1400">
                <a:solidFill>
                  <a:srgbClr val="1F1F1F"/>
                </a:solidFill>
                <a:highlight>
                  <a:srgbClr val="FFFFFF"/>
                </a:highlight>
                <a:ea typeface="+mn-lt"/>
                <a:cs typeface="+mn-lt"/>
              </a:rPr>
              <a:t> au "point de division" (environ 40%) </a:t>
            </a:r>
            <a:r>
              <a:rPr lang="en-US" sz="1400" err="1">
                <a:solidFill>
                  <a:srgbClr val="1F1F1F"/>
                </a:solidFill>
                <a:highlight>
                  <a:srgbClr val="FFFFFF"/>
                </a:highlight>
                <a:ea typeface="+mn-lt"/>
                <a:cs typeface="+mn-lt"/>
              </a:rPr>
              <a:t>restent</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tolérants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tandis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que</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ceux</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juste</a:t>
            </a:r>
            <a:r>
              <a:rPr lang="en-US" sz="1400">
                <a:solidFill>
                  <a:srgbClr val="1F1F1F"/>
                </a:solidFill>
                <a:highlight>
                  <a:srgbClr val="FFFFFF"/>
                </a:highlight>
                <a:ea typeface="+mn-lt"/>
                <a:cs typeface="+mn-lt"/>
              </a:rPr>
              <a:t> au-</a:t>
            </a:r>
            <a:r>
              <a:rPr lang="en-US" sz="1400" err="1">
                <a:solidFill>
                  <a:srgbClr val="1F1F1F"/>
                </a:solidFill>
                <a:highlight>
                  <a:srgbClr val="FFFFFF"/>
                </a:highlight>
                <a:ea typeface="+mn-lt"/>
                <a:cs typeface="+mn-lt"/>
              </a:rPr>
              <a:t>delà</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deviennent</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moins</a:t>
            </a:r>
            <a:r>
              <a:rPr lang="en-US" sz="1400">
                <a:solidFill>
                  <a:srgbClr val="1F1F1F"/>
                </a:solidFill>
                <a:highlight>
                  <a:srgbClr val="FFFFFF"/>
                </a:highlight>
                <a:ea typeface="+mn-lt"/>
                <a:cs typeface="+mn-lt"/>
              </a:rPr>
              <a:t> </a:t>
            </a:r>
            <a:r>
              <a:rPr lang="en-US" sz="1400" err="1">
                <a:solidFill>
                  <a:srgbClr val="1F1F1F"/>
                </a:solidFill>
                <a:highlight>
                  <a:srgbClr val="FFFFFF"/>
                </a:highlight>
                <a:ea typeface="+mn-lt"/>
                <a:cs typeface="+mn-lt"/>
              </a:rPr>
              <a:t>tolérants</a:t>
            </a:r>
            <a:r>
              <a:rPr lang="en-US" sz="1400">
                <a:solidFill>
                  <a:srgbClr val="1F1F1F"/>
                </a:solidFill>
                <a:highlight>
                  <a:srgbClr val="FFFFFF"/>
                </a:highlight>
                <a:ea typeface="+mn-lt"/>
                <a:cs typeface="+mn-lt"/>
              </a:rPr>
              <a:t>.</a:t>
            </a:r>
            <a:endParaRPr lang="en-US" sz="1400"/>
          </a:p>
          <a:p>
            <a:pPr algn="ctr"/>
            <a:endParaRPr lang="fr-FR"/>
          </a:p>
        </p:txBody>
      </p:sp>
      <p:pic>
        <p:nvPicPr>
          <p:cNvPr id="7" name="Image 6" descr="Une image contenant diagramme, ligne, croquis&#10;&#10;Le contenu généré par l’IA peut être incorrect.">
            <a:extLst>
              <a:ext uri="{FF2B5EF4-FFF2-40B4-BE49-F238E27FC236}">
                <a16:creationId xmlns:a16="http://schemas.microsoft.com/office/drawing/2014/main" id="{6D3829C0-C595-0A57-D889-D03834DDF2D4}"/>
              </a:ext>
            </a:extLst>
          </p:cNvPr>
          <p:cNvPicPr>
            <a:picLocks noChangeAspect="1"/>
          </p:cNvPicPr>
          <p:nvPr/>
        </p:nvPicPr>
        <p:blipFill>
          <a:blip r:embed="rId2"/>
          <a:stretch>
            <a:fillRect/>
          </a:stretch>
        </p:blipFill>
        <p:spPr>
          <a:xfrm>
            <a:off x="940105" y="1771135"/>
            <a:ext cx="2624057" cy="2924496"/>
          </a:xfrm>
          <a:prstGeom prst="rect">
            <a:avLst/>
          </a:prstGeom>
        </p:spPr>
      </p:pic>
      <p:pic>
        <p:nvPicPr>
          <p:cNvPr id="4" name="Image 3" descr="Une image contenant diagramme, ligne, Tracé&#10;&#10;Le contenu généré par l’IA peut être incorrect.">
            <a:extLst>
              <a:ext uri="{FF2B5EF4-FFF2-40B4-BE49-F238E27FC236}">
                <a16:creationId xmlns:a16="http://schemas.microsoft.com/office/drawing/2014/main" id="{9C92FE06-0269-27AA-F89D-CE716D0402CA}"/>
              </a:ext>
            </a:extLst>
          </p:cNvPr>
          <p:cNvPicPr>
            <a:picLocks noChangeAspect="1"/>
          </p:cNvPicPr>
          <p:nvPr/>
        </p:nvPicPr>
        <p:blipFill>
          <a:blip r:embed="rId3"/>
          <a:stretch>
            <a:fillRect/>
          </a:stretch>
        </p:blipFill>
        <p:spPr>
          <a:xfrm>
            <a:off x="4593707" y="2254962"/>
            <a:ext cx="2600325" cy="2190750"/>
          </a:xfrm>
          <a:prstGeom prst="rect">
            <a:avLst/>
          </a:prstGeom>
        </p:spPr>
      </p:pic>
      <p:pic>
        <p:nvPicPr>
          <p:cNvPr id="8" name="Image 7" descr="Une image contenant ligne, diagramme&#10;&#10;Le contenu généré par l’IA peut être incorrect.">
            <a:extLst>
              <a:ext uri="{FF2B5EF4-FFF2-40B4-BE49-F238E27FC236}">
                <a16:creationId xmlns:a16="http://schemas.microsoft.com/office/drawing/2014/main" id="{30F5B2FB-DD8F-C6AA-D357-D79929251935}"/>
              </a:ext>
            </a:extLst>
          </p:cNvPr>
          <p:cNvPicPr>
            <a:picLocks noChangeAspect="1"/>
          </p:cNvPicPr>
          <p:nvPr/>
        </p:nvPicPr>
        <p:blipFill>
          <a:blip r:embed="rId4"/>
          <a:stretch>
            <a:fillRect/>
          </a:stretch>
        </p:blipFill>
        <p:spPr>
          <a:xfrm>
            <a:off x="8435684" y="2107324"/>
            <a:ext cx="2657475" cy="2486025"/>
          </a:xfrm>
          <a:prstGeom prst="rect">
            <a:avLst/>
          </a:prstGeom>
        </p:spPr>
      </p:pic>
      <p:sp>
        <p:nvSpPr>
          <p:cNvPr id="9" name="ZoneTexte 8">
            <a:extLst>
              <a:ext uri="{FF2B5EF4-FFF2-40B4-BE49-F238E27FC236}">
                <a16:creationId xmlns:a16="http://schemas.microsoft.com/office/drawing/2014/main" id="{5D890C79-1904-08D2-49C0-D2B56374D5B1}"/>
              </a:ext>
            </a:extLst>
          </p:cNvPr>
          <p:cNvSpPr txBox="1"/>
          <p:nvPr/>
        </p:nvSpPr>
        <p:spPr>
          <a:xfrm>
            <a:off x="1564517" y="4677726"/>
            <a:ext cx="60960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1F1F1F"/>
                </a:solidFill>
                <a:latin typeface="Google Sans Text"/>
                <a:ea typeface="Google Sans Text"/>
                <a:cs typeface="Google Sans Text"/>
              </a:rPr>
              <a:t>Limitation </a:t>
            </a:r>
            <a:r>
              <a:rPr lang="en-US" sz="1100" b="1" err="1">
                <a:solidFill>
                  <a:srgbClr val="1F1F1F"/>
                </a:solidFill>
                <a:latin typeface="Google Sans Text"/>
                <a:ea typeface="Google Sans Text"/>
                <a:cs typeface="Google Sans Text"/>
              </a:rPr>
              <a:t>unilatérale</a:t>
            </a:r>
            <a:endParaRPr lang="en-US"/>
          </a:p>
          <a:p>
            <a:pPr algn="ctr"/>
            <a:endParaRPr lang="fr-FR"/>
          </a:p>
        </p:txBody>
      </p:sp>
      <p:sp>
        <p:nvSpPr>
          <p:cNvPr id="10" name="ZoneTexte 9">
            <a:extLst>
              <a:ext uri="{FF2B5EF4-FFF2-40B4-BE49-F238E27FC236}">
                <a16:creationId xmlns:a16="http://schemas.microsoft.com/office/drawing/2014/main" id="{23631966-0F3F-F4E7-E0FA-364F6B6B3599}"/>
              </a:ext>
            </a:extLst>
          </p:cNvPr>
          <p:cNvSpPr txBox="1"/>
          <p:nvPr/>
        </p:nvSpPr>
        <p:spPr>
          <a:xfrm>
            <a:off x="5467865" y="4671416"/>
            <a:ext cx="60960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1F1F1F"/>
                </a:solidFill>
                <a:latin typeface="Google Sans Text"/>
                <a:ea typeface="Google Sans Text"/>
                <a:cs typeface="Google Sans Text"/>
              </a:rPr>
              <a:t>Limitation </a:t>
            </a:r>
            <a:r>
              <a:rPr lang="en-US" sz="1100" b="1" err="1">
                <a:solidFill>
                  <a:srgbClr val="1F1F1F"/>
                </a:solidFill>
                <a:latin typeface="Google Sans Text"/>
                <a:ea typeface="Google Sans Text"/>
                <a:cs typeface="Google Sans Text"/>
              </a:rPr>
              <a:t>bilatérale</a:t>
            </a:r>
            <a:endParaRPr lang="en-US"/>
          </a:p>
          <a:p>
            <a:pPr algn="ctr"/>
            <a:endParaRPr lang="fr-FR"/>
          </a:p>
        </p:txBody>
      </p:sp>
      <p:sp>
        <p:nvSpPr>
          <p:cNvPr id="11" name="ZoneTexte 10">
            <a:extLst>
              <a:ext uri="{FF2B5EF4-FFF2-40B4-BE49-F238E27FC236}">
                <a16:creationId xmlns:a16="http://schemas.microsoft.com/office/drawing/2014/main" id="{38078BCD-A971-AE7B-ACFD-C76311FBB724}"/>
              </a:ext>
            </a:extLst>
          </p:cNvPr>
          <p:cNvSpPr txBox="1"/>
          <p:nvPr/>
        </p:nvSpPr>
        <p:spPr>
          <a:xfrm>
            <a:off x="9371213" y="4753443"/>
            <a:ext cx="60960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err="1">
                <a:solidFill>
                  <a:srgbClr val="1F1F1F"/>
                </a:solidFill>
                <a:latin typeface="Google Sans Text"/>
                <a:ea typeface="Google Sans Text"/>
                <a:cs typeface="Google Sans Text"/>
              </a:rPr>
              <a:t>Équilibre</a:t>
            </a:r>
            <a:r>
              <a:rPr lang="en-US" sz="1100" b="1">
                <a:solidFill>
                  <a:srgbClr val="1F1F1F"/>
                </a:solidFill>
                <a:latin typeface="Google Sans Text"/>
                <a:ea typeface="Google Sans Text"/>
                <a:cs typeface="Google Sans Text"/>
              </a:rPr>
              <a:t> </a:t>
            </a:r>
            <a:r>
              <a:rPr lang="en-US" sz="1100" b="1" err="1">
                <a:solidFill>
                  <a:srgbClr val="1F1F1F"/>
                </a:solidFill>
                <a:latin typeface="Google Sans Text"/>
                <a:ea typeface="Google Sans Text"/>
                <a:cs typeface="Google Sans Text"/>
              </a:rPr>
              <a:t>neutre</a:t>
            </a:r>
            <a:endParaRPr lang="en-US"/>
          </a:p>
          <a:p>
            <a:pPr algn="ctr"/>
            <a:endParaRPr lang="fr-FR"/>
          </a:p>
        </p:txBody>
      </p:sp>
      <p:sp>
        <p:nvSpPr>
          <p:cNvPr id="5" name="Espace réservé du numéro de diapositive 4">
            <a:extLst>
              <a:ext uri="{FF2B5EF4-FFF2-40B4-BE49-F238E27FC236}">
                <a16:creationId xmlns:a16="http://schemas.microsoft.com/office/drawing/2014/main" id="{3DE680D7-B287-D70E-4B92-E9AC420FD355}"/>
              </a:ext>
            </a:extLst>
          </p:cNvPr>
          <p:cNvSpPr>
            <a:spLocks noGrp="1"/>
          </p:cNvSpPr>
          <p:nvPr>
            <p:ph type="sldNum" sz="quarter" idx="12"/>
          </p:nvPr>
        </p:nvSpPr>
        <p:spPr/>
        <p:txBody>
          <a:bodyPr/>
          <a:lstStyle/>
          <a:p>
            <a:fld id="{27C6CCC6-2BE5-4E42-96A4-D1E8E81A3D8E}" type="slidenum">
              <a:rPr lang="fr-FR" smtClean="0"/>
              <a:t>20</a:t>
            </a:fld>
            <a:endParaRPr lang="fr-FR"/>
          </a:p>
        </p:txBody>
      </p:sp>
    </p:spTree>
    <p:extLst>
      <p:ext uri="{BB962C8B-B14F-4D97-AF65-F5344CB8AC3E}">
        <p14:creationId xmlns:p14="http://schemas.microsoft.com/office/powerpoint/2010/main" val="229230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B13F3-74B9-7317-588A-C20E82F255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4A5DEB-3A3B-9C87-54CE-5D2EEDA905D9}"/>
              </a:ext>
            </a:extLst>
          </p:cNvPr>
          <p:cNvSpPr>
            <a:spLocks noGrp="1"/>
          </p:cNvSpPr>
          <p:nvPr>
            <p:ph type="title"/>
          </p:nvPr>
        </p:nvSpPr>
        <p:spPr>
          <a:xfrm>
            <a:off x="949817" y="148372"/>
            <a:ext cx="10515600" cy="1325563"/>
          </a:xfrm>
        </p:spPr>
        <p:txBody>
          <a:bodyPr/>
          <a:lstStyle/>
          <a:p>
            <a:r>
              <a:rPr lang="fr-FR" b="1"/>
              <a:t>Importance du Ratio</a:t>
            </a:r>
          </a:p>
        </p:txBody>
      </p:sp>
      <p:sp>
        <p:nvSpPr>
          <p:cNvPr id="11" name="TextBox 10">
            <a:extLst>
              <a:ext uri="{FF2B5EF4-FFF2-40B4-BE49-F238E27FC236}">
                <a16:creationId xmlns:a16="http://schemas.microsoft.com/office/drawing/2014/main" id="{F8998E92-5A0A-60C5-3232-1498C3B4D23B}"/>
              </a:ext>
            </a:extLst>
          </p:cNvPr>
          <p:cNvSpPr txBox="1"/>
          <p:nvPr/>
        </p:nvSpPr>
        <p:spPr>
          <a:xfrm>
            <a:off x="5267325" y="4662959"/>
            <a:ext cx="6686550" cy="2031325"/>
          </a:xfrm>
          <a:prstGeom prst="rect">
            <a:avLst/>
          </a:prstGeom>
          <a:noFill/>
        </p:spPr>
        <p:txBody>
          <a:bodyPr wrap="square">
            <a:spAutoFit/>
          </a:bodyPr>
          <a:lstStyle/>
          <a:p>
            <a:pPr marL="285750" indent="-285750">
              <a:buFont typeface="Arial" panose="020B0604020202020204" pitchFamily="34" charset="0"/>
              <a:buChar char="•"/>
            </a:pPr>
            <a:r>
              <a:rPr lang="fr-FR" sz="1800" b="1" i="0" u="none" strike="noStrike">
                <a:solidFill>
                  <a:srgbClr val="1F1F1F"/>
                </a:solidFill>
                <a:effectLst/>
                <a:latin typeface="Google Sans Text"/>
              </a:rPr>
              <a:t>la liberté de mouvement totale, couplée à des préférences individuelles même modérées, conduit souvent à des résultats socialement indésirables (ségrégation).</a:t>
            </a:r>
            <a:r>
              <a:rPr lang="fr-FR" sz="1800" b="0" i="0" u="none" strike="noStrike">
                <a:solidFill>
                  <a:srgbClr val="1F1F1F"/>
                </a:solidFill>
                <a:effectLst/>
                <a:latin typeface="Google Sans Text"/>
              </a:rPr>
              <a:t> L'imposition de limites ou de quotas est parfois le seul moyen technique d'assurer la survie d'un voisinage intégré</a:t>
            </a:r>
          </a:p>
          <a:p>
            <a:pPr marL="285750" indent="-285750">
              <a:buFont typeface="Arial" panose="020B0604020202020204" pitchFamily="34" charset="0"/>
              <a:buChar char="•"/>
            </a:pPr>
            <a:r>
              <a:rPr lang="fr-FR"/>
              <a:t>Pour qu'un mélange soit stable, la minorité doit mathématiquement être le groupe le plus tolérant des deux.</a:t>
            </a:r>
            <a:endParaRPr lang="fr-MA"/>
          </a:p>
        </p:txBody>
      </p:sp>
      <p:pic>
        <p:nvPicPr>
          <p:cNvPr id="13" name="Picture 12">
            <a:extLst>
              <a:ext uri="{FF2B5EF4-FFF2-40B4-BE49-F238E27FC236}">
                <a16:creationId xmlns:a16="http://schemas.microsoft.com/office/drawing/2014/main" id="{49FE4354-628B-6A8D-965C-AFEF58F0958E}"/>
              </a:ext>
            </a:extLst>
          </p:cNvPr>
          <p:cNvPicPr>
            <a:picLocks noChangeAspect="1"/>
          </p:cNvPicPr>
          <p:nvPr/>
        </p:nvPicPr>
        <p:blipFill>
          <a:blip r:embed="rId2"/>
          <a:stretch>
            <a:fillRect/>
          </a:stretch>
        </p:blipFill>
        <p:spPr>
          <a:xfrm>
            <a:off x="631444" y="1481460"/>
            <a:ext cx="4153410" cy="4645452"/>
          </a:xfrm>
          <a:prstGeom prst="rect">
            <a:avLst/>
          </a:prstGeom>
        </p:spPr>
      </p:pic>
      <p:pic>
        <p:nvPicPr>
          <p:cNvPr id="15" name="Picture 14">
            <a:extLst>
              <a:ext uri="{FF2B5EF4-FFF2-40B4-BE49-F238E27FC236}">
                <a16:creationId xmlns:a16="http://schemas.microsoft.com/office/drawing/2014/main" id="{BA65E2F2-D0C9-CAAB-CE7E-810DD1D30214}"/>
              </a:ext>
            </a:extLst>
          </p:cNvPr>
          <p:cNvPicPr>
            <a:picLocks noChangeAspect="1"/>
          </p:cNvPicPr>
          <p:nvPr/>
        </p:nvPicPr>
        <p:blipFill>
          <a:blip r:embed="rId3"/>
          <a:stretch>
            <a:fillRect/>
          </a:stretch>
        </p:blipFill>
        <p:spPr>
          <a:xfrm>
            <a:off x="4962000" y="1843564"/>
            <a:ext cx="3150617" cy="2449766"/>
          </a:xfrm>
          <a:prstGeom prst="rect">
            <a:avLst/>
          </a:prstGeom>
        </p:spPr>
      </p:pic>
      <p:pic>
        <p:nvPicPr>
          <p:cNvPr id="17" name="Picture 16">
            <a:extLst>
              <a:ext uri="{FF2B5EF4-FFF2-40B4-BE49-F238E27FC236}">
                <a16:creationId xmlns:a16="http://schemas.microsoft.com/office/drawing/2014/main" id="{3A8741E2-BD6A-4204-3625-526CDD5D5D45}"/>
              </a:ext>
            </a:extLst>
          </p:cNvPr>
          <p:cNvPicPr>
            <a:picLocks noChangeAspect="1"/>
          </p:cNvPicPr>
          <p:nvPr/>
        </p:nvPicPr>
        <p:blipFill>
          <a:blip r:embed="rId4"/>
          <a:stretch>
            <a:fillRect/>
          </a:stretch>
        </p:blipFill>
        <p:spPr>
          <a:xfrm>
            <a:off x="8013317" y="1805464"/>
            <a:ext cx="4832416" cy="2449766"/>
          </a:xfrm>
          <a:prstGeom prst="rect">
            <a:avLst/>
          </a:prstGeom>
        </p:spPr>
      </p:pic>
      <p:sp>
        <p:nvSpPr>
          <p:cNvPr id="3" name="Espace réservé du numéro de diapositive 2">
            <a:extLst>
              <a:ext uri="{FF2B5EF4-FFF2-40B4-BE49-F238E27FC236}">
                <a16:creationId xmlns:a16="http://schemas.microsoft.com/office/drawing/2014/main" id="{38A05156-416F-5DFD-2714-25CA27105B0E}"/>
              </a:ext>
            </a:extLst>
          </p:cNvPr>
          <p:cNvSpPr>
            <a:spLocks noGrp="1"/>
          </p:cNvSpPr>
          <p:nvPr>
            <p:ph type="sldNum" sz="quarter" idx="12"/>
          </p:nvPr>
        </p:nvSpPr>
        <p:spPr/>
        <p:txBody>
          <a:bodyPr/>
          <a:lstStyle/>
          <a:p>
            <a:fld id="{27C6CCC6-2BE5-4E42-96A4-D1E8E81A3D8E}" type="slidenum">
              <a:rPr lang="fr-FR" smtClean="0"/>
              <a:t>21</a:t>
            </a:fld>
            <a:endParaRPr lang="fr-FR"/>
          </a:p>
        </p:txBody>
      </p:sp>
    </p:spTree>
    <p:extLst>
      <p:ext uri="{BB962C8B-B14F-4D97-AF65-F5344CB8AC3E}">
        <p14:creationId xmlns:p14="http://schemas.microsoft.com/office/powerpoint/2010/main" val="112011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C62B-19E4-A21C-30CF-1C112DCF86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AAB740-5AEE-5828-1763-EAD870914ED5}"/>
              </a:ext>
            </a:extLst>
          </p:cNvPr>
          <p:cNvSpPr>
            <a:spLocks noGrp="1"/>
          </p:cNvSpPr>
          <p:nvPr>
            <p:ph type="title"/>
          </p:nvPr>
        </p:nvSpPr>
        <p:spPr>
          <a:xfrm>
            <a:off x="1094606" y="332147"/>
            <a:ext cx="10515600" cy="1325563"/>
          </a:xfrm>
        </p:spPr>
        <p:txBody>
          <a:bodyPr/>
          <a:lstStyle/>
          <a:p>
            <a:r>
              <a:rPr lang="fr-FR" b="1" err="1"/>
              <a:t>Tipping</a:t>
            </a:r>
            <a:endParaRPr lang="fr-FR" b="1"/>
          </a:p>
        </p:txBody>
      </p:sp>
      <p:pic>
        <p:nvPicPr>
          <p:cNvPr id="4" name="Image 3" descr="Une image contenant croquis, diagramme, dessin, ligne&#10;&#10;Le contenu généré par l’IA peut être incorrect.">
            <a:extLst>
              <a:ext uri="{FF2B5EF4-FFF2-40B4-BE49-F238E27FC236}">
                <a16:creationId xmlns:a16="http://schemas.microsoft.com/office/drawing/2014/main" id="{1B160945-89A4-4054-AE78-CE60F07BD03D}"/>
              </a:ext>
            </a:extLst>
          </p:cNvPr>
          <p:cNvPicPr>
            <a:picLocks noChangeAspect="1"/>
          </p:cNvPicPr>
          <p:nvPr/>
        </p:nvPicPr>
        <p:blipFill>
          <a:blip r:embed="rId2"/>
          <a:srcRect t="67" r="-15730" b="-12931"/>
          <a:stretch>
            <a:fillRect/>
          </a:stretch>
        </p:blipFill>
        <p:spPr>
          <a:xfrm>
            <a:off x="392079" y="1820226"/>
            <a:ext cx="4891121" cy="4663629"/>
          </a:xfrm>
          <a:prstGeom prst="rect">
            <a:avLst/>
          </a:prstGeom>
        </p:spPr>
      </p:pic>
      <p:graphicFrame>
        <p:nvGraphicFramePr>
          <p:cNvPr id="9" name="ZoneTexte 6">
            <a:extLst>
              <a:ext uri="{FF2B5EF4-FFF2-40B4-BE49-F238E27FC236}">
                <a16:creationId xmlns:a16="http://schemas.microsoft.com/office/drawing/2014/main" id="{73AF5488-1E20-1EAC-80AC-6CCD571F0206}"/>
              </a:ext>
            </a:extLst>
          </p:cNvPr>
          <p:cNvGraphicFramePr/>
          <p:nvPr>
            <p:extLst>
              <p:ext uri="{D42A27DB-BD31-4B8C-83A1-F6EECF244321}">
                <p14:modId xmlns:p14="http://schemas.microsoft.com/office/powerpoint/2010/main" val="702388078"/>
              </p:ext>
            </p:extLst>
          </p:nvPr>
        </p:nvGraphicFramePr>
        <p:xfrm>
          <a:off x="5257800" y="-4862433"/>
          <a:ext cx="6096000" cy="1698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7595EBC9-27A2-D2E6-4BD9-9D2DF4C16F6A}"/>
              </a:ext>
            </a:extLst>
          </p:cNvPr>
          <p:cNvSpPr>
            <a:spLocks noGrp="1"/>
          </p:cNvSpPr>
          <p:nvPr>
            <p:ph type="sldNum" sz="quarter" idx="12"/>
          </p:nvPr>
        </p:nvSpPr>
        <p:spPr/>
        <p:txBody>
          <a:bodyPr/>
          <a:lstStyle/>
          <a:p>
            <a:fld id="{27C6CCC6-2BE5-4E42-96A4-D1E8E81A3D8E}" type="slidenum">
              <a:rPr lang="fr-FR" smtClean="0"/>
              <a:t>22</a:t>
            </a:fld>
            <a:endParaRPr lang="fr-FR"/>
          </a:p>
        </p:txBody>
      </p:sp>
    </p:spTree>
    <p:extLst>
      <p:ext uri="{BB962C8B-B14F-4D97-AF65-F5344CB8AC3E}">
        <p14:creationId xmlns:p14="http://schemas.microsoft.com/office/powerpoint/2010/main" val="126678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13939-75ED-4B25-5E0C-C08EDC99701C}"/>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83039C2-54C9-9016-AA4E-0354695294CE}"/>
              </a:ext>
            </a:extLst>
          </p:cNvPr>
          <p:cNvSpPr/>
          <p:nvPr/>
        </p:nvSpPr>
        <p:spPr>
          <a:xfrm>
            <a:off x="6591300" y="4009587"/>
            <a:ext cx="5359400" cy="25853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17" name="Rectangle 16">
            <a:extLst>
              <a:ext uri="{FF2B5EF4-FFF2-40B4-BE49-F238E27FC236}">
                <a16:creationId xmlns:a16="http://schemas.microsoft.com/office/drawing/2014/main" id="{6D5241C0-2C39-239F-9A41-A2B3957E7562}"/>
              </a:ext>
            </a:extLst>
          </p:cNvPr>
          <p:cNvSpPr/>
          <p:nvPr/>
        </p:nvSpPr>
        <p:spPr>
          <a:xfrm>
            <a:off x="6591300" y="1291932"/>
            <a:ext cx="5359400" cy="25853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15" name="Rectangle 14">
            <a:extLst>
              <a:ext uri="{FF2B5EF4-FFF2-40B4-BE49-F238E27FC236}">
                <a16:creationId xmlns:a16="http://schemas.microsoft.com/office/drawing/2014/main" id="{05BF21F6-E84C-F11B-67A1-1C2D29FE39E3}"/>
              </a:ext>
            </a:extLst>
          </p:cNvPr>
          <p:cNvSpPr/>
          <p:nvPr/>
        </p:nvSpPr>
        <p:spPr>
          <a:xfrm>
            <a:off x="77587" y="4009588"/>
            <a:ext cx="5359400" cy="25853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14" name="Rectangle 13">
            <a:extLst>
              <a:ext uri="{FF2B5EF4-FFF2-40B4-BE49-F238E27FC236}">
                <a16:creationId xmlns:a16="http://schemas.microsoft.com/office/drawing/2014/main" id="{0BBECBC0-45CA-661C-D534-FA39066CB9DB}"/>
              </a:ext>
            </a:extLst>
          </p:cNvPr>
          <p:cNvSpPr/>
          <p:nvPr/>
        </p:nvSpPr>
        <p:spPr>
          <a:xfrm>
            <a:off x="88900" y="1357308"/>
            <a:ext cx="5359400" cy="2519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2" name="Titre 1">
            <a:extLst>
              <a:ext uri="{FF2B5EF4-FFF2-40B4-BE49-F238E27FC236}">
                <a16:creationId xmlns:a16="http://schemas.microsoft.com/office/drawing/2014/main" id="{D4679EAB-8D8F-47B4-721D-EF462A390B60}"/>
              </a:ext>
            </a:extLst>
          </p:cNvPr>
          <p:cNvSpPr>
            <a:spLocks noGrp="1"/>
          </p:cNvSpPr>
          <p:nvPr>
            <p:ph type="title"/>
          </p:nvPr>
        </p:nvSpPr>
        <p:spPr>
          <a:xfrm>
            <a:off x="228600" y="97118"/>
            <a:ext cx="10515600" cy="1325563"/>
          </a:xfrm>
        </p:spPr>
        <p:txBody>
          <a:bodyPr/>
          <a:lstStyle/>
          <a:p>
            <a:r>
              <a:rPr lang="fr-FR" b="1"/>
              <a:t>Validation Empirique (Davis et al., 2023)</a:t>
            </a:r>
          </a:p>
        </p:txBody>
      </p:sp>
      <p:sp>
        <p:nvSpPr>
          <p:cNvPr id="5" name="Rectangle 1">
            <a:extLst>
              <a:ext uri="{FF2B5EF4-FFF2-40B4-BE49-F238E27FC236}">
                <a16:creationId xmlns:a16="http://schemas.microsoft.com/office/drawing/2014/main" id="{EC115E46-F926-978A-5793-86EB1C61505B}"/>
              </a:ext>
            </a:extLst>
          </p:cNvPr>
          <p:cNvSpPr>
            <a:spLocks noChangeArrowheads="1"/>
          </p:cNvSpPr>
          <p:nvPr/>
        </p:nvSpPr>
        <p:spPr bwMode="auto">
          <a:xfrm>
            <a:off x="217287" y="1956137"/>
            <a:ext cx="508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i="0" u="none" strike="noStrike" cap="none" normalizeH="0" baseline="0">
                <a:ln>
                  <a:noFill/>
                </a:ln>
                <a:solidFill>
                  <a:schemeClr val="bg1"/>
                </a:solidFill>
                <a:effectLst/>
                <a:latin typeface="Arial" panose="020B0604020202020204" pitchFamily="34" charset="0"/>
              </a:rPr>
              <a:t>Question centrale : </a:t>
            </a:r>
            <a:r>
              <a:rPr kumimoji="0" lang="fr-FR" altLang="fr-FR" sz="1800" b="1" i="0" u="none" strike="noStrike" cap="none" normalizeH="0" baseline="0">
                <a:ln>
                  <a:noFill/>
                </a:ln>
                <a:solidFill>
                  <a:schemeClr val="bg1"/>
                </a:solidFill>
                <a:effectLst/>
                <a:latin typeface="Arial" panose="020B0604020202020204" pitchFamily="34" charset="0"/>
              </a:rPr>
              <a:t>Est-ce que les préférences pour le "voisinage de même race" (homophilie) suffisent à rendre les quartiers instables ?.</a:t>
            </a:r>
          </a:p>
        </p:txBody>
      </p:sp>
      <p:sp>
        <p:nvSpPr>
          <p:cNvPr id="6" name="Rectangle 2">
            <a:extLst>
              <a:ext uri="{FF2B5EF4-FFF2-40B4-BE49-F238E27FC236}">
                <a16:creationId xmlns:a16="http://schemas.microsoft.com/office/drawing/2014/main" id="{E05791C4-A2F6-D546-1AB2-6AB267788F50}"/>
              </a:ext>
            </a:extLst>
          </p:cNvPr>
          <p:cNvSpPr>
            <a:spLocks noChangeArrowheads="1"/>
          </p:cNvSpPr>
          <p:nvPr/>
        </p:nvSpPr>
        <p:spPr bwMode="auto">
          <a:xfrm>
            <a:off x="228600" y="4009589"/>
            <a:ext cx="5080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i="0" u="none" strike="noStrike" cap="none" normalizeH="0" baseline="0">
                <a:ln>
                  <a:noFill/>
                </a:ln>
                <a:solidFill>
                  <a:schemeClr val="bg1"/>
                </a:solidFill>
                <a:effectLst/>
                <a:latin typeface="Arial" panose="020B0604020202020204" pitchFamily="34" charset="0"/>
              </a:rPr>
              <a:t>Preuve de l'instabilité : Le modèle montre que la composition raciale actuelle de presque tous les quartiers est instable. Une petite perturbation (arrivée d'une minorité) entraîne un mouvement massif vers plus de ségrégation.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i="0" u="none" strike="noStrike" cap="none" normalizeH="0" baseline="0">
                <a:ln>
                  <a:noFill/>
                </a:ln>
                <a:solidFill>
                  <a:schemeClr val="bg1"/>
                </a:solidFill>
                <a:effectLst/>
                <a:latin typeface="Arial" panose="020B0604020202020204" pitchFamily="34" charset="0"/>
              </a:rPr>
              <a:t>Coût psychologique vs Économique : Pour un ménage Noir moyen, une hausse de 1% de la part de voisins noirs équivaut à une baisse de loyer de 3%</a:t>
            </a:r>
          </a:p>
        </p:txBody>
      </p:sp>
      <p:sp>
        <p:nvSpPr>
          <p:cNvPr id="12" name="Rectangle 3">
            <a:extLst>
              <a:ext uri="{FF2B5EF4-FFF2-40B4-BE49-F238E27FC236}">
                <a16:creationId xmlns:a16="http://schemas.microsoft.com/office/drawing/2014/main" id="{C4B529AE-B5A1-938F-6D9C-A2BBD29D62B0}"/>
              </a:ext>
            </a:extLst>
          </p:cNvPr>
          <p:cNvSpPr>
            <a:spLocks noChangeArrowheads="1"/>
          </p:cNvSpPr>
          <p:nvPr/>
        </p:nvSpPr>
        <p:spPr bwMode="auto">
          <a:xfrm>
            <a:off x="6646368" y="1501528"/>
            <a:ext cx="491698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i="0" u="none" strike="noStrike" cap="none" normalizeH="0" baseline="0">
                <a:ln>
                  <a:noFill/>
                </a:ln>
                <a:solidFill>
                  <a:schemeClr val="bg1"/>
                </a:solidFill>
                <a:effectLst/>
                <a:latin typeface="Arial" panose="020B0604020202020204" pitchFamily="34" charset="0"/>
              </a:rPr>
              <a:t>Effet boomerang </a:t>
            </a:r>
            <a:r>
              <a:rPr kumimoji="0" lang="fr-FR" altLang="fr-FR" sz="800" i="0" u="none" strike="noStrike" cap="none" normalizeH="0" baseline="0">
                <a:ln>
                  <a:noFill/>
                </a:ln>
                <a:solidFill>
                  <a:schemeClr val="bg1"/>
                </a:solidFill>
                <a:effectLst/>
                <a:latin typeface="Arial" panose="020B0604020202020204" pitchFamily="34" charset="0"/>
              </a:rPr>
              <a:t>:</a:t>
            </a:r>
            <a:r>
              <a:rPr kumimoji="0" lang="fr-FR" altLang="fr-FR" sz="1800" i="0" u="none" strike="noStrike" cap="none" normalizeH="0" baseline="0">
                <a:ln>
                  <a:noFill/>
                </a:ln>
                <a:solidFill>
                  <a:schemeClr val="bg1"/>
                </a:solidFill>
                <a:effectLst/>
                <a:latin typeface="Arial" panose="020B0604020202020204" pitchFamily="34" charset="0"/>
              </a:rPr>
              <a:t> Une hausse de 10% des logements sociaux (LIHTC) provoque un re-tri massif de la population.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i="0" u="none" strike="noStrike" cap="none" normalizeH="0" baseline="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i="0" u="none" strike="noStrike" cap="none" normalizeH="0" baseline="0">
                <a:ln>
                  <a:noFill/>
                </a:ln>
                <a:solidFill>
                  <a:schemeClr val="bg1"/>
                </a:solidFill>
                <a:effectLst/>
                <a:latin typeface="Arial" panose="020B0604020202020204" pitchFamily="34" charset="0"/>
              </a:rPr>
              <a:t>Au lieu de favoriser l'intégration, ces petites politiques entraînent souvent, par effet de bascule, une ségrégation finale plus forte à long terme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5B30986D-F047-15C1-3711-77F94E135128}"/>
              </a:ext>
            </a:extLst>
          </p:cNvPr>
          <p:cNvSpPr>
            <a:spLocks noChangeArrowheads="1"/>
          </p:cNvSpPr>
          <p:nvPr/>
        </p:nvSpPr>
        <p:spPr bwMode="auto">
          <a:xfrm>
            <a:off x="6620968" y="4219183"/>
            <a:ext cx="5110362" cy="178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i="0" u="none" strike="noStrike" cap="none" normalizeH="0" baseline="0">
                <a:ln>
                  <a:noFill/>
                </a:ln>
                <a:solidFill>
                  <a:schemeClr val="bg1"/>
                </a:solidFill>
                <a:effectLst/>
                <a:latin typeface="Arial" panose="020B0604020202020204" pitchFamily="34" charset="0"/>
              </a:rPr>
              <a:t>Vitesse du basculement :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i="0" u="none" strike="noStrike" cap="none" normalizeH="0" baseline="0">
                <a:ln>
                  <a:noFill/>
                </a:ln>
                <a:solidFill>
                  <a:schemeClr val="bg1"/>
                </a:solidFill>
                <a:effectLst/>
                <a:latin typeface="Arial" panose="020B0604020202020204" pitchFamily="34" charset="0"/>
              </a:rPr>
              <a:t>Anticipations naïves : Transition lente sur plusieurs décennies.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i="0" u="none" strike="noStrike" cap="none" normalizeH="0" baseline="0">
                <a:ln>
                  <a:noFill/>
                </a:ln>
                <a:solidFill>
                  <a:schemeClr val="bg1"/>
                </a:solidFill>
                <a:effectLst/>
                <a:latin typeface="Arial" panose="020B0604020202020204" pitchFamily="34" charset="0"/>
              </a:rPr>
              <a:t>Anticipations rationnelles (</a:t>
            </a:r>
            <a:r>
              <a:rPr kumimoji="0" lang="fr-FR" altLang="fr-FR" sz="1800" i="0" u="none" strike="noStrike" cap="none" normalizeH="0" baseline="0" err="1">
                <a:ln>
                  <a:noFill/>
                </a:ln>
                <a:solidFill>
                  <a:schemeClr val="bg1"/>
                </a:solidFill>
                <a:effectLst/>
                <a:latin typeface="Arial" panose="020B0604020202020204" pitchFamily="34" charset="0"/>
              </a:rPr>
              <a:t>Forward-looking</a:t>
            </a:r>
            <a:r>
              <a:rPr kumimoji="0" lang="fr-FR" altLang="fr-FR" sz="1800" i="0" u="none" strike="noStrike" cap="none" normalizeH="0" baseline="0">
                <a:ln>
                  <a:noFill/>
                </a:ln>
                <a:solidFill>
                  <a:schemeClr val="bg1"/>
                </a:solidFill>
                <a:effectLst/>
                <a:latin typeface="Arial" panose="020B0604020202020204" pitchFamily="34" charset="0"/>
              </a:rPr>
              <a:t>) : Le quartier bascule en moins de 10 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D6EF3BBD-7E7B-0F9B-A2BC-5380458365B0}"/>
              </a:ext>
            </a:extLst>
          </p:cNvPr>
          <p:cNvSpPr>
            <a:spLocks noGrp="1"/>
          </p:cNvSpPr>
          <p:nvPr>
            <p:ph type="sldNum" sz="quarter" idx="12"/>
          </p:nvPr>
        </p:nvSpPr>
        <p:spPr/>
        <p:txBody>
          <a:bodyPr/>
          <a:lstStyle/>
          <a:p>
            <a:fld id="{27C6CCC6-2BE5-4E42-96A4-D1E8E81A3D8E}" type="slidenum">
              <a:rPr lang="fr-FR" smtClean="0"/>
              <a:t>23</a:t>
            </a:fld>
            <a:endParaRPr lang="fr-FR"/>
          </a:p>
        </p:txBody>
      </p:sp>
    </p:spTree>
    <p:extLst>
      <p:ext uri="{BB962C8B-B14F-4D97-AF65-F5344CB8AC3E}">
        <p14:creationId xmlns:p14="http://schemas.microsoft.com/office/powerpoint/2010/main" val="244189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388F2-581C-BB52-2539-119BF779AD8F}"/>
              </a:ext>
            </a:extLst>
          </p:cNvPr>
          <p:cNvSpPr>
            <a:spLocks noGrp="1"/>
          </p:cNvSpPr>
          <p:nvPr>
            <p:ph type="title"/>
          </p:nvPr>
        </p:nvSpPr>
        <p:spPr>
          <a:xfrm>
            <a:off x="686834" y="1153572"/>
            <a:ext cx="3200400" cy="4461163"/>
          </a:xfrm>
        </p:spPr>
        <p:txBody>
          <a:bodyPr>
            <a:normAutofit/>
          </a:bodyPr>
          <a:lstStyle/>
          <a:p>
            <a:r>
              <a:rPr lang="fr-MA">
                <a:solidFill>
                  <a:srgbClr val="FFFFFF"/>
                </a:solidFill>
              </a:rPr>
              <a:t>Conclusion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ACBD29-3968-2FEA-40F7-CE87CA5CCA23}"/>
              </a:ext>
            </a:extLst>
          </p:cNvPr>
          <p:cNvSpPr>
            <a:spLocks noGrp="1"/>
          </p:cNvSpPr>
          <p:nvPr>
            <p:ph idx="1"/>
          </p:nvPr>
        </p:nvSpPr>
        <p:spPr>
          <a:xfrm>
            <a:off x="4447308" y="591344"/>
            <a:ext cx="6906491" cy="5585619"/>
          </a:xfrm>
        </p:spPr>
        <p:txBody>
          <a:bodyPr anchor="ctr">
            <a:normAutofit/>
          </a:bodyPr>
          <a:lstStyle/>
          <a:p>
            <a:r>
              <a:rPr lang="fr-FR"/>
              <a:t>En conclusion, l'œuvre de Schelling démontre que la ségrégation n'est pas nécessairement le fruit d'une volonté d'exclusion, mais le produit mécanique de "micro-motifs" individuels : des seuils de tolérance fragiles qui, une fois franchis, déclenchent un basculement collectif irréversible vers la fragmentation urbaine</a:t>
            </a:r>
            <a:endParaRPr lang="fr-MA"/>
          </a:p>
        </p:txBody>
      </p:sp>
      <p:sp>
        <p:nvSpPr>
          <p:cNvPr id="4" name="Espace réservé du numéro de diapositive 3">
            <a:extLst>
              <a:ext uri="{FF2B5EF4-FFF2-40B4-BE49-F238E27FC236}">
                <a16:creationId xmlns:a16="http://schemas.microsoft.com/office/drawing/2014/main" id="{2A5BD5FB-4630-8D0B-3E38-C800BE40E055}"/>
              </a:ext>
            </a:extLst>
          </p:cNvPr>
          <p:cNvSpPr>
            <a:spLocks noGrp="1"/>
          </p:cNvSpPr>
          <p:nvPr>
            <p:ph type="sldNum" sz="quarter" idx="12"/>
          </p:nvPr>
        </p:nvSpPr>
        <p:spPr/>
        <p:txBody>
          <a:bodyPr/>
          <a:lstStyle/>
          <a:p>
            <a:fld id="{27C6CCC6-2BE5-4E42-96A4-D1E8E81A3D8E}" type="slidenum">
              <a:rPr lang="fr-FR" smtClean="0"/>
              <a:t>24</a:t>
            </a:fld>
            <a:endParaRPr lang="fr-FR"/>
          </a:p>
        </p:txBody>
      </p:sp>
    </p:spTree>
    <p:extLst>
      <p:ext uri="{BB962C8B-B14F-4D97-AF65-F5344CB8AC3E}">
        <p14:creationId xmlns:p14="http://schemas.microsoft.com/office/powerpoint/2010/main" val="345620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1269C-60DA-E0A6-4814-42B2BF587E29}"/>
              </a:ext>
            </a:extLst>
          </p:cNvPr>
          <p:cNvSpPr>
            <a:spLocks noGrp="1"/>
          </p:cNvSpPr>
          <p:nvPr>
            <p:ph type="title"/>
          </p:nvPr>
        </p:nvSpPr>
        <p:spPr/>
        <p:txBody>
          <a:bodyPr/>
          <a:lstStyle/>
          <a:p>
            <a:r>
              <a:rPr lang="fr-FR" b="1">
                <a:ea typeface="+mj-lt"/>
                <a:cs typeface="+mj-lt"/>
              </a:rPr>
              <a:t>Problématique générale de Schelling</a:t>
            </a:r>
            <a:endParaRPr lang="fr-FR" b="1"/>
          </a:p>
        </p:txBody>
      </p:sp>
      <p:sp>
        <p:nvSpPr>
          <p:cNvPr id="4" name="ZoneTexte 3">
            <a:extLst>
              <a:ext uri="{FF2B5EF4-FFF2-40B4-BE49-F238E27FC236}">
                <a16:creationId xmlns:a16="http://schemas.microsoft.com/office/drawing/2014/main" id="{CEFBED79-D04D-24A3-59B8-089151AA8FC6}"/>
              </a:ext>
            </a:extLst>
          </p:cNvPr>
          <p:cNvSpPr txBox="1"/>
          <p:nvPr/>
        </p:nvSpPr>
        <p:spPr>
          <a:xfrm>
            <a:off x="1557328" y="1710459"/>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chemeClr val="tx2">
                    <a:lumMod val="76000"/>
                    <a:lumOff val="24000"/>
                  </a:schemeClr>
                </a:solidFill>
                <a:ea typeface="+mn-lt"/>
                <a:cs typeface="+mn-lt"/>
              </a:rPr>
              <a:t>Comment des choix individuels produisent-ils de la ségrégation collective ?</a:t>
            </a:r>
            <a:endParaRPr lang="fr-FR" sz="2000" b="1">
              <a:solidFill>
                <a:schemeClr val="tx2">
                  <a:lumMod val="76000"/>
                  <a:lumOff val="24000"/>
                </a:schemeClr>
              </a:solidFill>
            </a:endParaRPr>
          </a:p>
        </p:txBody>
      </p:sp>
      <p:sp>
        <p:nvSpPr>
          <p:cNvPr id="5" name="ZoneTexte 4">
            <a:extLst>
              <a:ext uri="{FF2B5EF4-FFF2-40B4-BE49-F238E27FC236}">
                <a16:creationId xmlns:a16="http://schemas.microsoft.com/office/drawing/2014/main" id="{70B32224-E6E0-CE1B-1A5A-AE10F5DC7485}"/>
              </a:ext>
            </a:extLst>
          </p:cNvPr>
          <p:cNvSpPr txBox="1"/>
          <p:nvPr/>
        </p:nvSpPr>
        <p:spPr>
          <a:xfrm>
            <a:off x="2000112" y="2688702"/>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fr-FR" sz="2000" b="1">
                <a:ea typeface="+mn-lt"/>
                <a:cs typeface="+mn-lt"/>
              </a:rPr>
              <a:t>La ségrégation n’est pas nécessairement voulue ou organisée</a:t>
            </a:r>
            <a:endParaRPr lang="fr-FR" b="1"/>
          </a:p>
        </p:txBody>
      </p:sp>
      <p:sp>
        <p:nvSpPr>
          <p:cNvPr id="6" name="ZoneTexte 5">
            <a:extLst>
              <a:ext uri="{FF2B5EF4-FFF2-40B4-BE49-F238E27FC236}">
                <a16:creationId xmlns:a16="http://schemas.microsoft.com/office/drawing/2014/main" id="{5C9F2B43-CE0C-CA08-8CFA-14090A0D275E}"/>
              </a:ext>
            </a:extLst>
          </p:cNvPr>
          <p:cNvSpPr txBox="1"/>
          <p:nvPr/>
        </p:nvSpPr>
        <p:spPr>
          <a:xfrm>
            <a:off x="2000112" y="3543378"/>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fr-FR" sz="2000" b="1">
                <a:ea typeface="+mn-lt"/>
                <a:cs typeface="+mn-lt"/>
              </a:rPr>
              <a:t>Elle peut émerger de décisions individuelles locales</a:t>
            </a:r>
            <a:endParaRPr lang="fr-FR" b="1"/>
          </a:p>
        </p:txBody>
      </p:sp>
      <p:sp>
        <p:nvSpPr>
          <p:cNvPr id="7" name="ZoneTexte 6">
            <a:extLst>
              <a:ext uri="{FF2B5EF4-FFF2-40B4-BE49-F238E27FC236}">
                <a16:creationId xmlns:a16="http://schemas.microsoft.com/office/drawing/2014/main" id="{6596AB54-B65F-2A92-DCAB-130426AD4FBE}"/>
              </a:ext>
            </a:extLst>
          </p:cNvPr>
          <p:cNvSpPr txBox="1"/>
          <p:nvPr/>
        </p:nvSpPr>
        <p:spPr>
          <a:xfrm>
            <a:off x="2000112" y="4398054"/>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fr-FR" sz="2000" b="1">
                <a:ea typeface="+mn-lt"/>
                <a:cs typeface="+mn-lt"/>
              </a:rPr>
              <a:t>Les individus réagissent uniquement à leur voisinage immédiat</a:t>
            </a:r>
            <a:endParaRPr lang="fr-FR" b="1"/>
          </a:p>
        </p:txBody>
      </p:sp>
      <p:sp>
        <p:nvSpPr>
          <p:cNvPr id="8" name="ZoneTexte 7">
            <a:extLst>
              <a:ext uri="{FF2B5EF4-FFF2-40B4-BE49-F238E27FC236}">
                <a16:creationId xmlns:a16="http://schemas.microsoft.com/office/drawing/2014/main" id="{B8BB63B2-2C47-476E-2A7E-60A244ABC3FA}"/>
              </a:ext>
            </a:extLst>
          </p:cNvPr>
          <p:cNvSpPr txBox="1"/>
          <p:nvPr/>
        </p:nvSpPr>
        <p:spPr>
          <a:xfrm>
            <a:off x="2000112" y="5242432"/>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fr-FR" sz="2000" b="1">
                <a:ea typeface="+mn-lt"/>
                <a:cs typeface="+mn-lt"/>
              </a:rPr>
              <a:t>Résultat collectif souvent non anticipé</a:t>
            </a:r>
            <a:endParaRPr lang="fr-FR" b="1"/>
          </a:p>
        </p:txBody>
      </p:sp>
      <p:pic>
        <p:nvPicPr>
          <p:cNvPr id="9" name="Graphique 8" descr="Flèches de chevron avec un remplissage uni">
            <a:extLst>
              <a:ext uri="{FF2B5EF4-FFF2-40B4-BE49-F238E27FC236}">
                <a16:creationId xmlns:a16="http://schemas.microsoft.com/office/drawing/2014/main" id="{6612AD1B-A694-B28F-DEDA-3128D7E407C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3967" y="1574799"/>
            <a:ext cx="660400" cy="670984"/>
          </a:xfrm>
          <a:prstGeom prst="rect">
            <a:avLst/>
          </a:prstGeom>
        </p:spPr>
      </p:pic>
      <p:sp>
        <p:nvSpPr>
          <p:cNvPr id="10" name="Espace réservé du numéro de diapositive 9">
            <a:extLst>
              <a:ext uri="{FF2B5EF4-FFF2-40B4-BE49-F238E27FC236}">
                <a16:creationId xmlns:a16="http://schemas.microsoft.com/office/drawing/2014/main" id="{CE115120-33E4-3F09-B158-1C87048E05CC}"/>
              </a:ext>
            </a:extLst>
          </p:cNvPr>
          <p:cNvSpPr>
            <a:spLocks noGrp="1"/>
          </p:cNvSpPr>
          <p:nvPr>
            <p:ph type="sldNum" sz="quarter" idx="12"/>
          </p:nvPr>
        </p:nvSpPr>
        <p:spPr/>
        <p:txBody>
          <a:bodyPr/>
          <a:lstStyle/>
          <a:p>
            <a:fld id="{27C6CCC6-2BE5-4E42-96A4-D1E8E81A3D8E}" type="slidenum">
              <a:rPr lang="fr-FR" smtClean="0"/>
              <a:t>3</a:t>
            </a:fld>
            <a:endParaRPr lang="fr-FR"/>
          </a:p>
        </p:txBody>
      </p:sp>
    </p:spTree>
    <p:extLst>
      <p:ext uri="{BB962C8B-B14F-4D97-AF65-F5344CB8AC3E}">
        <p14:creationId xmlns:p14="http://schemas.microsoft.com/office/powerpoint/2010/main" val="47238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C3BEB-CB55-9E05-9ACC-63A9C0BA5B40}"/>
              </a:ext>
            </a:extLst>
          </p:cNvPr>
          <p:cNvSpPr>
            <a:spLocks noGrp="1"/>
          </p:cNvSpPr>
          <p:nvPr>
            <p:ph type="title"/>
          </p:nvPr>
        </p:nvSpPr>
        <p:spPr/>
        <p:txBody>
          <a:bodyPr/>
          <a:lstStyle/>
          <a:p>
            <a:r>
              <a:rPr lang="fr-FR" b="1">
                <a:ea typeface="+mj-lt"/>
                <a:cs typeface="+mj-lt"/>
              </a:rPr>
              <a:t>Principe du modèle de proximité spatiale</a:t>
            </a:r>
            <a:endParaRPr lang="fr-FR" b="1"/>
          </a:p>
        </p:txBody>
      </p:sp>
      <p:sp>
        <p:nvSpPr>
          <p:cNvPr id="10" name="ZoneTexte 9">
            <a:extLst>
              <a:ext uri="{FF2B5EF4-FFF2-40B4-BE49-F238E27FC236}">
                <a16:creationId xmlns:a16="http://schemas.microsoft.com/office/drawing/2014/main" id="{A3B3F0B7-09B1-E451-C0C8-E7A5F138619C}"/>
              </a:ext>
            </a:extLst>
          </p:cNvPr>
          <p:cNvSpPr txBox="1"/>
          <p:nvPr/>
        </p:nvSpPr>
        <p:spPr>
          <a:xfrm>
            <a:off x="1557328" y="1710459"/>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chemeClr val="tx2">
                    <a:lumMod val="76000"/>
                    <a:lumOff val="24000"/>
                  </a:schemeClr>
                </a:solidFill>
                <a:ea typeface="+mn-lt"/>
                <a:cs typeface="+mn-lt"/>
              </a:rPr>
              <a:t>Le modèle spatial : individus, voisinage, préférences</a:t>
            </a:r>
            <a:endParaRPr lang="fr-FR" b="1">
              <a:solidFill>
                <a:schemeClr val="tx2">
                  <a:lumMod val="76000"/>
                  <a:lumOff val="24000"/>
                </a:schemeClr>
              </a:solidFill>
            </a:endParaRPr>
          </a:p>
        </p:txBody>
      </p:sp>
      <p:pic>
        <p:nvPicPr>
          <p:cNvPr id="12" name="Graphique 11" descr="Flèches de chevron avec un remplissage uni">
            <a:extLst>
              <a:ext uri="{FF2B5EF4-FFF2-40B4-BE49-F238E27FC236}">
                <a16:creationId xmlns:a16="http://schemas.microsoft.com/office/drawing/2014/main" id="{89945CE0-01DB-40C3-5405-A93D415E2B5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3967" y="1574799"/>
            <a:ext cx="660400" cy="670984"/>
          </a:xfrm>
          <a:prstGeom prst="rect">
            <a:avLst/>
          </a:prstGeom>
        </p:spPr>
      </p:pic>
      <p:graphicFrame>
        <p:nvGraphicFramePr>
          <p:cNvPr id="18" name="ZoneTexte 7">
            <a:extLst>
              <a:ext uri="{FF2B5EF4-FFF2-40B4-BE49-F238E27FC236}">
                <a16:creationId xmlns:a16="http://schemas.microsoft.com/office/drawing/2014/main" id="{91186CF9-6F74-B263-EAAB-E5FA55DC2207}"/>
              </a:ext>
            </a:extLst>
          </p:cNvPr>
          <p:cNvGraphicFramePr/>
          <p:nvPr>
            <p:extLst>
              <p:ext uri="{D42A27DB-BD31-4B8C-83A1-F6EECF244321}">
                <p14:modId xmlns:p14="http://schemas.microsoft.com/office/powerpoint/2010/main" val="782456657"/>
              </p:ext>
            </p:extLst>
          </p:nvPr>
        </p:nvGraphicFramePr>
        <p:xfrm>
          <a:off x="598140" y="2336964"/>
          <a:ext cx="11286135"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3" name="ZoneTexte 112">
            <a:extLst>
              <a:ext uri="{FF2B5EF4-FFF2-40B4-BE49-F238E27FC236}">
                <a16:creationId xmlns:a16="http://schemas.microsoft.com/office/drawing/2014/main" id="{B96E84BF-7237-AF02-AF1E-762115A15B60}"/>
              </a:ext>
            </a:extLst>
          </p:cNvPr>
          <p:cNvSpPr txBox="1"/>
          <p:nvPr/>
        </p:nvSpPr>
        <p:spPr>
          <a:xfrm>
            <a:off x="1724945" y="5871958"/>
            <a:ext cx="93554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ea typeface="+mn-lt"/>
                <a:cs typeface="+mn-lt"/>
              </a:rPr>
              <a:t>En cas d’insatisfaction, l’individu se déplace vers une position plus favorable.</a:t>
            </a:r>
            <a:endParaRPr lang="fr-FR" b="1"/>
          </a:p>
        </p:txBody>
      </p:sp>
      <p:pic>
        <p:nvPicPr>
          <p:cNvPr id="121" name="Graphique 120" descr="Personne confuse avec un remplissage uni">
            <a:extLst>
              <a:ext uri="{FF2B5EF4-FFF2-40B4-BE49-F238E27FC236}">
                <a16:creationId xmlns:a16="http://schemas.microsoft.com/office/drawing/2014/main" id="{CF023BED-9F9D-EA10-DAD2-69C798CC260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340872" y="5780762"/>
            <a:ext cx="438881" cy="529386"/>
          </a:xfrm>
          <a:prstGeom prst="rect">
            <a:avLst/>
          </a:prstGeom>
        </p:spPr>
      </p:pic>
      <p:sp>
        <p:nvSpPr>
          <p:cNvPr id="3" name="Espace réservé du numéro de diapositive 2">
            <a:extLst>
              <a:ext uri="{FF2B5EF4-FFF2-40B4-BE49-F238E27FC236}">
                <a16:creationId xmlns:a16="http://schemas.microsoft.com/office/drawing/2014/main" id="{675BFB13-24D7-4EC8-0C87-0574F18AD6DA}"/>
              </a:ext>
            </a:extLst>
          </p:cNvPr>
          <p:cNvSpPr>
            <a:spLocks noGrp="1"/>
          </p:cNvSpPr>
          <p:nvPr>
            <p:ph type="sldNum" sz="quarter" idx="12"/>
          </p:nvPr>
        </p:nvSpPr>
        <p:spPr/>
        <p:txBody>
          <a:bodyPr/>
          <a:lstStyle/>
          <a:p>
            <a:fld id="{27C6CCC6-2BE5-4E42-96A4-D1E8E81A3D8E}" type="slidenum">
              <a:rPr lang="fr-FR" smtClean="0"/>
              <a:t>4</a:t>
            </a:fld>
            <a:endParaRPr lang="fr-FR"/>
          </a:p>
        </p:txBody>
      </p:sp>
    </p:spTree>
    <p:extLst>
      <p:ext uri="{BB962C8B-B14F-4D97-AF65-F5344CB8AC3E}">
        <p14:creationId xmlns:p14="http://schemas.microsoft.com/office/powerpoint/2010/main" val="229016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6ADFC1-6D36-551C-1ADE-84D12E1A50B7}"/>
              </a:ext>
            </a:extLst>
          </p:cNvPr>
          <p:cNvSpPr>
            <a:spLocks noGrp="1"/>
          </p:cNvSpPr>
          <p:nvPr>
            <p:ph idx="1"/>
          </p:nvPr>
        </p:nvSpPr>
        <p:spPr>
          <a:xfrm>
            <a:off x="1136822" y="1619679"/>
            <a:ext cx="9660923" cy="2961202"/>
          </a:xfrm>
        </p:spPr>
        <p:txBody>
          <a:bodyPr vert="horz" lIns="91440" tIns="45720" rIns="91440" bIns="45720" rtlCol="0" anchor="t">
            <a:normAutofit/>
          </a:bodyPr>
          <a:lstStyle/>
          <a:p>
            <a:r>
              <a:rPr lang="fr-FR" sz="2000" b="1">
                <a:solidFill>
                  <a:schemeClr val="tx2">
                    <a:lumMod val="76000"/>
                    <a:lumOff val="24000"/>
                  </a:schemeClr>
                </a:solidFill>
                <a:ea typeface="+mn-lt"/>
                <a:cs typeface="+mn-lt"/>
              </a:rPr>
              <a:t>Organisation spatiale :</a:t>
            </a:r>
            <a:r>
              <a:rPr lang="fr-FR" sz="2000">
                <a:ea typeface="+mn-lt"/>
                <a:cs typeface="+mn-lt"/>
              </a:rPr>
              <a:t> Les individus sont disposés le long d’une ligne selon une configuration initiale aléatoire.</a:t>
            </a:r>
          </a:p>
          <a:p>
            <a:r>
              <a:rPr lang="fr-FR" sz="2000" b="1">
                <a:solidFill>
                  <a:schemeClr val="tx2">
                    <a:lumMod val="76000"/>
                    <a:lumOff val="24000"/>
                  </a:schemeClr>
                </a:solidFill>
                <a:ea typeface="+mn-lt"/>
                <a:cs typeface="+mn-lt"/>
              </a:rPr>
              <a:t>Définition du voisinage :</a:t>
            </a:r>
            <a:r>
              <a:rPr lang="fr-FR" sz="2000">
                <a:ea typeface="+mn-lt"/>
                <a:cs typeface="+mn-lt"/>
              </a:rPr>
              <a:t> Chaque individu observe un nombre fixe de voisins de part et d’autre de sa position.</a:t>
            </a:r>
            <a:endParaRPr lang="fr-FR" sz="2000"/>
          </a:p>
          <a:p>
            <a:r>
              <a:rPr lang="fr-FR" sz="2000" b="1">
                <a:solidFill>
                  <a:schemeClr val="tx2">
                    <a:lumMod val="76000"/>
                    <a:lumOff val="24000"/>
                  </a:schemeClr>
                </a:solidFill>
                <a:ea typeface="+mn-lt"/>
                <a:cs typeface="+mn-lt"/>
              </a:rPr>
              <a:t>Condition de satisfaction : </a:t>
            </a:r>
            <a:r>
              <a:rPr lang="fr-FR" sz="2000">
                <a:ea typeface="+mn-lt"/>
                <a:cs typeface="+mn-lt"/>
              </a:rPr>
              <a:t>Un individu est satisfait si la proportion de voisins similaires dépasse son seuil.</a:t>
            </a:r>
            <a:endParaRPr lang="fr-FR" sz="2000"/>
          </a:p>
          <a:p>
            <a:r>
              <a:rPr lang="fr-FR" sz="2000" b="1">
                <a:solidFill>
                  <a:schemeClr val="tx2">
                    <a:lumMod val="76000"/>
                    <a:lumOff val="24000"/>
                  </a:schemeClr>
                </a:solidFill>
                <a:ea typeface="+mn-lt"/>
                <a:cs typeface="+mn-lt"/>
              </a:rPr>
              <a:t>Règle de mouvement :</a:t>
            </a:r>
            <a:r>
              <a:rPr lang="fr-FR" sz="2000">
                <a:ea typeface="+mn-lt"/>
                <a:cs typeface="+mn-lt"/>
              </a:rPr>
              <a:t> Un individu insatisfait se déplace vers la position la plus proche respectant sa condition.</a:t>
            </a:r>
            <a:endParaRPr lang="fr-FR" sz="2000"/>
          </a:p>
        </p:txBody>
      </p:sp>
      <p:sp>
        <p:nvSpPr>
          <p:cNvPr id="5" name="Titre 1">
            <a:extLst>
              <a:ext uri="{FF2B5EF4-FFF2-40B4-BE49-F238E27FC236}">
                <a16:creationId xmlns:a16="http://schemas.microsoft.com/office/drawing/2014/main" id="{D8DE9A21-8DFC-8FA7-AA78-76513F65E0E5}"/>
              </a:ext>
            </a:extLst>
          </p:cNvPr>
          <p:cNvSpPr>
            <a:spLocks noGrp="1"/>
          </p:cNvSpPr>
          <p:nvPr>
            <p:ph type="title"/>
          </p:nvPr>
        </p:nvSpPr>
        <p:spPr>
          <a:xfrm>
            <a:off x="838200" y="365125"/>
            <a:ext cx="11195222" cy="1346157"/>
          </a:xfrm>
        </p:spPr>
        <p:txBody>
          <a:bodyPr/>
          <a:lstStyle/>
          <a:p>
            <a:r>
              <a:rPr lang="fr-FR" b="1">
                <a:ea typeface="+mj-lt"/>
                <a:cs typeface="+mj-lt"/>
              </a:rPr>
              <a:t>Le modèle en dimension 1 (1D)</a:t>
            </a:r>
          </a:p>
        </p:txBody>
      </p:sp>
      <p:pic>
        <p:nvPicPr>
          <p:cNvPr id="15" name="Espace réservé du contenu 3" descr="Une image contenant texte, Police, blanc&#10;&#10;Le contenu généré par l’IA peut être incorrect.">
            <a:extLst>
              <a:ext uri="{FF2B5EF4-FFF2-40B4-BE49-F238E27FC236}">
                <a16:creationId xmlns:a16="http://schemas.microsoft.com/office/drawing/2014/main" id="{7DC9416A-637C-4EFD-0388-46D2A0AB0C2D}"/>
              </a:ext>
            </a:extLst>
          </p:cNvPr>
          <p:cNvPicPr>
            <a:picLocks noChangeAspect="1"/>
          </p:cNvPicPr>
          <p:nvPr/>
        </p:nvPicPr>
        <p:blipFill>
          <a:blip r:embed="rId2"/>
          <a:srcRect l="1432" t="11872" r="737" b="15362"/>
          <a:stretch>
            <a:fillRect/>
          </a:stretch>
        </p:blipFill>
        <p:spPr>
          <a:xfrm rot="120000">
            <a:off x="968359" y="5376718"/>
            <a:ext cx="10254636" cy="659723"/>
          </a:xfrm>
          <a:prstGeom prst="rect">
            <a:avLst/>
          </a:prstGeom>
        </p:spPr>
      </p:pic>
      <p:sp>
        <p:nvSpPr>
          <p:cNvPr id="17" name="ZoneTexte 16">
            <a:extLst>
              <a:ext uri="{FF2B5EF4-FFF2-40B4-BE49-F238E27FC236}">
                <a16:creationId xmlns:a16="http://schemas.microsoft.com/office/drawing/2014/main" id="{060501E2-CE43-D69C-4B00-719145AC3AFC}"/>
              </a:ext>
            </a:extLst>
          </p:cNvPr>
          <p:cNvSpPr txBox="1"/>
          <p:nvPr/>
        </p:nvSpPr>
        <p:spPr>
          <a:xfrm>
            <a:off x="3998245" y="4716258"/>
            <a:ext cx="419926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500" b="1" u="sng">
                <a:ea typeface="+mn-lt"/>
                <a:cs typeface="+mn-lt"/>
              </a:rPr>
              <a:t>Etat initial de la population </a:t>
            </a:r>
            <a:endParaRPr lang="fr-FR" sz="2500" u="sng"/>
          </a:p>
        </p:txBody>
      </p:sp>
      <p:sp>
        <p:nvSpPr>
          <p:cNvPr id="2" name="Espace réservé du numéro de diapositive 1">
            <a:extLst>
              <a:ext uri="{FF2B5EF4-FFF2-40B4-BE49-F238E27FC236}">
                <a16:creationId xmlns:a16="http://schemas.microsoft.com/office/drawing/2014/main" id="{ADD21D8D-3702-DC44-FCBC-6238BC344933}"/>
              </a:ext>
            </a:extLst>
          </p:cNvPr>
          <p:cNvSpPr>
            <a:spLocks noGrp="1"/>
          </p:cNvSpPr>
          <p:nvPr>
            <p:ph type="sldNum" sz="quarter" idx="12"/>
          </p:nvPr>
        </p:nvSpPr>
        <p:spPr/>
        <p:txBody>
          <a:bodyPr/>
          <a:lstStyle/>
          <a:p>
            <a:fld id="{27C6CCC6-2BE5-4E42-96A4-D1E8E81A3D8E}" type="slidenum">
              <a:rPr lang="fr-FR" smtClean="0"/>
              <a:t>5</a:t>
            </a:fld>
            <a:endParaRPr lang="fr-FR"/>
          </a:p>
        </p:txBody>
      </p:sp>
    </p:spTree>
    <p:extLst>
      <p:ext uri="{BB962C8B-B14F-4D97-AF65-F5344CB8AC3E}">
        <p14:creationId xmlns:p14="http://schemas.microsoft.com/office/powerpoint/2010/main" val="113753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FED53-E320-6C6F-6965-693BA2490587}"/>
              </a:ext>
            </a:extLst>
          </p:cNvPr>
          <p:cNvSpPr>
            <a:spLocks noGrp="1"/>
          </p:cNvSpPr>
          <p:nvPr>
            <p:ph type="title"/>
          </p:nvPr>
        </p:nvSpPr>
        <p:spPr/>
        <p:txBody>
          <a:bodyPr/>
          <a:lstStyle/>
          <a:p>
            <a:r>
              <a:rPr lang="fr-FR" b="1">
                <a:ea typeface="+mj-lt"/>
                <a:cs typeface="+mj-lt"/>
              </a:rPr>
              <a:t>Résultats du modèle en 1D</a:t>
            </a:r>
            <a:endParaRPr lang="fr-FR" b="1"/>
          </a:p>
        </p:txBody>
      </p:sp>
      <p:sp>
        <p:nvSpPr>
          <p:cNvPr id="5" name="ZoneTexte 4">
            <a:extLst>
              <a:ext uri="{FF2B5EF4-FFF2-40B4-BE49-F238E27FC236}">
                <a16:creationId xmlns:a16="http://schemas.microsoft.com/office/drawing/2014/main" id="{EFE6C0BE-1818-1D86-55CF-528A94D94424}"/>
              </a:ext>
            </a:extLst>
          </p:cNvPr>
          <p:cNvSpPr txBox="1"/>
          <p:nvPr/>
        </p:nvSpPr>
        <p:spPr>
          <a:xfrm>
            <a:off x="1230674" y="1694197"/>
            <a:ext cx="1107511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b="1">
                <a:solidFill>
                  <a:schemeClr val="tx2">
                    <a:lumMod val="76000"/>
                    <a:lumOff val="24000"/>
                  </a:schemeClr>
                </a:solidFill>
                <a:ea typeface="+mn-lt"/>
                <a:cs typeface="+mn-lt"/>
              </a:rPr>
              <a:t>Les déplacements successifs modifient progressivement les voisinages.</a:t>
            </a:r>
          </a:p>
          <a:p>
            <a:endParaRPr lang="fr-FR" sz="2200" b="1">
              <a:solidFill>
                <a:schemeClr val="tx2">
                  <a:lumMod val="76000"/>
                  <a:lumOff val="24000"/>
                </a:schemeClr>
              </a:solidFill>
            </a:endParaRPr>
          </a:p>
        </p:txBody>
      </p:sp>
      <p:sp>
        <p:nvSpPr>
          <p:cNvPr id="6" name="ZoneTexte 5">
            <a:extLst>
              <a:ext uri="{FF2B5EF4-FFF2-40B4-BE49-F238E27FC236}">
                <a16:creationId xmlns:a16="http://schemas.microsoft.com/office/drawing/2014/main" id="{0811C38D-4599-3EF7-41D7-C975A9CFED7E}"/>
              </a:ext>
            </a:extLst>
          </p:cNvPr>
          <p:cNvSpPr txBox="1"/>
          <p:nvPr/>
        </p:nvSpPr>
        <p:spPr>
          <a:xfrm>
            <a:off x="1230674" y="2421590"/>
            <a:ext cx="993211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b="1">
                <a:solidFill>
                  <a:schemeClr val="tx2">
                    <a:lumMod val="76000"/>
                    <a:lumOff val="24000"/>
                  </a:schemeClr>
                </a:solidFill>
                <a:ea typeface="+mn-lt"/>
                <a:cs typeface="+mn-lt"/>
              </a:rPr>
              <a:t>Formation de groupes compacts d’individus similaires (clusters).</a:t>
            </a:r>
            <a:endParaRPr lang="fr-FR" sz="2200" b="1">
              <a:solidFill>
                <a:schemeClr val="tx2">
                  <a:lumMod val="76000"/>
                  <a:lumOff val="24000"/>
                </a:schemeClr>
              </a:solidFill>
            </a:endParaRPr>
          </a:p>
        </p:txBody>
      </p:sp>
      <p:pic>
        <p:nvPicPr>
          <p:cNvPr id="8" name="Graphique 7" descr="Flèches de chevron avec un remplissage uni">
            <a:extLst>
              <a:ext uri="{FF2B5EF4-FFF2-40B4-BE49-F238E27FC236}">
                <a16:creationId xmlns:a16="http://schemas.microsoft.com/office/drawing/2014/main" id="{BC6AADAD-084C-9EA3-11DB-E82B0245F7E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6560" y="1695396"/>
            <a:ext cx="460375" cy="499534"/>
          </a:xfrm>
          <a:prstGeom prst="rect">
            <a:avLst/>
          </a:prstGeom>
        </p:spPr>
      </p:pic>
      <p:pic>
        <p:nvPicPr>
          <p:cNvPr id="12" name="Image 11" descr="Une image contenant texte, Police, ligne&#10;&#10;Le contenu généré par l’IA peut être incorrect.">
            <a:extLst>
              <a:ext uri="{FF2B5EF4-FFF2-40B4-BE49-F238E27FC236}">
                <a16:creationId xmlns:a16="http://schemas.microsoft.com/office/drawing/2014/main" id="{706C526E-0F9C-18F8-6BE0-11581BECF7AC}"/>
              </a:ext>
            </a:extLst>
          </p:cNvPr>
          <p:cNvPicPr>
            <a:picLocks noChangeAspect="1"/>
          </p:cNvPicPr>
          <p:nvPr/>
        </p:nvPicPr>
        <p:blipFill>
          <a:blip r:embed="rId3"/>
          <a:srcRect l="-680" t="64356" r="-90" b="495"/>
          <a:stretch>
            <a:fillRect/>
          </a:stretch>
        </p:blipFill>
        <p:spPr>
          <a:xfrm>
            <a:off x="632204" y="3909971"/>
            <a:ext cx="10903284" cy="695842"/>
          </a:xfrm>
          <a:prstGeom prst="rect">
            <a:avLst/>
          </a:prstGeom>
        </p:spPr>
      </p:pic>
      <p:sp>
        <p:nvSpPr>
          <p:cNvPr id="14" name="ZoneTexte 13">
            <a:extLst>
              <a:ext uri="{FF2B5EF4-FFF2-40B4-BE49-F238E27FC236}">
                <a16:creationId xmlns:a16="http://schemas.microsoft.com/office/drawing/2014/main" id="{52F8D0E4-4278-7853-6161-29D6223C8076}"/>
              </a:ext>
            </a:extLst>
          </p:cNvPr>
          <p:cNvSpPr txBox="1"/>
          <p:nvPr/>
        </p:nvSpPr>
        <p:spPr>
          <a:xfrm>
            <a:off x="5225761" y="3215088"/>
            <a:ext cx="136066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200" b="1" u="sng">
                <a:ea typeface="+mn-lt"/>
                <a:cs typeface="+mn-lt"/>
              </a:rPr>
              <a:t>Résultat </a:t>
            </a:r>
            <a:endParaRPr lang="fr-FR" sz="2200" u="sng"/>
          </a:p>
        </p:txBody>
      </p:sp>
      <p:sp>
        <p:nvSpPr>
          <p:cNvPr id="15" name="ZoneTexte 14">
            <a:extLst>
              <a:ext uri="{FF2B5EF4-FFF2-40B4-BE49-F238E27FC236}">
                <a16:creationId xmlns:a16="http://schemas.microsoft.com/office/drawing/2014/main" id="{EBF799E8-B0AF-6F49-C88C-3E870416B0EB}"/>
              </a:ext>
            </a:extLst>
          </p:cNvPr>
          <p:cNvSpPr txBox="1"/>
          <p:nvPr/>
        </p:nvSpPr>
        <p:spPr>
          <a:xfrm>
            <a:off x="3170355" y="5289582"/>
            <a:ext cx="58197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b="1">
                <a:ea typeface="+mn-lt"/>
                <a:cs typeface="+mn-lt"/>
              </a:rPr>
              <a:t>Une faible préférence locale (≈ 50 %) produit une ségrégation forte (≈ 81 % de voisins similaires).</a:t>
            </a:r>
            <a:endParaRPr lang="fr-FR" sz="2000"/>
          </a:p>
        </p:txBody>
      </p:sp>
      <p:pic>
        <p:nvPicPr>
          <p:cNvPr id="18" name="Graphique 17" descr="Flèches de chevron avec un remplissage uni">
            <a:extLst>
              <a:ext uri="{FF2B5EF4-FFF2-40B4-BE49-F238E27FC236}">
                <a16:creationId xmlns:a16="http://schemas.microsoft.com/office/drawing/2014/main" id="{50D47C09-7D21-A621-58AA-D16F7670F1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6560" y="2390720"/>
            <a:ext cx="460375" cy="499534"/>
          </a:xfrm>
          <a:prstGeom prst="rect">
            <a:avLst/>
          </a:prstGeom>
        </p:spPr>
      </p:pic>
      <p:sp>
        <p:nvSpPr>
          <p:cNvPr id="3" name="Espace réservé du numéro de diapositive 2">
            <a:extLst>
              <a:ext uri="{FF2B5EF4-FFF2-40B4-BE49-F238E27FC236}">
                <a16:creationId xmlns:a16="http://schemas.microsoft.com/office/drawing/2014/main" id="{38505ECF-6F33-CB77-2A01-6AB78010DCA0}"/>
              </a:ext>
            </a:extLst>
          </p:cNvPr>
          <p:cNvSpPr>
            <a:spLocks noGrp="1"/>
          </p:cNvSpPr>
          <p:nvPr>
            <p:ph type="sldNum" sz="quarter" idx="12"/>
          </p:nvPr>
        </p:nvSpPr>
        <p:spPr/>
        <p:txBody>
          <a:bodyPr/>
          <a:lstStyle/>
          <a:p>
            <a:fld id="{27C6CCC6-2BE5-4E42-96A4-D1E8E81A3D8E}" type="slidenum">
              <a:rPr lang="fr-FR" smtClean="0"/>
              <a:t>6</a:t>
            </a:fld>
            <a:endParaRPr lang="fr-FR"/>
          </a:p>
        </p:txBody>
      </p:sp>
      <p:sp>
        <p:nvSpPr>
          <p:cNvPr id="7" name="Accolade ouvrante 6">
            <a:extLst>
              <a:ext uri="{FF2B5EF4-FFF2-40B4-BE49-F238E27FC236}">
                <a16:creationId xmlns:a16="http://schemas.microsoft.com/office/drawing/2014/main" id="{3D76A710-580D-9410-A928-4CDA1505A5C7}"/>
              </a:ext>
            </a:extLst>
          </p:cNvPr>
          <p:cNvSpPr/>
          <p:nvPr/>
        </p:nvSpPr>
        <p:spPr>
          <a:xfrm rot="16200000">
            <a:off x="1277523" y="4057422"/>
            <a:ext cx="210963" cy="105967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Accolade ouvrante 9">
            <a:extLst>
              <a:ext uri="{FF2B5EF4-FFF2-40B4-BE49-F238E27FC236}">
                <a16:creationId xmlns:a16="http://schemas.microsoft.com/office/drawing/2014/main" id="{4FF1D404-BBAB-E664-E927-CD15A678227E}"/>
              </a:ext>
            </a:extLst>
          </p:cNvPr>
          <p:cNvSpPr/>
          <p:nvPr/>
        </p:nvSpPr>
        <p:spPr>
          <a:xfrm rot="16200000">
            <a:off x="4854009" y="3882438"/>
            <a:ext cx="227528" cy="1448961"/>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Accolade ouvrante 12">
            <a:extLst>
              <a:ext uri="{FF2B5EF4-FFF2-40B4-BE49-F238E27FC236}">
                <a16:creationId xmlns:a16="http://schemas.microsoft.com/office/drawing/2014/main" id="{1BF65A23-1BF2-E066-F2E7-AC93A00C710D}"/>
              </a:ext>
            </a:extLst>
          </p:cNvPr>
          <p:cNvSpPr/>
          <p:nvPr/>
        </p:nvSpPr>
        <p:spPr>
          <a:xfrm rot="16200000">
            <a:off x="9148542" y="3389623"/>
            <a:ext cx="177833" cy="2384896"/>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7" name="Accolade ouvrante 16">
            <a:extLst>
              <a:ext uri="{FF2B5EF4-FFF2-40B4-BE49-F238E27FC236}">
                <a16:creationId xmlns:a16="http://schemas.microsoft.com/office/drawing/2014/main" id="{23DF1DB0-9A5A-FF12-C5D4-044287FE5236}"/>
              </a:ext>
            </a:extLst>
          </p:cNvPr>
          <p:cNvSpPr/>
          <p:nvPr/>
        </p:nvSpPr>
        <p:spPr>
          <a:xfrm rot="16200000">
            <a:off x="2971730" y="3556394"/>
            <a:ext cx="244093" cy="208851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0" name="Accolade ouvrante 19">
            <a:extLst>
              <a:ext uri="{FF2B5EF4-FFF2-40B4-BE49-F238E27FC236}">
                <a16:creationId xmlns:a16="http://schemas.microsoft.com/office/drawing/2014/main" id="{A563DED1-67E1-6132-805E-70B374881B8D}"/>
              </a:ext>
            </a:extLst>
          </p:cNvPr>
          <p:cNvSpPr/>
          <p:nvPr/>
        </p:nvSpPr>
        <p:spPr>
          <a:xfrm rot="16200000">
            <a:off x="6732035" y="3473568"/>
            <a:ext cx="260658" cy="2237598"/>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Accolade ouvrante 21">
            <a:extLst>
              <a:ext uri="{FF2B5EF4-FFF2-40B4-BE49-F238E27FC236}">
                <a16:creationId xmlns:a16="http://schemas.microsoft.com/office/drawing/2014/main" id="{B0FF46C8-030E-78E8-9747-16DBAE3FF3BA}"/>
              </a:ext>
            </a:extLst>
          </p:cNvPr>
          <p:cNvSpPr/>
          <p:nvPr/>
        </p:nvSpPr>
        <p:spPr>
          <a:xfrm rot="16200000">
            <a:off x="10831926" y="4169308"/>
            <a:ext cx="177833" cy="829555"/>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0124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8783D2-B0F8-31CC-D7E0-80834ED857E1}"/>
              </a:ext>
            </a:extLst>
          </p:cNvPr>
          <p:cNvSpPr>
            <a:spLocks noGrp="1"/>
          </p:cNvSpPr>
          <p:nvPr>
            <p:ph type="title"/>
          </p:nvPr>
        </p:nvSpPr>
        <p:spPr/>
        <p:txBody>
          <a:bodyPr/>
          <a:lstStyle/>
          <a:p>
            <a:r>
              <a:rPr lang="fr-FR" b="1">
                <a:ea typeface="+mj-lt"/>
                <a:cs typeface="+mj-lt"/>
              </a:rPr>
              <a:t>Robustesse du phénomène de ségrégation</a:t>
            </a:r>
            <a:endParaRPr lang="fr-FR" b="1"/>
          </a:p>
        </p:txBody>
      </p:sp>
      <p:sp>
        <p:nvSpPr>
          <p:cNvPr id="5" name="ZoneTexte 4">
            <a:extLst>
              <a:ext uri="{FF2B5EF4-FFF2-40B4-BE49-F238E27FC236}">
                <a16:creationId xmlns:a16="http://schemas.microsoft.com/office/drawing/2014/main" id="{1034104A-80C1-C2F9-D866-C11DAEC439C8}"/>
              </a:ext>
            </a:extLst>
          </p:cNvPr>
          <p:cNvSpPr txBox="1"/>
          <p:nvPr/>
        </p:nvSpPr>
        <p:spPr>
          <a:xfrm>
            <a:off x="1050549" y="1949012"/>
            <a:ext cx="1090872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200" b="1">
                <a:solidFill>
                  <a:schemeClr val="tx2">
                    <a:lumMod val="76000"/>
                    <a:lumOff val="24000"/>
                  </a:schemeClr>
                </a:solidFill>
                <a:ea typeface="+mn-lt"/>
                <a:cs typeface="+mn-lt"/>
              </a:rPr>
              <a:t>Quelle que soit la configuration initiale aléatoire, la dynamique converge vers une structure ségréguée similaire.</a:t>
            </a:r>
            <a:endParaRPr lang="fr-FR" b="1">
              <a:solidFill>
                <a:schemeClr val="tx2">
                  <a:lumMod val="76000"/>
                  <a:lumOff val="24000"/>
                </a:schemeClr>
              </a:solidFill>
            </a:endParaRPr>
          </a:p>
        </p:txBody>
      </p:sp>
      <p:pic>
        <p:nvPicPr>
          <p:cNvPr id="7" name="Image 6" descr="Une image contenant texte, capture d’écran, Police, blanc&#10;&#10;Le contenu généré par l’IA peut être incorrect.">
            <a:extLst>
              <a:ext uri="{FF2B5EF4-FFF2-40B4-BE49-F238E27FC236}">
                <a16:creationId xmlns:a16="http://schemas.microsoft.com/office/drawing/2014/main" id="{598F7C72-6060-972A-60ED-07FE9BE33070}"/>
              </a:ext>
            </a:extLst>
          </p:cNvPr>
          <p:cNvPicPr>
            <a:picLocks noChangeAspect="1"/>
          </p:cNvPicPr>
          <p:nvPr/>
        </p:nvPicPr>
        <p:blipFill>
          <a:blip r:embed="rId2"/>
          <a:stretch>
            <a:fillRect/>
          </a:stretch>
        </p:blipFill>
        <p:spPr>
          <a:xfrm>
            <a:off x="1656963" y="3570457"/>
            <a:ext cx="9804830" cy="1673569"/>
          </a:xfrm>
          <a:prstGeom prst="rect">
            <a:avLst/>
          </a:prstGeom>
        </p:spPr>
      </p:pic>
      <p:sp>
        <p:nvSpPr>
          <p:cNvPr id="9" name="ZoneTexte 8">
            <a:extLst>
              <a:ext uri="{FF2B5EF4-FFF2-40B4-BE49-F238E27FC236}">
                <a16:creationId xmlns:a16="http://schemas.microsoft.com/office/drawing/2014/main" id="{929F4A72-064A-F60F-3DA0-9B800B4741B7}"/>
              </a:ext>
            </a:extLst>
          </p:cNvPr>
          <p:cNvSpPr txBox="1"/>
          <p:nvPr/>
        </p:nvSpPr>
        <p:spPr>
          <a:xfrm>
            <a:off x="421072" y="3772407"/>
            <a:ext cx="12355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Initial :</a:t>
            </a:r>
          </a:p>
        </p:txBody>
      </p:sp>
      <p:sp>
        <p:nvSpPr>
          <p:cNvPr id="11" name="ZoneTexte 10">
            <a:extLst>
              <a:ext uri="{FF2B5EF4-FFF2-40B4-BE49-F238E27FC236}">
                <a16:creationId xmlns:a16="http://schemas.microsoft.com/office/drawing/2014/main" id="{BF666E80-9289-CC58-DA94-0C384630BCA1}"/>
              </a:ext>
            </a:extLst>
          </p:cNvPr>
          <p:cNvSpPr txBox="1"/>
          <p:nvPr/>
        </p:nvSpPr>
        <p:spPr>
          <a:xfrm>
            <a:off x="422189" y="4757351"/>
            <a:ext cx="6096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latin typeface="Aptos"/>
              </a:rPr>
              <a:t>Résultat</a:t>
            </a:r>
            <a:r>
              <a:rPr lang="en-US" sz="1800" b="1" baseline="0">
                <a:latin typeface="Aptos"/>
              </a:rPr>
              <a:t> :</a:t>
            </a:r>
            <a:r>
              <a:rPr sz="1800">
                <a:latin typeface="Aptos"/>
                <a:ea typeface="Aptos"/>
                <a:cs typeface="Aptos"/>
              </a:rPr>
              <a:t>​</a:t>
            </a:r>
            <a:endParaRPr lang="fr-FR"/>
          </a:p>
          <a:p>
            <a:pPr algn="ctr"/>
            <a:endParaRPr lang="fr-FR"/>
          </a:p>
        </p:txBody>
      </p:sp>
      <p:sp>
        <p:nvSpPr>
          <p:cNvPr id="3" name="Espace réservé du numéro de diapositive 2">
            <a:extLst>
              <a:ext uri="{FF2B5EF4-FFF2-40B4-BE49-F238E27FC236}">
                <a16:creationId xmlns:a16="http://schemas.microsoft.com/office/drawing/2014/main" id="{C762813E-30D9-6246-5800-2E1FB6FE4CB7}"/>
              </a:ext>
            </a:extLst>
          </p:cNvPr>
          <p:cNvSpPr>
            <a:spLocks noGrp="1"/>
          </p:cNvSpPr>
          <p:nvPr>
            <p:ph type="sldNum" sz="quarter" idx="12"/>
          </p:nvPr>
        </p:nvSpPr>
        <p:spPr/>
        <p:txBody>
          <a:bodyPr/>
          <a:lstStyle/>
          <a:p>
            <a:fld id="{27C6CCC6-2BE5-4E42-96A4-D1E8E81A3D8E}" type="slidenum">
              <a:rPr lang="fr-FR" smtClean="0"/>
              <a:t>7</a:t>
            </a:fld>
            <a:endParaRPr lang="fr-FR"/>
          </a:p>
        </p:txBody>
      </p:sp>
      <p:sp>
        <p:nvSpPr>
          <p:cNvPr id="4" name="Accolade ouvrante 3">
            <a:extLst>
              <a:ext uri="{FF2B5EF4-FFF2-40B4-BE49-F238E27FC236}">
                <a16:creationId xmlns:a16="http://schemas.microsoft.com/office/drawing/2014/main" id="{DBC57955-06E8-D7A9-7C00-F42643B70427}"/>
              </a:ext>
            </a:extLst>
          </p:cNvPr>
          <p:cNvSpPr/>
          <p:nvPr/>
        </p:nvSpPr>
        <p:spPr>
          <a:xfrm rot="16200000">
            <a:off x="2120748" y="4768676"/>
            <a:ext cx="227528" cy="852614"/>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 name="Accolade ouvrante 5">
            <a:extLst>
              <a:ext uri="{FF2B5EF4-FFF2-40B4-BE49-F238E27FC236}">
                <a16:creationId xmlns:a16="http://schemas.microsoft.com/office/drawing/2014/main" id="{BA2CAE6F-0588-7093-BCE7-F9EFF6E720D2}"/>
              </a:ext>
            </a:extLst>
          </p:cNvPr>
          <p:cNvSpPr/>
          <p:nvPr/>
        </p:nvSpPr>
        <p:spPr>
          <a:xfrm rot="16200000">
            <a:off x="3464545" y="4372231"/>
            <a:ext cx="227528" cy="1666099"/>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Accolade ouvrante 7">
            <a:extLst>
              <a:ext uri="{FF2B5EF4-FFF2-40B4-BE49-F238E27FC236}">
                <a16:creationId xmlns:a16="http://schemas.microsoft.com/office/drawing/2014/main" id="{8BAC7CFB-6016-5918-FD31-5850BB3D6D8B}"/>
              </a:ext>
            </a:extLst>
          </p:cNvPr>
          <p:cNvSpPr/>
          <p:nvPr/>
        </p:nvSpPr>
        <p:spPr>
          <a:xfrm rot="16200000">
            <a:off x="5276869" y="4341339"/>
            <a:ext cx="227528" cy="1727882"/>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Accolade ouvrante 9">
            <a:extLst>
              <a:ext uri="{FF2B5EF4-FFF2-40B4-BE49-F238E27FC236}">
                <a16:creationId xmlns:a16="http://schemas.microsoft.com/office/drawing/2014/main" id="{1FA3E385-23AE-EB6D-A3F3-B51A99BAE466}"/>
              </a:ext>
            </a:extLst>
          </p:cNvPr>
          <p:cNvSpPr/>
          <p:nvPr/>
        </p:nvSpPr>
        <p:spPr>
          <a:xfrm rot="16200000">
            <a:off x="6775126" y="4665703"/>
            <a:ext cx="227528" cy="1079154"/>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Accolade ouvrante 11">
            <a:extLst>
              <a:ext uri="{FF2B5EF4-FFF2-40B4-BE49-F238E27FC236}">
                <a16:creationId xmlns:a16="http://schemas.microsoft.com/office/drawing/2014/main" id="{C6024514-4585-5FD0-6483-94E2E804A963}"/>
              </a:ext>
            </a:extLst>
          </p:cNvPr>
          <p:cNvSpPr/>
          <p:nvPr/>
        </p:nvSpPr>
        <p:spPr>
          <a:xfrm rot="16200000">
            <a:off x="8469031" y="4166286"/>
            <a:ext cx="186339" cy="2119179"/>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Accolade ouvrante 12">
            <a:extLst>
              <a:ext uri="{FF2B5EF4-FFF2-40B4-BE49-F238E27FC236}">
                <a16:creationId xmlns:a16="http://schemas.microsoft.com/office/drawing/2014/main" id="{C70FEAEF-0A4D-2759-FF5E-079B2354D526}"/>
              </a:ext>
            </a:extLst>
          </p:cNvPr>
          <p:cNvSpPr/>
          <p:nvPr/>
        </p:nvSpPr>
        <p:spPr>
          <a:xfrm rot="16200000">
            <a:off x="10291652" y="4567879"/>
            <a:ext cx="227528" cy="1315992"/>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15" name="Graphique 14" descr="Flèches de chevron avec un remplissage uni">
            <a:extLst>
              <a:ext uri="{FF2B5EF4-FFF2-40B4-BE49-F238E27FC236}">
                <a16:creationId xmlns:a16="http://schemas.microsoft.com/office/drawing/2014/main" id="{049C5546-5726-9F51-80F9-ECFC81492C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4120" y="2080806"/>
            <a:ext cx="460375" cy="499534"/>
          </a:xfrm>
          <a:prstGeom prst="rect">
            <a:avLst/>
          </a:prstGeom>
        </p:spPr>
      </p:pic>
    </p:spTree>
    <p:extLst>
      <p:ext uri="{BB962C8B-B14F-4D97-AF65-F5344CB8AC3E}">
        <p14:creationId xmlns:p14="http://schemas.microsoft.com/office/powerpoint/2010/main" val="49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A2E83-47F1-539E-94E4-5310F559A99D}"/>
              </a:ext>
            </a:extLst>
          </p:cNvPr>
          <p:cNvSpPr>
            <a:spLocks noGrp="1"/>
          </p:cNvSpPr>
          <p:nvPr>
            <p:ph type="title"/>
          </p:nvPr>
        </p:nvSpPr>
        <p:spPr/>
        <p:txBody>
          <a:bodyPr/>
          <a:lstStyle/>
          <a:p>
            <a:r>
              <a:rPr lang="fr-FR" b="1">
                <a:ea typeface="+mj-lt"/>
                <a:cs typeface="+mj-lt"/>
              </a:rPr>
              <a:t>Effet de la composition de la population</a:t>
            </a:r>
            <a:endParaRPr lang="fr-FR" b="1"/>
          </a:p>
        </p:txBody>
      </p:sp>
      <p:sp>
        <p:nvSpPr>
          <p:cNvPr id="5" name="ZoneTexte 4">
            <a:extLst>
              <a:ext uri="{FF2B5EF4-FFF2-40B4-BE49-F238E27FC236}">
                <a16:creationId xmlns:a16="http://schemas.microsoft.com/office/drawing/2014/main" id="{DCAD22D9-B654-2C7D-7098-23E46BB80F9F}"/>
              </a:ext>
            </a:extLst>
          </p:cNvPr>
          <p:cNvSpPr txBox="1"/>
          <p:nvPr/>
        </p:nvSpPr>
        <p:spPr>
          <a:xfrm>
            <a:off x="1440802" y="1949012"/>
            <a:ext cx="1051847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200" b="1">
                <a:solidFill>
                  <a:schemeClr val="tx2">
                    <a:lumMod val="76000"/>
                    <a:lumOff val="24000"/>
                  </a:schemeClr>
                </a:solidFill>
                <a:ea typeface="+mn-lt"/>
                <a:cs typeface="+mn-lt"/>
              </a:rPr>
              <a:t>Quand un groupe devient minoritaire → la ségrégation s’intensifie, les individus minoritaires se regroupent en clusters plus grands et plus compacts.</a:t>
            </a:r>
            <a:endParaRPr lang="fr-FR" sz="2200" b="1">
              <a:solidFill>
                <a:schemeClr val="tx2">
                  <a:lumMod val="76000"/>
                  <a:lumOff val="24000"/>
                </a:schemeClr>
              </a:solidFill>
            </a:endParaRPr>
          </a:p>
        </p:txBody>
      </p:sp>
      <p:pic>
        <p:nvPicPr>
          <p:cNvPr id="6" name="Image 5" descr="Une image contenant texte, Police, ligne, blanc&#10;&#10;Le contenu généré par l’IA peut être incorrect.">
            <a:extLst>
              <a:ext uri="{FF2B5EF4-FFF2-40B4-BE49-F238E27FC236}">
                <a16:creationId xmlns:a16="http://schemas.microsoft.com/office/drawing/2014/main" id="{CA18AC98-0CA3-5348-A4F3-E3E49C9E6F6E}"/>
              </a:ext>
            </a:extLst>
          </p:cNvPr>
          <p:cNvPicPr>
            <a:picLocks noChangeAspect="1"/>
          </p:cNvPicPr>
          <p:nvPr/>
        </p:nvPicPr>
        <p:blipFill>
          <a:blip r:embed="rId2"/>
          <a:stretch>
            <a:fillRect/>
          </a:stretch>
        </p:blipFill>
        <p:spPr>
          <a:xfrm>
            <a:off x="1565189" y="3581343"/>
            <a:ext cx="9432325" cy="941286"/>
          </a:xfrm>
          <a:prstGeom prst="rect">
            <a:avLst/>
          </a:prstGeom>
        </p:spPr>
      </p:pic>
      <p:pic>
        <p:nvPicPr>
          <p:cNvPr id="7" name="Image 6">
            <a:extLst>
              <a:ext uri="{FF2B5EF4-FFF2-40B4-BE49-F238E27FC236}">
                <a16:creationId xmlns:a16="http://schemas.microsoft.com/office/drawing/2014/main" id="{80E17056-7FF0-6476-37BC-C7934C8D5ABB}"/>
              </a:ext>
            </a:extLst>
          </p:cNvPr>
          <p:cNvPicPr>
            <a:picLocks noChangeAspect="1"/>
          </p:cNvPicPr>
          <p:nvPr/>
        </p:nvPicPr>
        <p:blipFill>
          <a:blip r:embed="rId3"/>
          <a:stretch>
            <a:fillRect/>
          </a:stretch>
        </p:blipFill>
        <p:spPr>
          <a:xfrm>
            <a:off x="1198091" y="5560672"/>
            <a:ext cx="10156223" cy="782336"/>
          </a:xfrm>
          <a:prstGeom prst="rect">
            <a:avLst/>
          </a:prstGeom>
        </p:spPr>
      </p:pic>
      <p:sp>
        <p:nvSpPr>
          <p:cNvPr id="8" name="ZoneTexte 7">
            <a:extLst>
              <a:ext uri="{FF2B5EF4-FFF2-40B4-BE49-F238E27FC236}">
                <a16:creationId xmlns:a16="http://schemas.microsoft.com/office/drawing/2014/main" id="{A062BDA1-EC3E-F5F8-DC89-AC6DF7BC8226}"/>
              </a:ext>
            </a:extLst>
          </p:cNvPr>
          <p:cNvSpPr txBox="1"/>
          <p:nvPr/>
        </p:nvSpPr>
        <p:spPr>
          <a:xfrm>
            <a:off x="3460118" y="2999336"/>
            <a:ext cx="52761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200" b="1">
                <a:ea typeface="+mn-lt"/>
                <a:cs typeface="+mn-lt"/>
              </a:rPr>
              <a:t>Composition modifiée : 35  "+" et 18 "o"</a:t>
            </a:r>
            <a:endParaRPr lang="fr-FR" sz="2200" b="1"/>
          </a:p>
        </p:txBody>
      </p:sp>
      <p:sp>
        <p:nvSpPr>
          <p:cNvPr id="10" name="ZoneTexte 9">
            <a:extLst>
              <a:ext uri="{FF2B5EF4-FFF2-40B4-BE49-F238E27FC236}">
                <a16:creationId xmlns:a16="http://schemas.microsoft.com/office/drawing/2014/main" id="{5FD76CE5-F491-BEEB-68C8-5C3E17CA5850}"/>
              </a:ext>
            </a:extLst>
          </p:cNvPr>
          <p:cNvSpPr txBox="1"/>
          <p:nvPr/>
        </p:nvSpPr>
        <p:spPr>
          <a:xfrm>
            <a:off x="5426902" y="4955823"/>
            <a:ext cx="134253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200" b="1"/>
              <a:t>Résultat</a:t>
            </a:r>
          </a:p>
        </p:txBody>
      </p:sp>
      <p:sp>
        <p:nvSpPr>
          <p:cNvPr id="3" name="Espace réservé du numéro de diapositive 2">
            <a:extLst>
              <a:ext uri="{FF2B5EF4-FFF2-40B4-BE49-F238E27FC236}">
                <a16:creationId xmlns:a16="http://schemas.microsoft.com/office/drawing/2014/main" id="{A13199C6-3DBE-1D60-F55D-83FF7580EE70}"/>
              </a:ext>
            </a:extLst>
          </p:cNvPr>
          <p:cNvSpPr>
            <a:spLocks noGrp="1"/>
          </p:cNvSpPr>
          <p:nvPr>
            <p:ph type="sldNum" sz="quarter" idx="12"/>
          </p:nvPr>
        </p:nvSpPr>
        <p:spPr/>
        <p:txBody>
          <a:bodyPr/>
          <a:lstStyle/>
          <a:p>
            <a:fld id="{27C6CCC6-2BE5-4E42-96A4-D1E8E81A3D8E}" type="slidenum">
              <a:rPr lang="fr-FR" smtClean="0"/>
              <a:t>8</a:t>
            </a:fld>
            <a:endParaRPr lang="fr-FR"/>
          </a:p>
        </p:txBody>
      </p:sp>
      <p:sp>
        <p:nvSpPr>
          <p:cNvPr id="9" name="Accolade ouvrante 8">
            <a:extLst>
              <a:ext uri="{FF2B5EF4-FFF2-40B4-BE49-F238E27FC236}">
                <a16:creationId xmlns:a16="http://schemas.microsoft.com/office/drawing/2014/main" id="{966C22EA-43FB-3906-2414-99F36F3C5C56}"/>
              </a:ext>
            </a:extLst>
          </p:cNvPr>
          <p:cNvSpPr/>
          <p:nvPr/>
        </p:nvSpPr>
        <p:spPr>
          <a:xfrm rot="16200000">
            <a:off x="5665704" y="4713459"/>
            <a:ext cx="205442" cy="3215918"/>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Accolade ouvrante 11">
            <a:extLst>
              <a:ext uri="{FF2B5EF4-FFF2-40B4-BE49-F238E27FC236}">
                <a16:creationId xmlns:a16="http://schemas.microsoft.com/office/drawing/2014/main" id="{DEAE9B2F-F720-D636-AD1C-5FA677C8C4EE}"/>
              </a:ext>
            </a:extLst>
          </p:cNvPr>
          <p:cNvSpPr/>
          <p:nvPr/>
        </p:nvSpPr>
        <p:spPr>
          <a:xfrm rot="16200000">
            <a:off x="2592110" y="5023796"/>
            <a:ext cx="260658" cy="2626881"/>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3" name="Accolade ouvrante 12">
            <a:extLst>
              <a:ext uri="{FF2B5EF4-FFF2-40B4-BE49-F238E27FC236}">
                <a16:creationId xmlns:a16="http://schemas.microsoft.com/office/drawing/2014/main" id="{B67FFDDB-9C03-483A-FE73-6E516867A296}"/>
              </a:ext>
            </a:extLst>
          </p:cNvPr>
          <p:cNvSpPr/>
          <p:nvPr/>
        </p:nvSpPr>
        <p:spPr>
          <a:xfrm rot="16200000">
            <a:off x="9256849" y="4587579"/>
            <a:ext cx="227528" cy="3510358"/>
          </a:xfrm>
          <a:prstGeom prst="leftBrace">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15" name="Graphique 14" descr="Flèches de chevron avec un remplissage uni">
            <a:extLst>
              <a:ext uri="{FF2B5EF4-FFF2-40B4-BE49-F238E27FC236}">
                <a16:creationId xmlns:a16="http://schemas.microsoft.com/office/drawing/2014/main" id="{501C97E9-1DA4-50FC-0CBB-17C2AB82BF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4538" y="2080806"/>
            <a:ext cx="460375" cy="499534"/>
          </a:xfrm>
          <a:prstGeom prst="rect">
            <a:avLst/>
          </a:prstGeom>
        </p:spPr>
      </p:pic>
    </p:spTree>
    <p:extLst>
      <p:ext uri="{BB962C8B-B14F-4D97-AF65-F5344CB8AC3E}">
        <p14:creationId xmlns:p14="http://schemas.microsoft.com/office/powerpoint/2010/main" val="102448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81226-3FC2-44A1-7D34-BD3A1DC9FFEB}"/>
              </a:ext>
            </a:extLst>
          </p:cNvPr>
          <p:cNvSpPr>
            <a:spLocks noGrp="1"/>
          </p:cNvSpPr>
          <p:nvPr>
            <p:ph type="title"/>
          </p:nvPr>
        </p:nvSpPr>
        <p:spPr/>
        <p:txBody>
          <a:bodyPr/>
          <a:lstStyle/>
          <a:p>
            <a:r>
              <a:rPr lang="fr-FR" b="1">
                <a:ea typeface="+mj-lt"/>
                <a:cs typeface="+mj-lt"/>
              </a:rPr>
              <a:t>Extension en dimension 2 (2D)</a:t>
            </a:r>
            <a:endParaRPr lang="fr-FR" b="1"/>
          </a:p>
        </p:txBody>
      </p:sp>
      <p:pic>
        <p:nvPicPr>
          <p:cNvPr id="5" name="Espace réservé du contenu 3" descr="Une image contenant texte, capture d’écran, nombre, Rectangle&#10;&#10;Le contenu généré par l’IA peut être incorrect.">
            <a:extLst>
              <a:ext uri="{FF2B5EF4-FFF2-40B4-BE49-F238E27FC236}">
                <a16:creationId xmlns:a16="http://schemas.microsoft.com/office/drawing/2014/main" id="{CDCE6651-4FE5-FA0A-ADC0-745D10BDCB72}"/>
              </a:ext>
            </a:extLst>
          </p:cNvPr>
          <p:cNvPicPr>
            <a:picLocks noGrp="1" noChangeAspect="1"/>
          </p:cNvPicPr>
          <p:nvPr>
            <p:ph idx="1"/>
          </p:nvPr>
        </p:nvPicPr>
        <p:blipFill>
          <a:blip r:embed="rId2"/>
          <a:stretch>
            <a:fillRect/>
          </a:stretch>
        </p:blipFill>
        <p:spPr>
          <a:xfrm>
            <a:off x="842704" y="4057159"/>
            <a:ext cx="2989566" cy="2297843"/>
          </a:xfrm>
          <a:prstGeom prst="rect">
            <a:avLst/>
          </a:prstGeom>
        </p:spPr>
      </p:pic>
      <p:sp>
        <p:nvSpPr>
          <p:cNvPr id="7" name="Espace réservé du contenu 2">
            <a:extLst>
              <a:ext uri="{FF2B5EF4-FFF2-40B4-BE49-F238E27FC236}">
                <a16:creationId xmlns:a16="http://schemas.microsoft.com/office/drawing/2014/main" id="{8992B8E5-DE65-532B-9637-CABEFF12E2B0}"/>
              </a:ext>
            </a:extLst>
          </p:cNvPr>
          <p:cNvSpPr txBox="1">
            <a:spLocks/>
          </p:cNvSpPr>
          <p:nvPr/>
        </p:nvSpPr>
        <p:spPr>
          <a:xfrm>
            <a:off x="1136822" y="1506409"/>
            <a:ext cx="9660923" cy="21889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a:solidFill>
                  <a:schemeClr val="tx2">
                    <a:lumMod val="76000"/>
                    <a:lumOff val="24000"/>
                  </a:schemeClr>
                </a:solidFill>
                <a:ea typeface="+mn-lt"/>
                <a:cs typeface="+mn-lt"/>
              </a:rPr>
              <a:t>Organisation spatiale :</a:t>
            </a:r>
            <a:r>
              <a:rPr lang="fr-FR" sz="2000">
                <a:ea typeface="+mn-lt"/>
                <a:cs typeface="+mn-lt"/>
              </a:rPr>
              <a:t> Les individus sont placés sur une grille bidimensionnelle avec des cases voisines.</a:t>
            </a:r>
          </a:p>
          <a:p>
            <a:r>
              <a:rPr lang="fr-FR" sz="2000" b="1">
                <a:solidFill>
                  <a:schemeClr val="tx2">
                    <a:lumMod val="76000"/>
                    <a:lumOff val="24000"/>
                  </a:schemeClr>
                </a:solidFill>
                <a:ea typeface="+mn-lt"/>
                <a:cs typeface="+mn-lt"/>
              </a:rPr>
              <a:t>Définition du voisinage :</a:t>
            </a:r>
            <a:r>
              <a:rPr lang="fr-FR" sz="2000">
                <a:ea typeface="+mn-lt"/>
                <a:cs typeface="+mn-lt"/>
              </a:rPr>
              <a:t> Chaque individu observe les cases autour de lui (voisinage proche).</a:t>
            </a:r>
            <a:endParaRPr lang="fr-FR" sz="2000"/>
          </a:p>
          <a:p>
            <a:r>
              <a:rPr lang="fr-FR" sz="2000" b="1">
                <a:solidFill>
                  <a:schemeClr val="tx2">
                    <a:lumMod val="76000"/>
                    <a:lumOff val="24000"/>
                  </a:schemeClr>
                </a:solidFill>
                <a:ea typeface="+mn-lt"/>
                <a:cs typeface="+mn-lt"/>
              </a:rPr>
              <a:t>Condition de satisfaction : </a:t>
            </a:r>
            <a:r>
              <a:rPr lang="fr-FR" sz="2000">
                <a:ea typeface="+mn-lt"/>
                <a:cs typeface="+mn-lt"/>
              </a:rPr>
              <a:t>Un seuil minimal de similarité détermine les déplacements.</a:t>
            </a:r>
            <a:endParaRPr lang="fr-FR" sz="2000"/>
          </a:p>
        </p:txBody>
      </p:sp>
      <p:pic>
        <p:nvPicPr>
          <p:cNvPr id="8" name="Image 7" descr="Une image contenant texte, capture d’écran, nombre, Rectangle&#10;&#10;Le contenu généré par l’IA peut être incorrect.">
            <a:extLst>
              <a:ext uri="{FF2B5EF4-FFF2-40B4-BE49-F238E27FC236}">
                <a16:creationId xmlns:a16="http://schemas.microsoft.com/office/drawing/2014/main" id="{00A9ADF7-639F-D779-D03B-AF849B55DB46}"/>
              </a:ext>
            </a:extLst>
          </p:cNvPr>
          <p:cNvPicPr>
            <a:picLocks noChangeAspect="1"/>
          </p:cNvPicPr>
          <p:nvPr/>
        </p:nvPicPr>
        <p:blipFill>
          <a:blip r:embed="rId3"/>
          <a:stretch>
            <a:fillRect/>
          </a:stretch>
        </p:blipFill>
        <p:spPr>
          <a:xfrm>
            <a:off x="5788625" y="4173494"/>
            <a:ext cx="2972831" cy="2176849"/>
          </a:xfrm>
          <a:prstGeom prst="rect">
            <a:avLst/>
          </a:prstGeom>
        </p:spPr>
      </p:pic>
      <p:pic>
        <p:nvPicPr>
          <p:cNvPr id="9" name="Image 8" descr="Une image contenant texte, diagramme, Plan, noir et blanc&#10;&#10;Le contenu généré par l’IA peut être incorrect.">
            <a:extLst>
              <a:ext uri="{FF2B5EF4-FFF2-40B4-BE49-F238E27FC236}">
                <a16:creationId xmlns:a16="http://schemas.microsoft.com/office/drawing/2014/main" id="{3555DD6D-B068-DA20-A9E5-65FA0CC9AC07}"/>
              </a:ext>
            </a:extLst>
          </p:cNvPr>
          <p:cNvPicPr>
            <a:picLocks noChangeAspect="1"/>
          </p:cNvPicPr>
          <p:nvPr/>
        </p:nvPicPr>
        <p:blipFill>
          <a:blip r:embed="rId4"/>
          <a:stretch>
            <a:fillRect/>
          </a:stretch>
        </p:blipFill>
        <p:spPr>
          <a:xfrm>
            <a:off x="9067285" y="4118019"/>
            <a:ext cx="2830728" cy="2184830"/>
          </a:xfrm>
          <a:prstGeom prst="rect">
            <a:avLst/>
          </a:prstGeom>
        </p:spPr>
      </p:pic>
      <p:sp>
        <p:nvSpPr>
          <p:cNvPr id="10" name="Flèche : droite 9">
            <a:extLst>
              <a:ext uri="{FF2B5EF4-FFF2-40B4-BE49-F238E27FC236}">
                <a16:creationId xmlns:a16="http://schemas.microsoft.com/office/drawing/2014/main" id="{03BDDE98-3355-071A-EE9E-D02C0CF5477E}"/>
              </a:ext>
            </a:extLst>
          </p:cNvPr>
          <p:cNvSpPr/>
          <p:nvPr/>
        </p:nvSpPr>
        <p:spPr>
          <a:xfrm>
            <a:off x="4258740" y="4924148"/>
            <a:ext cx="995067" cy="554314"/>
          </a:xfrm>
          <a:prstGeom prst="rightArrow">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9513602-AC03-AF5D-5B33-726FE8ACCDB5}"/>
              </a:ext>
            </a:extLst>
          </p:cNvPr>
          <p:cNvSpPr>
            <a:spLocks noGrp="1"/>
          </p:cNvSpPr>
          <p:nvPr>
            <p:ph type="sldNum" sz="quarter" idx="12"/>
          </p:nvPr>
        </p:nvSpPr>
        <p:spPr/>
        <p:txBody>
          <a:bodyPr/>
          <a:lstStyle/>
          <a:p>
            <a:fld id="{27C6CCC6-2BE5-4E42-96A4-D1E8E81A3D8E}" type="slidenum">
              <a:rPr lang="fr-FR" smtClean="0"/>
              <a:t>9</a:t>
            </a:fld>
            <a:endParaRPr lang="fr-FR"/>
          </a:p>
        </p:txBody>
      </p:sp>
    </p:spTree>
    <p:extLst>
      <p:ext uri="{BB962C8B-B14F-4D97-AF65-F5344CB8AC3E}">
        <p14:creationId xmlns:p14="http://schemas.microsoft.com/office/powerpoint/2010/main" val="41881704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24</Slides>
  <Notes>0</Notes>
  <HiddenSlides>0</HiddenSlide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Modèles Dynamiques de Ségrégation</vt:lpstr>
      <vt:lpstr>Thomas Schelling</vt:lpstr>
      <vt:lpstr>Problématique générale de Schelling</vt:lpstr>
      <vt:lpstr>Principe du modèle de proximité spatiale</vt:lpstr>
      <vt:lpstr>Le modèle en dimension 1 (1D)</vt:lpstr>
      <vt:lpstr>Résultats du modèle en 1D</vt:lpstr>
      <vt:lpstr>Robustesse du phénomène de ségrégation</vt:lpstr>
      <vt:lpstr>Effet de la composition de la population</vt:lpstr>
      <vt:lpstr>Extension en dimension 2 (2D)</vt:lpstr>
      <vt:lpstr>Effet de l’intensité des préférences.</vt:lpstr>
      <vt:lpstr>Demandes inégales entre couleurs</vt:lpstr>
      <vt:lpstr>Rapports numériques inégaux</vt:lpstr>
      <vt:lpstr>Simulation du modèle de schelling</vt:lpstr>
      <vt:lpstr>Du modèle spatial au modèle de quartier</vt:lpstr>
      <vt:lpstr>La Logique du Modèle - Seuil de tolérance</vt:lpstr>
      <vt:lpstr>La distribution de la tolérance </vt:lpstr>
      <vt:lpstr>Analyse du modéle </vt:lpstr>
      <vt:lpstr>Cas : Tolérance suffisamment élevé </vt:lpstr>
      <vt:lpstr>Modification de paramétres</vt:lpstr>
      <vt:lpstr>Forcer l’équilibre </vt:lpstr>
      <vt:lpstr>Importance du Ratio</vt:lpstr>
      <vt:lpstr>Tipping</vt:lpstr>
      <vt:lpstr>Validation Empirique (Davis et al., 2023)</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2026-02-16T12:35:53Z</dcterms:created>
  <dcterms:modified xsi:type="dcterms:W3CDTF">2026-03-18T07:41:40Z</dcterms:modified>
</cp:coreProperties>
</file>