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23" r:id="rId3"/>
    <p:sldId id="336" r:id="rId4"/>
    <p:sldId id="310" r:id="rId5"/>
    <p:sldId id="338" r:id="rId6"/>
    <p:sldId id="326" r:id="rId7"/>
    <p:sldId id="289" r:id="rId8"/>
    <p:sldId id="291" r:id="rId9"/>
    <p:sldId id="297" r:id="rId10"/>
    <p:sldId id="322" r:id="rId11"/>
    <p:sldId id="303" r:id="rId12"/>
    <p:sldId id="312" r:id="rId13"/>
    <p:sldId id="304" r:id="rId14"/>
    <p:sldId id="308" r:id="rId15"/>
    <p:sldId id="307" r:id="rId16"/>
    <p:sldId id="320" r:id="rId17"/>
    <p:sldId id="324" r:id="rId18"/>
    <p:sldId id="325" r:id="rId19"/>
    <p:sldId id="321" r:id="rId20"/>
    <p:sldId id="311" r:id="rId21"/>
    <p:sldId id="292" r:id="rId22"/>
    <p:sldId id="317" r:id="rId23"/>
    <p:sldId id="319" r:id="rId24"/>
    <p:sldId id="293" r:id="rId25"/>
    <p:sldId id="294" r:id="rId26"/>
    <p:sldId id="295" r:id="rId27"/>
    <p:sldId id="301" r:id="rId28"/>
    <p:sldId id="313" r:id="rId29"/>
    <p:sldId id="298" r:id="rId30"/>
    <p:sldId id="302" r:id="rId31"/>
    <p:sldId id="318" r:id="rId32"/>
    <p:sldId id="306" r:id="rId33"/>
    <p:sldId id="299" r:id="rId34"/>
    <p:sldId id="305" r:id="rId35"/>
    <p:sldId id="327" r:id="rId36"/>
    <p:sldId id="335" r:id="rId37"/>
    <p:sldId id="337" r:id="rId38"/>
    <p:sldId id="334" r:id="rId39"/>
    <p:sldId id="330" r:id="rId40"/>
    <p:sldId id="332" r:id="rId41"/>
    <p:sldId id="339" r:id="rId42"/>
    <p:sldId id="340" r:id="rId43"/>
    <p:sldId id="300" r:id="rId44"/>
    <p:sldId id="282" r:id="rId45"/>
    <p:sldId id="266" r:id="rId46"/>
    <p:sldId id="257" r:id="rId47"/>
    <p:sldId id="259" r:id="rId48"/>
    <p:sldId id="260" r:id="rId49"/>
    <p:sldId id="261" r:id="rId50"/>
    <p:sldId id="262" r:id="rId51"/>
    <p:sldId id="263" r:id="rId52"/>
    <p:sldId id="265" r:id="rId53"/>
    <p:sldId id="267" r:id="rId54"/>
    <p:sldId id="269" r:id="rId55"/>
    <p:sldId id="271" r:id="rId56"/>
    <p:sldId id="264" r:id="rId57"/>
    <p:sldId id="268" r:id="rId58"/>
    <p:sldId id="270" r:id="rId59"/>
    <p:sldId id="273" r:id="rId60"/>
    <p:sldId id="274" r:id="rId61"/>
    <p:sldId id="275" r:id="rId62"/>
    <p:sldId id="276" r:id="rId63"/>
    <p:sldId id="283" r:id="rId64"/>
    <p:sldId id="284" r:id="rId65"/>
    <p:sldId id="277" r:id="rId66"/>
    <p:sldId id="279" r:id="rId67"/>
    <p:sldId id="280" r:id="rId68"/>
    <p:sldId id="281" r:id="rId69"/>
    <p:sldId id="278" r:id="rId70"/>
    <p:sldId id="286"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6E"/>
    <a:srgbClr val="E04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D0902-8DEC-C7FF-9925-57DD018D0EAE}" v="11" dt="2026-05-12T07:15:08.36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ne EL ALAMI" userId="S::amine.el-alami@enpc.fr::8e51d63c-cec4-4c77-9220-7d91c5e83300" providerId="AD" clId="Web-{13BD0902-8DEC-C7FF-9925-57DD018D0EAE}"/>
    <pc:docChg chg="modSld">
      <pc:chgData name="Amine EL ALAMI" userId="S::amine.el-alami@enpc.fr::8e51d63c-cec4-4c77-9220-7d91c5e83300" providerId="AD" clId="Web-{13BD0902-8DEC-C7FF-9925-57DD018D0EAE}" dt="2026-05-12T07:15:08.362" v="10" actId="20577"/>
      <pc:docMkLst>
        <pc:docMk/>
      </pc:docMkLst>
      <pc:sldChg chg="modSp">
        <pc:chgData name="Amine EL ALAMI" userId="S::amine.el-alami@enpc.fr::8e51d63c-cec4-4c77-9220-7d91c5e83300" providerId="AD" clId="Web-{13BD0902-8DEC-C7FF-9925-57DD018D0EAE}" dt="2026-05-12T07:11:24.358" v="1" actId="14100"/>
        <pc:sldMkLst>
          <pc:docMk/>
          <pc:sldMk cId="164926329" sldId="302"/>
        </pc:sldMkLst>
        <pc:spChg chg="mod">
          <ac:chgData name="Amine EL ALAMI" userId="S::amine.el-alami@enpc.fr::8e51d63c-cec4-4c77-9220-7d91c5e83300" providerId="AD" clId="Web-{13BD0902-8DEC-C7FF-9925-57DD018D0EAE}" dt="2026-05-12T07:11:24.358" v="1" actId="14100"/>
          <ac:spMkLst>
            <pc:docMk/>
            <pc:sldMk cId="164926329" sldId="302"/>
            <ac:spMk id="13" creationId="{EBBC7215-0CA3-5E23-6160-7CA79E33A586}"/>
          </ac:spMkLst>
        </pc:spChg>
      </pc:sldChg>
      <pc:sldChg chg="modSp">
        <pc:chgData name="Amine EL ALAMI" userId="S::amine.el-alami@enpc.fr::8e51d63c-cec4-4c77-9220-7d91c5e83300" providerId="AD" clId="Web-{13BD0902-8DEC-C7FF-9925-57DD018D0EAE}" dt="2026-05-12T07:15:08.362" v="10" actId="20577"/>
        <pc:sldMkLst>
          <pc:docMk/>
          <pc:sldMk cId="4062029923" sldId="332"/>
        </pc:sldMkLst>
        <pc:spChg chg="mod">
          <ac:chgData name="Amine EL ALAMI" userId="S::amine.el-alami@enpc.fr::8e51d63c-cec4-4c77-9220-7d91c5e83300" providerId="AD" clId="Web-{13BD0902-8DEC-C7FF-9925-57DD018D0EAE}" dt="2026-05-12T07:15:08.362" v="10" actId="20577"/>
          <ac:spMkLst>
            <pc:docMk/>
            <pc:sldMk cId="4062029923" sldId="332"/>
            <ac:spMk id="7" creationId="{5A12C8D4-7024-784F-C380-3ABA8FEF0640}"/>
          </ac:spMkLst>
        </pc:spChg>
      </pc:sldChg>
      <pc:sldChg chg="modSp">
        <pc:chgData name="Amine EL ALAMI" userId="S::amine.el-alami@enpc.fr::8e51d63c-cec4-4c77-9220-7d91c5e83300" providerId="AD" clId="Web-{13BD0902-8DEC-C7FF-9925-57DD018D0EAE}" dt="2026-05-12T07:14:23.952" v="6" actId="20577"/>
        <pc:sldMkLst>
          <pc:docMk/>
          <pc:sldMk cId="3827457694" sldId="334"/>
        </pc:sldMkLst>
        <pc:spChg chg="mod">
          <ac:chgData name="Amine EL ALAMI" userId="S::amine.el-alami@enpc.fr::8e51d63c-cec4-4c77-9220-7d91c5e83300" providerId="AD" clId="Web-{13BD0902-8DEC-C7FF-9925-57DD018D0EAE}" dt="2026-05-12T07:14:12.748" v="2" actId="20577"/>
          <ac:spMkLst>
            <pc:docMk/>
            <pc:sldMk cId="3827457694" sldId="334"/>
            <ac:spMk id="10" creationId="{EDDF0524-C71C-CF86-3148-F1AE3904BD6B}"/>
          </ac:spMkLst>
        </pc:spChg>
        <pc:spChg chg="mod">
          <ac:chgData name="Amine EL ALAMI" userId="S::amine.el-alami@enpc.fr::8e51d63c-cec4-4c77-9220-7d91c5e83300" providerId="AD" clId="Web-{13BD0902-8DEC-C7FF-9925-57DD018D0EAE}" dt="2026-05-12T07:14:21.983" v="5" actId="20577"/>
          <ac:spMkLst>
            <pc:docMk/>
            <pc:sldMk cId="3827457694" sldId="334"/>
            <ac:spMk id="12" creationId="{2398014C-4F52-D9D3-4CF5-D7255008C978}"/>
          </ac:spMkLst>
        </pc:spChg>
        <pc:spChg chg="mod">
          <ac:chgData name="Amine EL ALAMI" userId="S::amine.el-alami@enpc.fr::8e51d63c-cec4-4c77-9220-7d91c5e83300" providerId="AD" clId="Web-{13BD0902-8DEC-C7FF-9925-57DD018D0EAE}" dt="2026-05-12T07:14:14.686" v="3" actId="20577"/>
          <ac:spMkLst>
            <pc:docMk/>
            <pc:sldMk cId="3827457694" sldId="334"/>
            <ac:spMk id="13" creationId="{00D431CC-60EB-036E-DD69-E3B2192DD119}"/>
          </ac:spMkLst>
        </pc:spChg>
        <pc:spChg chg="mod">
          <ac:chgData name="Amine EL ALAMI" userId="S::amine.el-alami@enpc.fr::8e51d63c-cec4-4c77-9220-7d91c5e83300" providerId="AD" clId="Web-{13BD0902-8DEC-C7FF-9925-57DD018D0EAE}" dt="2026-05-12T07:14:23.952" v="6" actId="20577"/>
          <ac:spMkLst>
            <pc:docMk/>
            <pc:sldMk cId="3827457694" sldId="334"/>
            <ac:spMk id="14" creationId="{815106E7-2C99-8B91-2113-6098E1A828E0}"/>
          </ac:spMkLst>
        </pc:spChg>
        <pc:spChg chg="mod">
          <ac:chgData name="Amine EL ALAMI" userId="S::amine.el-alami@enpc.fr::8e51d63c-cec4-4c77-9220-7d91c5e83300" providerId="AD" clId="Web-{13BD0902-8DEC-C7FF-9925-57DD018D0EAE}" dt="2026-05-12T07:14:18.421" v="4" actId="20577"/>
          <ac:spMkLst>
            <pc:docMk/>
            <pc:sldMk cId="3827457694" sldId="334"/>
            <ac:spMk id="15" creationId="{66A00046-8FE4-44EF-70FD-915E2F0192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1426E-6E8A-47C3-8E9C-65DCAE7C964A}" type="datetimeFigureOut">
              <a:t>12/05/2026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F19CE-4C11-4D93-A66D-1B757BEFA927}" type="slidenum">
              <a:t>‹N°›</a:t>
            </a:fld>
            <a:endParaRPr lang="en-US"/>
          </a:p>
        </p:txBody>
      </p:sp>
    </p:spTree>
    <p:extLst>
      <p:ext uri="{BB962C8B-B14F-4D97-AF65-F5344CB8AC3E}">
        <p14:creationId xmlns:p14="http://schemas.microsoft.com/office/powerpoint/2010/main" val="108179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3D07F-1C33-7547-9D58-A8E9B9B9A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167A3-BFF3-33ED-34BE-D29EF0A91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06350-0B63-5C96-B3A1-DEF8F3FFE2A0}"/>
              </a:ext>
            </a:extLst>
          </p:cNvPr>
          <p:cNvSpPr>
            <a:spLocks noGrp="1"/>
          </p:cNvSpPr>
          <p:nvPr>
            <p:ph type="body" idx="1"/>
          </p:nvPr>
        </p:nvSpPr>
        <p:spPr/>
        <p:txBody>
          <a:bodyPr/>
          <a:lstStyle/>
          <a:p>
            <a:pPr lvl="1"/>
            <a:r>
              <a:rPr lang="en-US">
                <a:solidFill>
                  <a:schemeClr val="accent2"/>
                </a:solidFill>
              </a:rPr>
              <a:t>la </a:t>
            </a:r>
            <a:r>
              <a:rPr lang="en-US" err="1">
                <a:solidFill>
                  <a:schemeClr val="accent2"/>
                </a:solidFill>
              </a:rPr>
              <a:t>nécessité</a:t>
            </a:r>
            <a:r>
              <a:rPr lang="en-US">
                <a:solidFill>
                  <a:schemeClr val="accent2"/>
                </a:solidFill>
              </a:rPr>
              <a:t> pour un </a:t>
            </a:r>
            <a:r>
              <a:rPr lang="en-US" err="1">
                <a:solidFill>
                  <a:schemeClr val="accent2"/>
                </a:solidFill>
              </a:rPr>
              <a:t>logement</a:t>
            </a:r>
            <a:r>
              <a:rPr lang="en-US">
                <a:solidFill>
                  <a:schemeClr val="accent2"/>
                </a:solidFill>
              </a:rPr>
              <a:t> </a:t>
            </a:r>
            <a:r>
              <a:rPr lang="en-US" err="1">
                <a:solidFill>
                  <a:schemeClr val="accent2"/>
                </a:solidFill>
              </a:rPr>
              <a:t>d’avoir</a:t>
            </a:r>
            <a:r>
              <a:rPr lang="en-US">
                <a:solidFill>
                  <a:schemeClr val="accent2"/>
                </a:solidFill>
              </a:rPr>
              <a:t> </a:t>
            </a:r>
            <a:r>
              <a:rPr lang="en-US" err="1">
                <a:solidFill>
                  <a:schemeClr val="accent2"/>
                </a:solidFill>
              </a:rPr>
              <a:t>une</a:t>
            </a:r>
            <a:r>
              <a:rPr lang="en-US">
                <a:solidFill>
                  <a:schemeClr val="accent2"/>
                </a:solidFill>
              </a:rPr>
              <a:t> surface </a:t>
            </a:r>
            <a:r>
              <a:rPr lang="en-US" err="1">
                <a:solidFill>
                  <a:schemeClr val="accent2"/>
                </a:solidFill>
              </a:rPr>
              <a:t>minimale</a:t>
            </a:r>
            <a:r>
              <a:rPr lang="en-US">
                <a:solidFill>
                  <a:schemeClr val="accent2"/>
                </a:solidFill>
              </a:rPr>
              <a:t> de 9 m² et </a:t>
            </a:r>
            <a:r>
              <a:rPr lang="en-US" err="1">
                <a:solidFill>
                  <a:schemeClr val="accent2"/>
                </a:solidFill>
              </a:rPr>
              <a:t>une</a:t>
            </a:r>
            <a:r>
              <a:rPr lang="en-US">
                <a:solidFill>
                  <a:schemeClr val="accent2"/>
                </a:solidFill>
              </a:rPr>
              <a:t> hauteur sous-plafond</a:t>
            </a:r>
            <a:endParaRPr lang="en-US"/>
          </a:p>
          <a:p>
            <a:pPr lvl="1">
              <a:lnSpc>
                <a:spcPct val="90000"/>
              </a:lnSpc>
              <a:spcBef>
                <a:spcPts val="500"/>
              </a:spcBef>
            </a:pPr>
            <a:r>
              <a:rPr lang="en-US">
                <a:solidFill>
                  <a:schemeClr val="accent2"/>
                </a:solidFill>
              </a:rPr>
              <a:t>de 2,20 m (des </a:t>
            </a:r>
            <a:r>
              <a:rPr lang="en-US" err="1">
                <a:solidFill>
                  <a:schemeClr val="accent2"/>
                </a:solidFill>
              </a:rPr>
              <a:t>critères</a:t>
            </a:r>
            <a:r>
              <a:rPr lang="en-US">
                <a:solidFill>
                  <a:schemeClr val="accent2"/>
                </a:solidFill>
              </a:rPr>
              <a:t> </a:t>
            </a:r>
            <a:r>
              <a:rPr lang="en-US" err="1">
                <a:solidFill>
                  <a:schemeClr val="accent2"/>
                </a:solidFill>
              </a:rPr>
              <a:t>repris</a:t>
            </a:r>
            <a:r>
              <a:rPr lang="en-US">
                <a:solidFill>
                  <a:schemeClr val="accent2"/>
                </a:solidFill>
              </a:rPr>
              <a:t> dans le </a:t>
            </a:r>
            <a:r>
              <a:rPr lang="en-US" err="1">
                <a:solidFill>
                  <a:schemeClr val="accent2"/>
                </a:solidFill>
              </a:rPr>
              <a:t>décret</a:t>
            </a:r>
            <a:r>
              <a:rPr lang="en-US">
                <a:solidFill>
                  <a:schemeClr val="accent2"/>
                </a:solidFill>
              </a:rPr>
              <a:t> sur le </a:t>
            </a:r>
            <a:r>
              <a:rPr lang="en-US" err="1">
                <a:solidFill>
                  <a:schemeClr val="accent2"/>
                </a:solidFill>
              </a:rPr>
              <a:t>logement</a:t>
            </a:r>
            <a:r>
              <a:rPr lang="en-US">
                <a:solidFill>
                  <a:schemeClr val="accent2"/>
                </a:solidFill>
              </a:rPr>
              <a:t> </a:t>
            </a:r>
            <a:r>
              <a:rPr lang="en-US" err="1">
                <a:solidFill>
                  <a:schemeClr val="accent2"/>
                </a:solidFill>
              </a:rPr>
              <a:t>décent</a:t>
            </a:r>
            <a:r>
              <a:rPr lang="en-US">
                <a:solidFill>
                  <a:schemeClr val="accent2"/>
                </a:solidFill>
              </a:rPr>
              <a:t>)</a:t>
            </a:r>
            <a:endParaRPr lang="en-US"/>
          </a:p>
          <a:p>
            <a:pPr marL="628650" lvl="1" indent="-171450">
              <a:lnSpc>
                <a:spcPct val="90000"/>
              </a:lnSpc>
              <a:spcBef>
                <a:spcPts val="500"/>
              </a:spcBef>
              <a:buFont typeface="Courier New,monospace"/>
              <a:buChar char="o"/>
            </a:pPr>
            <a:endParaRPr lang="en-US">
              <a:solidFill>
                <a:schemeClr val="accent2"/>
              </a:solidFill>
            </a:endParaRPr>
          </a:p>
          <a:p>
            <a:pPr marL="628650" lvl="1" indent="-171450">
              <a:lnSpc>
                <a:spcPct val="90000"/>
              </a:lnSpc>
              <a:spcBef>
                <a:spcPts val="500"/>
              </a:spcBef>
              <a:buFont typeface="Courier New,monospace"/>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endParaRPr lang="en-US">
              <a:ea typeface="Calibri"/>
              <a:cs typeface="Calibri"/>
            </a:endParaRPr>
          </a:p>
          <a:p>
            <a:pPr marL="628650" lvl="1" indent="-171450">
              <a:lnSpc>
                <a:spcPct val="90000"/>
              </a:lnSpc>
              <a:spcBef>
                <a:spcPts val="500"/>
              </a:spcBef>
              <a:buFont typeface="Courier New,monospace"/>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err="1"/>
          </a:p>
          <a:p>
            <a:pPr marL="1085850" lvl="2" indent="-171450">
              <a:lnSpc>
                <a:spcPct val="90000"/>
              </a:lnSpc>
              <a:spcBef>
                <a:spcPts val="500"/>
              </a:spcBef>
              <a:buFont typeface="Wingdings,Sans-Serif"/>
              <a:buChar char="§"/>
            </a:pPr>
            <a:r>
              <a:rPr lang="en-US" err="1">
                <a:solidFill>
                  <a:schemeClr val="accent2"/>
                </a:solidFill>
              </a:rPr>
              <a:t>Acteurs</a:t>
            </a:r>
            <a:r>
              <a:rPr lang="en-US">
                <a:solidFill>
                  <a:schemeClr val="accent2"/>
                </a:solidFill>
              </a:rPr>
              <a:t> sur le coup : DRIHL, DDT, ARS, DDFIP, CAF, </a:t>
            </a:r>
            <a:r>
              <a:rPr lang="en-US" err="1">
                <a:solidFill>
                  <a:schemeClr val="accent2"/>
                </a:solidFill>
              </a:rPr>
              <a:t>Mutuelles</a:t>
            </a:r>
            <a:r>
              <a:rPr lang="en-US">
                <a:solidFill>
                  <a:schemeClr val="accent2"/>
                </a:solidFill>
              </a:rPr>
              <a:t> </a:t>
            </a:r>
            <a:r>
              <a:rPr lang="en-US" err="1">
                <a:solidFill>
                  <a:schemeClr val="accent2"/>
                </a:solidFill>
              </a:rPr>
              <a:t>sociales</a:t>
            </a:r>
            <a:r>
              <a:rPr lang="en-US">
                <a:solidFill>
                  <a:schemeClr val="accent2"/>
                </a:solidFill>
              </a:rPr>
              <a:t> </a:t>
            </a:r>
            <a:r>
              <a:rPr lang="en-US" err="1">
                <a:solidFill>
                  <a:schemeClr val="accent2"/>
                </a:solidFill>
              </a:rPr>
              <a:t>agricoles</a:t>
            </a:r>
            <a:r>
              <a:rPr lang="en-US">
                <a:solidFill>
                  <a:schemeClr val="accent2"/>
                </a:solidFill>
              </a:rPr>
              <a:t>, SCHS, </a:t>
            </a:r>
            <a:r>
              <a:rPr lang="en-US" err="1">
                <a:solidFill>
                  <a:schemeClr val="accent2"/>
                </a:solidFill>
              </a:rPr>
              <a:t>consels</a:t>
            </a:r>
            <a:r>
              <a:rPr lang="en-US">
                <a:solidFill>
                  <a:schemeClr val="accent2"/>
                </a:solidFill>
              </a:rPr>
              <a:t> </a:t>
            </a:r>
            <a:r>
              <a:rPr lang="en-US" err="1">
                <a:solidFill>
                  <a:schemeClr val="accent2"/>
                </a:solidFill>
              </a:rPr>
              <a:t>généraux</a:t>
            </a:r>
            <a:r>
              <a:rPr lang="en-US">
                <a:solidFill>
                  <a:schemeClr val="accent2"/>
                </a:solidFill>
              </a:rPr>
              <a:t>, ADIL...</a:t>
            </a:r>
            <a:endParaRPr lang="en-US"/>
          </a:p>
          <a:p>
            <a:pPr marL="628650" lvl="1" indent="-171450">
              <a:lnSpc>
                <a:spcPct val="90000"/>
              </a:lnSpc>
              <a:spcBef>
                <a:spcPts val="500"/>
              </a:spcBef>
              <a:buFont typeface="Courier New,monospace"/>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err="1"/>
          </a:p>
          <a:p>
            <a:pPr marL="628650" lvl="1" indent="-171450">
              <a:lnSpc>
                <a:spcPct val="90000"/>
              </a:lnSpc>
              <a:spcBef>
                <a:spcPts val="500"/>
              </a:spcBef>
              <a:buFont typeface="Courier New,monospace"/>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endParaRPr lang="en-US"/>
          </a:p>
          <a:p>
            <a:pPr>
              <a:lnSpc>
                <a:spcPct val="90000"/>
              </a:lnSpc>
              <a:spcBef>
                <a:spcPts val="1000"/>
              </a:spcBef>
            </a:pPr>
            <a:endParaRPr lang="fr-FR">
              <a:ea typeface="Calibri"/>
              <a:cs typeface="Calibri"/>
            </a:endParaRPr>
          </a:p>
          <a:p>
            <a:pPr>
              <a:lnSpc>
                <a:spcPct val="90000"/>
              </a:lnSpc>
              <a:spcBef>
                <a:spcPts val="1000"/>
              </a:spcBef>
            </a:pPr>
            <a:endParaRPr lang="fr-FR"/>
          </a:p>
          <a:p>
            <a:pPr>
              <a:lnSpc>
                <a:spcPct val="90000"/>
              </a:lnSpc>
              <a:spcBef>
                <a:spcPts val="1000"/>
              </a:spcBef>
            </a:pPr>
            <a:r>
              <a:rPr lang="fr-FR"/>
              <a:t>La grande majorité des logements vacants le sont en général pour une courte durée : huit sur dix le sont depuis moins de deux ans dans le parc privé (source </a:t>
            </a:r>
            <a:r>
              <a:rPr lang="fr-FR" err="1"/>
              <a:t>Filocom</a:t>
            </a:r>
            <a:r>
              <a:rPr lang="fr-FR"/>
              <a:t> 2015).</a:t>
            </a:r>
            <a:endParaRPr lang="en-US">
              <a:ea typeface="Calibri"/>
              <a:cs typeface="Calibri"/>
            </a:endParaRPr>
          </a:p>
          <a:p>
            <a:pPr>
              <a:lnSpc>
                <a:spcPct val="90000"/>
              </a:lnSpc>
              <a:spcBef>
                <a:spcPts val="1000"/>
              </a:spcBef>
            </a:pPr>
            <a:endParaRPr lang="fr-FR"/>
          </a:p>
          <a:p>
            <a:pPr>
              <a:lnSpc>
                <a:spcPct val="90000"/>
              </a:lnSpc>
              <a:spcBef>
                <a:spcPts val="1000"/>
              </a:spcBef>
            </a:pPr>
            <a:r>
              <a:rPr lang="fr-FR"/>
              <a:t>Logements vacants : 8,1 % du parc en 2015, contre 6,1 % en moyenne dans les autres départements franciliens. En revanche, la vacance ne cesse de progresser dans les autres départements franciliens depuis 2006.</a:t>
            </a:r>
            <a:endParaRPr lang="en-US"/>
          </a:p>
          <a:p>
            <a:pPr>
              <a:lnSpc>
                <a:spcPct val="90000"/>
              </a:lnSpc>
              <a:spcBef>
                <a:spcPts val="1000"/>
              </a:spcBef>
            </a:pPr>
            <a:endParaRPr lang="fr-FR">
              <a:ea typeface="Calibri"/>
              <a:cs typeface="Calibri"/>
            </a:endParaRPr>
          </a:p>
          <a:p>
            <a:pPr>
              <a:lnSpc>
                <a:spcPct val="90000"/>
              </a:lnSpc>
              <a:spcBef>
                <a:spcPts val="1000"/>
              </a:spcBef>
            </a:pPr>
            <a:r>
              <a:rPr lang="fr-FR"/>
              <a:t>En 50 ans, le nombre de logements vacants a plus que doublé dans la région et presque triplé à Paris. Celui des résidences secondaires a été multiplié par 4,6 à Paris et 2,5 en petite couronne ; il a diminué de 38 % en grande couronne.</a:t>
            </a:r>
          </a:p>
          <a:p>
            <a:pPr>
              <a:lnSpc>
                <a:spcPct val="90000"/>
              </a:lnSpc>
              <a:spcBef>
                <a:spcPts val="1000"/>
              </a:spcBef>
            </a:pPr>
            <a:r>
              <a:rPr lang="fr-F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endParaRPr lang="en-US"/>
          </a:p>
          <a:p>
            <a:pPr>
              <a:lnSpc>
                <a:spcPct val="90000"/>
              </a:lnSpc>
              <a:spcBef>
                <a:spcPts val="1000"/>
              </a:spcBef>
            </a:pPr>
            <a:r>
              <a:rPr lang="fr-FR"/>
              <a:t>La partie prospective peut se baser sur l'article de l'INSEE. Le scénario haut part de l'obligation de construction de la loi Grand Paris, on peut la comparer à ce qui a été observé et les tendances.  </a:t>
            </a:r>
            <a:endParaRPr lang="en-US"/>
          </a:p>
          <a:p>
            <a:pPr>
              <a:lnSpc>
                <a:spcPct val="90000"/>
              </a:lnSpc>
              <a:spcBef>
                <a:spcPts val="1000"/>
              </a:spcBef>
            </a:pPr>
            <a:endParaRPr lang="fr-FR">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344F675C-996A-3482-C4AB-2DC7C73ADAAC}"/>
              </a:ext>
            </a:extLst>
          </p:cNvPr>
          <p:cNvSpPr>
            <a:spLocks noGrp="1"/>
          </p:cNvSpPr>
          <p:nvPr>
            <p:ph type="sldNum" sz="quarter" idx="5"/>
          </p:nvPr>
        </p:nvSpPr>
        <p:spPr/>
        <p:txBody>
          <a:bodyPr/>
          <a:lstStyle/>
          <a:p>
            <a:fld id="{C52F19CE-4C11-4D93-A66D-1B757BEFA927}" type="slidenum">
              <a:t>4</a:t>
            </a:fld>
            <a:endParaRPr lang="en-US"/>
          </a:p>
        </p:txBody>
      </p:sp>
    </p:spTree>
    <p:extLst>
      <p:ext uri="{BB962C8B-B14F-4D97-AF65-F5344CB8AC3E}">
        <p14:creationId xmlns:p14="http://schemas.microsoft.com/office/powerpoint/2010/main" val="338433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Reconstruction de la </a:t>
            </a:r>
            <a:r>
              <a:rPr lang="en-US" err="1">
                <a:ea typeface="Calibri"/>
                <a:cs typeface="Calibri"/>
              </a:rPr>
              <a:t>ville</a:t>
            </a:r>
            <a:r>
              <a:rPr lang="en-US">
                <a:ea typeface="Calibri"/>
                <a:cs typeface="Calibri"/>
              </a:rPr>
              <a:t> sur </a:t>
            </a:r>
            <a:r>
              <a:rPr lang="en-US" err="1">
                <a:ea typeface="Calibri"/>
                <a:cs typeface="Calibri"/>
              </a:rPr>
              <a:t>elle-même</a:t>
            </a:r>
            <a:r>
              <a:rPr lang="en-US">
                <a:ea typeface="Calibri"/>
                <a:cs typeface="Calibri"/>
              </a:rPr>
              <a:t> &amp; </a:t>
            </a:r>
            <a:r>
              <a:rPr lang="en-US" err="1">
                <a:ea typeface="Calibri"/>
                <a:cs typeface="Calibri"/>
              </a:rPr>
              <a:t>recyclage</a:t>
            </a:r>
            <a:r>
              <a:rPr lang="en-US">
                <a:ea typeface="Calibri"/>
                <a:cs typeface="Calibri"/>
              </a:rPr>
              <a:t> des </a:t>
            </a:r>
            <a:r>
              <a:rPr lang="en-US" err="1">
                <a:ea typeface="Calibri"/>
                <a:cs typeface="Calibri"/>
              </a:rPr>
              <a:t>ressources</a:t>
            </a:r>
            <a:r>
              <a:rPr lang="en-US">
                <a:ea typeface="Calibri"/>
                <a:cs typeface="Calibri"/>
              </a:rPr>
              <a:t> </a:t>
            </a:r>
            <a:r>
              <a:rPr lang="en-US" err="1">
                <a:ea typeface="Calibri"/>
                <a:cs typeface="Calibri"/>
              </a:rPr>
              <a:t>foncières</a:t>
            </a:r>
            <a:r>
              <a:rPr lang="en-US">
                <a:ea typeface="Calibri"/>
                <a:cs typeface="Calibri"/>
              </a:rPr>
              <a:t> </a:t>
            </a:r>
          </a:p>
        </p:txBody>
      </p:sp>
      <p:sp>
        <p:nvSpPr>
          <p:cNvPr id="4" name="Espace réservé du numéro de diapositive 3"/>
          <p:cNvSpPr>
            <a:spLocks noGrp="1"/>
          </p:cNvSpPr>
          <p:nvPr>
            <p:ph type="sldNum" sz="quarter" idx="5"/>
          </p:nvPr>
        </p:nvSpPr>
        <p:spPr/>
        <p:txBody>
          <a:bodyPr/>
          <a:lstStyle/>
          <a:p>
            <a:fld id="{C52F19CE-4C11-4D93-A66D-1B757BEFA927}" type="slidenum">
              <a:rPr lang="fr-FR"/>
              <a:t>32</a:t>
            </a:fld>
            <a:endParaRPr lang="fr-FR"/>
          </a:p>
        </p:txBody>
      </p:sp>
    </p:spTree>
    <p:extLst>
      <p:ext uri="{BB962C8B-B14F-4D97-AF65-F5344CB8AC3E}">
        <p14:creationId xmlns:p14="http://schemas.microsoft.com/office/powerpoint/2010/main" val="131246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Paris Haut de seine </a:t>
            </a:r>
            <a:r>
              <a:rPr lang="en-US" err="1">
                <a:ea typeface="Calibri"/>
                <a:cs typeface="Calibri"/>
              </a:rPr>
              <a:t>Seine</a:t>
            </a:r>
            <a:r>
              <a:rPr lang="en-US">
                <a:ea typeface="Calibri"/>
                <a:cs typeface="Calibri"/>
              </a:rPr>
              <a:t> St Denis Val de Marne </a:t>
            </a:r>
          </a:p>
          <a:p>
            <a:endParaRPr lang="en-US">
              <a:ea typeface="Calibri"/>
              <a:cs typeface="Calibri"/>
            </a:endParaRPr>
          </a:p>
          <a:p>
            <a:r>
              <a:rPr lang="en-US">
                <a:ea typeface="Calibri"/>
                <a:cs typeface="Calibri"/>
              </a:rPr>
              <a:t>GC : Seine &amp; Marne Yvelines </a:t>
            </a:r>
            <a:r>
              <a:rPr lang="en-US" err="1">
                <a:ea typeface="Calibri"/>
                <a:cs typeface="Calibri"/>
              </a:rPr>
              <a:t>Essone</a:t>
            </a:r>
            <a:r>
              <a:rPr lang="en-US">
                <a:ea typeface="Calibri"/>
                <a:cs typeface="Calibri"/>
              </a:rPr>
              <a:t> Val </a:t>
            </a:r>
            <a:r>
              <a:rPr lang="en-US" err="1">
                <a:ea typeface="Calibri"/>
                <a:cs typeface="Calibri"/>
              </a:rPr>
              <a:t>d'oise</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C52F19CE-4C11-4D93-A66D-1B757BEFA927}" type="slidenum">
              <a:rPr lang="fr-FR"/>
              <a:t>34</a:t>
            </a:fld>
            <a:endParaRPr lang="fr-FR"/>
          </a:p>
        </p:txBody>
      </p:sp>
    </p:spTree>
    <p:extLst>
      <p:ext uri="{BB962C8B-B14F-4D97-AF65-F5344CB8AC3E}">
        <p14:creationId xmlns:p14="http://schemas.microsoft.com/office/powerpoint/2010/main" val="351233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416 000 </a:t>
            </a:r>
            <a:r>
              <a:rPr lang="en-US" err="1">
                <a:ea typeface="Calibri"/>
                <a:cs typeface="Calibri"/>
              </a:rPr>
              <a:t>logements</a:t>
            </a:r>
            <a:r>
              <a:rPr lang="en-US">
                <a:ea typeface="Calibri"/>
                <a:cs typeface="Calibri"/>
              </a:rPr>
              <a:t> </a:t>
            </a:r>
            <a:r>
              <a:rPr lang="en-US" err="1">
                <a:ea typeface="Calibri"/>
                <a:cs typeface="Calibri"/>
              </a:rPr>
              <a:t>vacants</a:t>
            </a:r>
            <a:r>
              <a:rPr lang="en-US">
                <a:ea typeface="Calibri"/>
                <a:cs typeface="Calibri"/>
              </a:rPr>
              <a:t> </a:t>
            </a:r>
            <a:r>
              <a:rPr lang="en-US" err="1">
                <a:ea typeface="Calibri"/>
                <a:cs typeface="Calibri"/>
              </a:rPr>
              <a:t>structurels</a:t>
            </a:r>
            <a:r>
              <a:rPr lang="en-US">
                <a:ea typeface="Calibri"/>
                <a:cs typeface="Calibri"/>
              </a:rPr>
              <a:t> </a:t>
            </a:r>
            <a:r>
              <a:rPr lang="en-US" err="1">
                <a:ea typeface="Calibri"/>
                <a:cs typeface="Calibri"/>
              </a:rPr>
              <a:t>en</a:t>
            </a:r>
            <a:r>
              <a:rPr lang="en-US">
                <a:ea typeface="Calibri"/>
                <a:cs typeface="Calibri"/>
              </a:rPr>
              <a:t> IDF et 135 000 à Paris, face à </a:t>
            </a:r>
            <a:r>
              <a:rPr lang="en-US" err="1">
                <a:ea typeface="Calibri"/>
                <a:cs typeface="Calibri"/>
              </a:rPr>
              <a:t>une</a:t>
            </a:r>
            <a:r>
              <a:rPr lang="en-US">
                <a:ea typeface="Calibri"/>
                <a:cs typeface="Calibri"/>
              </a:rPr>
              <a:t> augmentation de </a:t>
            </a:r>
            <a:r>
              <a:rPr lang="en-US" err="1">
                <a:ea typeface="Calibri"/>
                <a:cs typeface="Calibri"/>
              </a:rPr>
              <a:t>demande</a:t>
            </a:r>
            <a:r>
              <a:rPr lang="en-US">
                <a:ea typeface="Calibri"/>
                <a:cs typeface="Calibri"/>
              </a:rPr>
              <a:t> </a:t>
            </a:r>
            <a:r>
              <a:rPr lang="en-US" err="1">
                <a:ea typeface="Calibri"/>
                <a:cs typeface="Calibri"/>
              </a:rPr>
              <a:t>prévue</a:t>
            </a:r>
            <a:r>
              <a:rPr lang="en-US">
                <a:ea typeface="Calibri"/>
                <a:cs typeface="Calibri"/>
              </a:rPr>
              <a:t> </a:t>
            </a:r>
            <a:r>
              <a:rPr lang="en-US" err="1">
                <a:ea typeface="Calibri"/>
                <a:cs typeface="Calibri"/>
              </a:rPr>
              <a:t>annuelle</a:t>
            </a:r>
            <a:r>
              <a:rPr lang="en-US">
                <a:ea typeface="Calibri"/>
                <a:cs typeface="Calibri"/>
              </a:rPr>
              <a:t> de 16 000 environ </a:t>
            </a:r>
            <a:r>
              <a:rPr lang="en-US" err="1">
                <a:ea typeface="Calibri"/>
                <a:cs typeface="Calibri"/>
              </a:rPr>
              <a:t>jusqu'à</a:t>
            </a:r>
            <a:r>
              <a:rPr lang="en-US">
                <a:ea typeface="Calibri"/>
                <a:cs typeface="Calibri"/>
              </a:rPr>
              <a:t> 2050. (soit 400 000 sur 25 </a:t>
            </a:r>
            <a:r>
              <a:rPr lang="en-US" err="1">
                <a:ea typeface="Calibri"/>
                <a:cs typeface="Calibri"/>
              </a:rPr>
              <a:t>ans</a:t>
            </a:r>
            <a:r>
              <a:rPr lang="en-US">
                <a:ea typeface="Calibri"/>
                <a:cs typeface="Calibri"/>
              </a:rPr>
              <a:t>)</a:t>
            </a:r>
          </a:p>
        </p:txBody>
      </p:sp>
      <p:sp>
        <p:nvSpPr>
          <p:cNvPr id="4" name="Slide Number Placeholder 3"/>
          <p:cNvSpPr>
            <a:spLocks noGrp="1"/>
          </p:cNvSpPr>
          <p:nvPr>
            <p:ph type="sldNum" sz="quarter" idx="5"/>
          </p:nvPr>
        </p:nvSpPr>
        <p:spPr/>
        <p:txBody>
          <a:bodyPr/>
          <a:lstStyle/>
          <a:p>
            <a:fld id="{C52F19CE-4C11-4D93-A66D-1B757BEFA927}" type="slidenum">
              <a:rPr lang="en-US"/>
              <a:t>42</a:t>
            </a:fld>
            <a:endParaRPr lang="en-US"/>
          </a:p>
        </p:txBody>
      </p:sp>
    </p:spTree>
    <p:extLst>
      <p:ext uri="{BB962C8B-B14F-4D97-AF65-F5344CB8AC3E}">
        <p14:creationId xmlns:p14="http://schemas.microsoft.com/office/powerpoint/2010/main" val="257256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Diminution de la part </a:t>
            </a:r>
            <a:r>
              <a:rPr lang="en-US" err="1">
                <a:ea typeface="Calibri"/>
                <a:cs typeface="Calibri"/>
              </a:rPr>
              <a:t>d'étudiants</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logements</a:t>
            </a:r>
            <a:r>
              <a:rPr lang="en-US">
                <a:ea typeface="Calibri"/>
                <a:cs typeface="Calibri"/>
              </a:rPr>
              <a:t> </a:t>
            </a:r>
            <a:r>
              <a:rPr lang="en-US" err="1">
                <a:ea typeface="Calibri"/>
                <a:cs typeface="Calibri"/>
              </a:rPr>
              <a:t>autonomes</a:t>
            </a:r>
            <a:r>
              <a:rPr lang="en-US">
                <a:ea typeface="Calibri"/>
                <a:cs typeface="Calibri"/>
              </a:rPr>
              <a:t> </a:t>
            </a:r>
            <a:r>
              <a:rPr lang="en-US" err="1">
                <a:ea typeface="Calibri"/>
                <a:cs typeface="Calibri"/>
              </a:rPr>
              <a:t>depuis</a:t>
            </a:r>
            <a:r>
              <a:rPr lang="en-US">
                <a:ea typeface="Calibri"/>
                <a:cs typeface="Calibri"/>
              </a:rPr>
              <a:t> 1999 (passage de 52 à 46%) --&gt; </a:t>
            </a:r>
            <a:r>
              <a:rPr lang="en-US" err="1">
                <a:ea typeface="Calibri"/>
                <a:cs typeface="Calibri"/>
              </a:rPr>
              <a:t>facteurs</a:t>
            </a:r>
            <a:r>
              <a:rPr lang="en-US">
                <a:ea typeface="Calibri"/>
                <a:cs typeface="Calibri"/>
              </a:rPr>
              <a:t> </a:t>
            </a:r>
            <a:r>
              <a:rPr lang="en-US" err="1">
                <a:ea typeface="Calibri"/>
                <a:cs typeface="Calibri"/>
              </a:rPr>
              <a:t>d'inégalité</a:t>
            </a:r>
          </a:p>
          <a:p>
            <a:endParaRPr lang="en-US">
              <a:ea typeface="Calibri"/>
              <a:cs typeface="Calibri"/>
            </a:endParaRPr>
          </a:p>
          <a:p>
            <a:r>
              <a:rPr lang="en-US">
                <a:ea typeface="Calibri"/>
                <a:cs typeface="Calibri"/>
              </a:rPr>
              <a:t>On vise 30% de </a:t>
            </a:r>
            <a:r>
              <a:rPr lang="en-US" err="1">
                <a:ea typeface="Calibri"/>
                <a:cs typeface="Calibri"/>
              </a:rPr>
              <a:t>logements</a:t>
            </a:r>
            <a:r>
              <a:rPr lang="en-US">
                <a:ea typeface="Calibri"/>
                <a:cs typeface="Calibri"/>
              </a:rPr>
              <a:t> </a:t>
            </a:r>
            <a:r>
              <a:rPr lang="en-US" err="1">
                <a:ea typeface="Calibri"/>
                <a:cs typeface="Calibri"/>
              </a:rPr>
              <a:t>sociaux</a:t>
            </a:r>
            <a:r>
              <a:rPr lang="en-US">
                <a:ea typeface="Calibri"/>
                <a:cs typeface="Calibri"/>
              </a:rPr>
              <a:t> </a:t>
            </a:r>
            <a:r>
              <a:rPr lang="en-US" err="1">
                <a:ea typeface="Calibri"/>
                <a:cs typeface="Calibri"/>
              </a:rPr>
              <a:t>en</a:t>
            </a:r>
            <a:r>
              <a:rPr lang="en-US">
                <a:ea typeface="Calibri"/>
                <a:cs typeface="Calibri"/>
              </a:rPr>
              <a:t> 2035</a:t>
            </a:r>
          </a:p>
        </p:txBody>
      </p:sp>
      <p:sp>
        <p:nvSpPr>
          <p:cNvPr id="4" name="Slide Number Placeholder 3"/>
          <p:cNvSpPr>
            <a:spLocks noGrp="1"/>
          </p:cNvSpPr>
          <p:nvPr>
            <p:ph type="sldNum" sz="quarter" idx="5"/>
          </p:nvPr>
        </p:nvSpPr>
        <p:spPr/>
        <p:txBody>
          <a:bodyPr/>
          <a:lstStyle/>
          <a:p>
            <a:fld id="{C52F19CE-4C11-4D93-A66D-1B757BEFA927}" type="slidenum">
              <a:rPr lang="en-US"/>
              <a:t>11</a:t>
            </a:fld>
            <a:endParaRPr lang="en-US"/>
          </a:p>
        </p:txBody>
      </p:sp>
    </p:spTree>
    <p:extLst>
      <p:ext uri="{BB962C8B-B14F-4D97-AF65-F5344CB8AC3E}">
        <p14:creationId xmlns:p14="http://schemas.microsoft.com/office/powerpoint/2010/main" val="257735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471E-FBA7-8A9C-25C0-1692EB85A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E15D1-0269-0659-42D6-93CB756E0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EB12E-3655-A878-08D0-4B293C299190}"/>
              </a:ext>
            </a:extLst>
          </p:cNvPr>
          <p:cNvSpPr>
            <a:spLocks noGrp="1"/>
          </p:cNvSpPr>
          <p:nvPr>
            <p:ph type="body" idx="1"/>
          </p:nvPr>
        </p:nvSpPr>
        <p:spPr/>
        <p:txBody>
          <a:bodyPr/>
          <a:lstStyle/>
          <a:p>
            <a:pPr lvl="1"/>
            <a:r>
              <a:rPr lang="en-US">
                <a:solidFill>
                  <a:schemeClr val="accent2"/>
                </a:solidFill>
              </a:rPr>
              <a:t>la </a:t>
            </a:r>
            <a:r>
              <a:rPr lang="en-US" err="1">
                <a:solidFill>
                  <a:schemeClr val="accent2"/>
                </a:solidFill>
              </a:rPr>
              <a:t>nécessité</a:t>
            </a:r>
            <a:r>
              <a:rPr lang="en-US">
                <a:solidFill>
                  <a:schemeClr val="accent2"/>
                </a:solidFill>
              </a:rPr>
              <a:t> pour un </a:t>
            </a:r>
            <a:r>
              <a:rPr lang="en-US" err="1">
                <a:solidFill>
                  <a:schemeClr val="accent2"/>
                </a:solidFill>
              </a:rPr>
              <a:t>logement</a:t>
            </a:r>
            <a:r>
              <a:rPr lang="en-US">
                <a:solidFill>
                  <a:schemeClr val="accent2"/>
                </a:solidFill>
              </a:rPr>
              <a:t> </a:t>
            </a:r>
            <a:r>
              <a:rPr lang="en-US" err="1">
                <a:solidFill>
                  <a:schemeClr val="accent2"/>
                </a:solidFill>
              </a:rPr>
              <a:t>d’avoir</a:t>
            </a:r>
            <a:r>
              <a:rPr lang="en-US">
                <a:solidFill>
                  <a:schemeClr val="accent2"/>
                </a:solidFill>
              </a:rPr>
              <a:t> </a:t>
            </a:r>
            <a:r>
              <a:rPr lang="en-US" err="1">
                <a:solidFill>
                  <a:schemeClr val="accent2"/>
                </a:solidFill>
              </a:rPr>
              <a:t>une</a:t>
            </a:r>
            <a:r>
              <a:rPr lang="en-US">
                <a:solidFill>
                  <a:schemeClr val="accent2"/>
                </a:solidFill>
              </a:rPr>
              <a:t> surface </a:t>
            </a:r>
            <a:r>
              <a:rPr lang="en-US" err="1">
                <a:solidFill>
                  <a:schemeClr val="accent2"/>
                </a:solidFill>
              </a:rPr>
              <a:t>minimale</a:t>
            </a:r>
            <a:r>
              <a:rPr lang="en-US">
                <a:solidFill>
                  <a:schemeClr val="accent2"/>
                </a:solidFill>
              </a:rPr>
              <a:t> de 9 m² et </a:t>
            </a:r>
            <a:r>
              <a:rPr lang="en-US" err="1">
                <a:solidFill>
                  <a:schemeClr val="accent2"/>
                </a:solidFill>
              </a:rPr>
              <a:t>une</a:t>
            </a:r>
            <a:r>
              <a:rPr lang="en-US">
                <a:solidFill>
                  <a:schemeClr val="accent2"/>
                </a:solidFill>
              </a:rPr>
              <a:t> hauteur sous-plafond</a:t>
            </a:r>
            <a:endParaRPr lang="en-US"/>
          </a:p>
          <a:p>
            <a:pPr lvl="1">
              <a:lnSpc>
                <a:spcPct val="90000"/>
              </a:lnSpc>
              <a:spcBef>
                <a:spcPts val="500"/>
              </a:spcBef>
            </a:pPr>
            <a:r>
              <a:rPr lang="en-US">
                <a:solidFill>
                  <a:schemeClr val="accent2"/>
                </a:solidFill>
              </a:rPr>
              <a:t>de 2,20 m (des </a:t>
            </a:r>
            <a:r>
              <a:rPr lang="en-US" err="1">
                <a:solidFill>
                  <a:schemeClr val="accent2"/>
                </a:solidFill>
              </a:rPr>
              <a:t>critères</a:t>
            </a:r>
            <a:r>
              <a:rPr lang="en-US">
                <a:solidFill>
                  <a:schemeClr val="accent2"/>
                </a:solidFill>
              </a:rPr>
              <a:t> </a:t>
            </a:r>
            <a:r>
              <a:rPr lang="en-US" err="1">
                <a:solidFill>
                  <a:schemeClr val="accent2"/>
                </a:solidFill>
              </a:rPr>
              <a:t>repris</a:t>
            </a:r>
            <a:r>
              <a:rPr lang="en-US">
                <a:solidFill>
                  <a:schemeClr val="accent2"/>
                </a:solidFill>
              </a:rPr>
              <a:t> dans le </a:t>
            </a:r>
            <a:r>
              <a:rPr lang="en-US" err="1">
                <a:solidFill>
                  <a:schemeClr val="accent2"/>
                </a:solidFill>
              </a:rPr>
              <a:t>décret</a:t>
            </a:r>
            <a:r>
              <a:rPr lang="en-US">
                <a:solidFill>
                  <a:schemeClr val="accent2"/>
                </a:solidFill>
              </a:rPr>
              <a:t> sur le </a:t>
            </a:r>
            <a:r>
              <a:rPr lang="en-US" err="1">
                <a:solidFill>
                  <a:schemeClr val="accent2"/>
                </a:solidFill>
              </a:rPr>
              <a:t>logement</a:t>
            </a:r>
            <a:r>
              <a:rPr lang="en-US">
                <a:solidFill>
                  <a:schemeClr val="accent2"/>
                </a:solidFill>
              </a:rPr>
              <a:t> </a:t>
            </a:r>
            <a:r>
              <a:rPr lang="en-US" err="1">
                <a:solidFill>
                  <a:schemeClr val="accent2"/>
                </a:solidFill>
              </a:rPr>
              <a:t>décent</a:t>
            </a:r>
            <a:r>
              <a:rPr lang="en-US">
                <a:solidFill>
                  <a:schemeClr val="accent2"/>
                </a:solidFill>
              </a:rPr>
              <a:t>)</a:t>
            </a:r>
            <a:endParaRPr lang="en-US"/>
          </a:p>
          <a:p>
            <a:pPr marL="628650" lvl="1" indent="-171450">
              <a:lnSpc>
                <a:spcPct val="90000"/>
              </a:lnSpc>
              <a:spcBef>
                <a:spcPts val="500"/>
              </a:spcBef>
              <a:buFont typeface="Courier New,monospace"/>
              <a:buChar char="o"/>
            </a:pPr>
            <a:endParaRPr lang="en-US">
              <a:solidFill>
                <a:schemeClr val="accent2"/>
              </a:solidFill>
            </a:endParaRPr>
          </a:p>
          <a:p>
            <a:pPr marL="628650" lvl="1" indent="-171450">
              <a:lnSpc>
                <a:spcPct val="90000"/>
              </a:lnSpc>
              <a:spcBef>
                <a:spcPts val="500"/>
              </a:spcBef>
              <a:buFont typeface="Courier New,monospace"/>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endParaRPr lang="en-US">
              <a:ea typeface="Calibri"/>
              <a:cs typeface="Calibri"/>
            </a:endParaRPr>
          </a:p>
          <a:p>
            <a:pPr marL="628650" lvl="1" indent="-171450">
              <a:lnSpc>
                <a:spcPct val="90000"/>
              </a:lnSpc>
              <a:spcBef>
                <a:spcPts val="500"/>
              </a:spcBef>
              <a:buFont typeface="Courier New,monospace"/>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err="1"/>
          </a:p>
          <a:p>
            <a:pPr marL="1085850" lvl="2" indent="-171450">
              <a:lnSpc>
                <a:spcPct val="90000"/>
              </a:lnSpc>
              <a:spcBef>
                <a:spcPts val="500"/>
              </a:spcBef>
              <a:buFont typeface="Wingdings,Sans-Serif"/>
              <a:buChar char="§"/>
            </a:pPr>
            <a:r>
              <a:rPr lang="en-US" err="1">
                <a:solidFill>
                  <a:schemeClr val="accent2"/>
                </a:solidFill>
              </a:rPr>
              <a:t>Acteurs</a:t>
            </a:r>
            <a:r>
              <a:rPr lang="en-US">
                <a:solidFill>
                  <a:schemeClr val="accent2"/>
                </a:solidFill>
              </a:rPr>
              <a:t> sur le coup : DRIHL, DDT, ARS, DDFIP, CAF, </a:t>
            </a:r>
            <a:r>
              <a:rPr lang="en-US" err="1">
                <a:solidFill>
                  <a:schemeClr val="accent2"/>
                </a:solidFill>
              </a:rPr>
              <a:t>Mutuelles</a:t>
            </a:r>
            <a:r>
              <a:rPr lang="en-US">
                <a:solidFill>
                  <a:schemeClr val="accent2"/>
                </a:solidFill>
              </a:rPr>
              <a:t> </a:t>
            </a:r>
            <a:r>
              <a:rPr lang="en-US" err="1">
                <a:solidFill>
                  <a:schemeClr val="accent2"/>
                </a:solidFill>
              </a:rPr>
              <a:t>sociales</a:t>
            </a:r>
            <a:r>
              <a:rPr lang="en-US">
                <a:solidFill>
                  <a:schemeClr val="accent2"/>
                </a:solidFill>
              </a:rPr>
              <a:t> </a:t>
            </a:r>
            <a:r>
              <a:rPr lang="en-US" err="1">
                <a:solidFill>
                  <a:schemeClr val="accent2"/>
                </a:solidFill>
              </a:rPr>
              <a:t>agricoles</a:t>
            </a:r>
            <a:r>
              <a:rPr lang="en-US">
                <a:solidFill>
                  <a:schemeClr val="accent2"/>
                </a:solidFill>
              </a:rPr>
              <a:t>, SCHS, </a:t>
            </a:r>
            <a:r>
              <a:rPr lang="en-US" err="1">
                <a:solidFill>
                  <a:schemeClr val="accent2"/>
                </a:solidFill>
              </a:rPr>
              <a:t>consels</a:t>
            </a:r>
            <a:r>
              <a:rPr lang="en-US">
                <a:solidFill>
                  <a:schemeClr val="accent2"/>
                </a:solidFill>
              </a:rPr>
              <a:t> </a:t>
            </a:r>
            <a:r>
              <a:rPr lang="en-US" err="1">
                <a:solidFill>
                  <a:schemeClr val="accent2"/>
                </a:solidFill>
              </a:rPr>
              <a:t>généraux</a:t>
            </a:r>
            <a:r>
              <a:rPr lang="en-US">
                <a:solidFill>
                  <a:schemeClr val="accent2"/>
                </a:solidFill>
              </a:rPr>
              <a:t>, ADIL...</a:t>
            </a:r>
            <a:endParaRPr lang="en-US"/>
          </a:p>
          <a:p>
            <a:pPr marL="628650" lvl="1" indent="-171450">
              <a:lnSpc>
                <a:spcPct val="90000"/>
              </a:lnSpc>
              <a:spcBef>
                <a:spcPts val="500"/>
              </a:spcBef>
              <a:buFont typeface="Courier New,monospace"/>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err="1"/>
          </a:p>
          <a:p>
            <a:pPr marL="628650" lvl="1" indent="-171450">
              <a:lnSpc>
                <a:spcPct val="90000"/>
              </a:lnSpc>
              <a:spcBef>
                <a:spcPts val="500"/>
              </a:spcBef>
              <a:buFont typeface="Courier New,monospace"/>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endParaRPr lang="en-US"/>
          </a:p>
          <a:p>
            <a:pPr>
              <a:lnSpc>
                <a:spcPct val="90000"/>
              </a:lnSpc>
              <a:spcBef>
                <a:spcPts val="1000"/>
              </a:spcBef>
            </a:pPr>
            <a:endParaRPr lang="fr-FR">
              <a:ea typeface="Calibri"/>
              <a:cs typeface="Calibri"/>
            </a:endParaRPr>
          </a:p>
          <a:p>
            <a:pPr>
              <a:lnSpc>
                <a:spcPct val="90000"/>
              </a:lnSpc>
              <a:spcBef>
                <a:spcPts val="1000"/>
              </a:spcBef>
            </a:pPr>
            <a:endParaRPr lang="fr-FR"/>
          </a:p>
          <a:p>
            <a:pPr>
              <a:lnSpc>
                <a:spcPct val="90000"/>
              </a:lnSpc>
              <a:spcBef>
                <a:spcPts val="1000"/>
              </a:spcBef>
            </a:pPr>
            <a:r>
              <a:rPr lang="fr-FR"/>
              <a:t>La grande majorité des logements vacants le sont en général pour une courte durée : huit sur dix le sont depuis moins de deux ans dans le parc privé (source </a:t>
            </a:r>
            <a:r>
              <a:rPr lang="fr-FR" err="1"/>
              <a:t>Filocom</a:t>
            </a:r>
            <a:r>
              <a:rPr lang="fr-FR"/>
              <a:t> 2015).</a:t>
            </a:r>
            <a:endParaRPr lang="en-US">
              <a:ea typeface="Calibri"/>
              <a:cs typeface="Calibri"/>
            </a:endParaRPr>
          </a:p>
          <a:p>
            <a:pPr>
              <a:lnSpc>
                <a:spcPct val="90000"/>
              </a:lnSpc>
              <a:spcBef>
                <a:spcPts val="1000"/>
              </a:spcBef>
            </a:pPr>
            <a:endParaRPr lang="fr-FR"/>
          </a:p>
          <a:p>
            <a:pPr>
              <a:lnSpc>
                <a:spcPct val="90000"/>
              </a:lnSpc>
              <a:spcBef>
                <a:spcPts val="1000"/>
              </a:spcBef>
            </a:pPr>
            <a:r>
              <a:rPr lang="fr-FR"/>
              <a:t>Logements vacants : 8,1 % du parc en 2015, contre 6,1 % en moyenne dans les autres départements franciliens. En revanche, la vacance ne cesse de progresser dans les autres départements franciliens depuis 2006.</a:t>
            </a:r>
            <a:endParaRPr lang="en-US"/>
          </a:p>
          <a:p>
            <a:pPr>
              <a:lnSpc>
                <a:spcPct val="90000"/>
              </a:lnSpc>
              <a:spcBef>
                <a:spcPts val="1000"/>
              </a:spcBef>
            </a:pPr>
            <a:endParaRPr lang="fr-FR">
              <a:ea typeface="Calibri"/>
              <a:cs typeface="Calibri"/>
            </a:endParaRPr>
          </a:p>
          <a:p>
            <a:pPr>
              <a:lnSpc>
                <a:spcPct val="90000"/>
              </a:lnSpc>
              <a:spcBef>
                <a:spcPts val="1000"/>
              </a:spcBef>
            </a:pPr>
            <a:r>
              <a:rPr lang="fr-FR"/>
              <a:t>En 50 ans, le nombre de logements vacants a plus que doublé dans la région et presque triplé à Paris. Celui des résidences secondaires a été multiplié par 4,6 à Paris et 2,5 en petite couronne ; il a diminué de 38 % en grande couronne.</a:t>
            </a:r>
          </a:p>
          <a:p>
            <a:pPr>
              <a:lnSpc>
                <a:spcPct val="90000"/>
              </a:lnSpc>
              <a:spcBef>
                <a:spcPts val="1000"/>
              </a:spcBef>
            </a:pPr>
            <a:r>
              <a:rPr lang="fr-F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endParaRPr lang="en-US"/>
          </a:p>
          <a:p>
            <a:pPr>
              <a:lnSpc>
                <a:spcPct val="90000"/>
              </a:lnSpc>
              <a:spcBef>
                <a:spcPts val="1000"/>
              </a:spcBef>
            </a:pPr>
            <a:r>
              <a:rPr lang="fr-FR"/>
              <a:t>La partie prospective peut se baser sur l'article de l'INSEE. Le scénario haut part de l'obligation de construction de la loi Grand Paris, on peut la comparer à ce qui a été observé et les tendances.  </a:t>
            </a:r>
            <a:endParaRPr lang="en-US"/>
          </a:p>
          <a:p>
            <a:pPr>
              <a:lnSpc>
                <a:spcPct val="90000"/>
              </a:lnSpc>
              <a:spcBef>
                <a:spcPts val="1000"/>
              </a:spcBef>
            </a:pPr>
            <a:endParaRPr lang="fr-FR">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EF0B474-AB83-5B1D-68C6-FA480801584D}"/>
              </a:ext>
            </a:extLst>
          </p:cNvPr>
          <p:cNvSpPr>
            <a:spLocks noGrp="1"/>
          </p:cNvSpPr>
          <p:nvPr>
            <p:ph type="sldNum" sz="quarter" idx="5"/>
          </p:nvPr>
        </p:nvSpPr>
        <p:spPr/>
        <p:txBody>
          <a:bodyPr/>
          <a:lstStyle/>
          <a:p>
            <a:fld id="{C52F19CE-4C11-4D93-A66D-1B757BEFA927}" type="slidenum">
              <a:t>12</a:t>
            </a:fld>
            <a:endParaRPr lang="en-US"/>
          </a:p>
        </p:txBody>
      </p:sp>
    </p:spTree>
    <p:extLst>
      <p:ext uri="{BB962C8B-B14F-4D97-AF65-F5344CB8AC3E}">
        <p14:creationId xmlns:p14="http://schemas.microsoft.com/office/powerpoint/2010/main" val="168895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BD7A-1D7A-D304-7FCB-BB2594870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B6AAE-EFEE-837E-70DB-39F326BB3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A7647-D4A4-2542-404B-891C5497C2D3}"/>
              </a:ext>
            </a:extLst>
          </p:cNvPr>
          <p:cNvSpPr>
            <a:spLocks noGrp="1"/>
          </p:cNvSpPr>
          <p:nvPr>
            <p:ph type="body" idx="1"/>
          </p:nvPr>
        </p:nvSpPr>
        <p:spPr/>
        <p:txBody>
          <a:bodyPr/>
          <a:lstStyle/>
          <a:p>
            <a:pPr lvl="1"/>
            <a:r>
              <a:rPr lang="en-US">
                <a:solidFill>
                  <a:schemeClr val="accent2"/>
                </a:solidFill>
              </a:rPr>
              <a:t>la </a:t>
            </a:r>
            <a:r>
              <a:rPr lang="en-US" err="1">
                <a:solidFill>
                  <a:schemeClr val="accent2"/>
                </a:solidFill>
              </a:rPr>
              <a:t>nécessité</a:t>
            </a:r>
            <a:r>
              <a:rPr lang="en-US">
                <a:solidFill>
                  <a:schemeClr val="accent2"/>
                </a:solidFill>
              </a:rPr>
              <a:t> pour un </a:t>
            </a:r>
            <a:r>
              <a:rPr lang="en-US" err="1">
                <a:solidFill>
                  <a:schemeClr val="accent2"/>
                </a:solidFill>
              </a:rPr>
              <a:t>logement</a:t>
            </a:r>
            <a:r>
              <a:rPr lang="en-US">
                <a:solidFill>
                  <a:schemeClr val="accent2"/>
                </a:solidFill>
              </a:rPr>
              <a:t> </a:t>
            </a:r>
            <a:r>
              <a:rPr lang="en-US" err="1">
                <a:solidFill>
                  <a:schemeClr val="accent2"/>
                </a:solidFill>
              </a:rPr>
              <a:t>d’avoir</a:t>
            </a:r>
            <a:r>
              <a:rPr lang="en-US">
                <a:solidFill>
                  <a:schemeClr val="accent2"/>
                </a:solidFill>
              </a:rPr>
              <a:t> </a:t>
            </a:r>
            <a:r>
              <a:rPr lang="en-US" err="1">
                <a:solidFill>
                  <a:schemeClr val="accent2"/>
                </a:solidFill>
              </a:rPr>
              <a:t>une</a:t>
            </a:r>
            <a:r>
              <a:rPr lang="en-US">
                <a:solidFill>
                  <a:schemeClr val="accent2"/>
                </a:solidFill>
              </a:rPr>
              <a:t> surface </a:t>
            </a:r>
            <a:r>
              <a:rPr lang="en-US" err="1">
                <a:solidFill>
                  <a:schemeClr val="accent2"/>
                </a:solidFill>
              </a:rPr>
              <a:t>minimale</a:t>
            </a:r>
            <a:r>
              <a:rPr lang="en-US">
                <a:solidFill>
                  <a:schemeClr val="accent2"/>
                </a:solidFill>
              </a:rPr>
              <a:t> de 9 m² et </a:t>
            </a:r>
            <a:r>
              <a:rPr lang="en-US" err="1">
                <a:solidFill>
                  <a:schemeClr val="accent2"/>
                </a:solidFill>
              </a:rPr>
              <a:t>une</a:t>
            </a:r>
            <a:r>
              <a:rPr lang="en-US">
                <a:solidFill>
                  <a:schemeClr val="accent2"/>
                </a:solidFill>
              </a:rPr>
              <a:t> hauteur sous-plafond</a:t>
            </a:r>
            <a:endParaRPr lang="en-US"/>
          </a:p>
          <a:p>
            <a:pPr lvl="1">
              <a:lnSpc>
                <a:spcPct val="90000"/>
              </a:lnSpc>
              <a:spcBef>
                <a:spcPts val="500"/>
              </a:spcBef>
            </a:pPr>
            <a:r>
              <a:rPr lang="en-US">
                <a:solidFill>
                  <a:schemeClr val="accent2"/>
                </a:solidFill>
              </a:rPr>
              <a:t>de 2,20 m (des </a:t>
            </a:r>
            <a:r>
              <a:rPr lang="en-US" err="1">
                <a:solidFill>
                  <a:schemeClr val="accent2"/>
                </a:solidFill>
              </a:rPr>
              <a:t>critères</a:t>
            </a:r>
            <a:r>
              <a:rPr lang="en-US">
                <a:solidFill>
                  <a:schemeClr val="accent2"/>
                </a:solidFill>
              </a:rPr>
              <a:t> </a:t>
            </a:r>
            <a:r>
              <a:rPr lang="en-US" err="1">
                <a:solidFill>
                  <a:schemeClr val="accent2"/>
                </a:solidFill>
              </a:rPr>
              <a:t>repris</a:t>
            </a:r>
            <a:r>
              <a:rPr lang="en-US">
                <a:solidFill>
                  <a:schemeClr val="accent2"/>
                </a:solidFill>
              </a:rPr>
              <a:t> dans le </a:t>
            </a:r>
            <a:r>
              <a:rPr lang="en-US" err="1">
                <a:solidFill>
                  <a:schemeClr val="accent2"/>
                </a:solidFill>
              </a:rPr>
              <a:t>décret</a:t>
            </a:r>
            <a:r>
              <a:rPr lang="en-US">
                <a:solidFill>
                  <a:schemeClr val="accent2"/>
                </a:solidFill>
              </a:rPr>
              <a:t> sur le </a:t>
            </a:r>
            <a:r>
              <a:rPr lang="en-US" err="1">
                <a:solidFill>
                  <a:schemeClr val="accent2"/>
                </a:solidFill>
              </a:rPr>
              <a:t>logement</a:t>
            </a:r>
            <a:r>
              <a:rPr lang="en-US">
                <a:solidFill>
                  <a:schemeClr val="accent2"/>
                </a:solidFill>
              </a:rPr>
              <a:t> </a:t>
            </a:r>
            <a:r>
              <a:rPr lang="en-US" err="1">
                <a:solidFill>
                  <a:schemeClr val="accent2"/>
                </a:solidFill>
              </a:rPr>
              <a:t>décent</a:t>
            </a:r>
            <a:r>
              <a:rPr lang="en-US">
                <a:solidFill>
                  <a:schemeClr val="accent2"/>
                </a:solidFill>
              </a:rPr>
              <a:t>)</a:t>
            </a:r>
            <a:endParaRPr lang="en-US"/>
          </a:p>
          <a:p>
            <a:pPr marL="628650" lvl="1" indent="-171450">
              <a:lnSpc>
                <a:spcPct val="90000"/>
              </a:lnSpc>
              <a:spcBef>
                <a:spcPts val="500"/>
              </a:spcBef>
              <a:buFont typeface="Courier New,monospace"/>
              <a:buChar char="o"/>
            </a:pPr>
            <a:endParaRPr lang="en-US">
              <a:solidFill>
                <a:schemeClr val="accent2"/>
              </a:solidFill>
            </a:endParaRPr>
          </a:p>
          <a:p>
            <a:pPr marL="628650" lvl="1" indent="-171450">
              <a:lnSpc>
                <a:spcPct val="90000"/>
              </a:lnSpc>
              <a:spcBef>
                <a:spcPts val="500"/>
              </a:spcBef>
              <a:buFont typeface="Courier New,monospace"/>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endParaRPr lang="en-US">
              <a:ea typeface="Calibri"/>
              <a:cs typeface="Calibri"/>
            </a:endParaRPr>
          </a:p>
          <a:p>
            <a:pPr marL="628650" lvl="1" indent="-171450">
              <a:lnSpc>
                <a:spcPct val="90000"/>
              </a:lnSpc>
              <a:spcBef>
                <a:spcPts val="500"/>
              </a:spcBef>
              <a:buFont typeface="Courier New,monospace"/>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err="1"/>
          </a:p>
          <a:p>
            <a:pPr marL="1085850" lvl="2" indent="-171450">
              <a:lnSpc>
                <a:spcPct val="90000"/>
              </a:lnSpc>
              <a:spcBef>
                <a:spcPts val="500"/>
              </a:spcBef>
              <a:buFont typeface="Wingdings,Sans-Serif"/>
              <a:buChar char="§"/>
            </a:pPr>
            <a:r>
              <a:rPr lang="en-US" err="1">
                <a:solidFill>
                  <a:schemeClr val="accent2"/>
                </a:solidFill>
              </a:rPr>
              <a:t>Acteurs</a:t>
            </a:r>
            <a:r>
              <a:rPr lang="en-US">
                <a:solidFill>
                  <a:schemeClr val="accent2"/>
                </a:solidFill>
              </a:rPr>
              <a:t> sur le coup : DRIHL, DDT, ARS, DDFIP, CAF, </a:t>
            </a:r>
            <a:r>
              <a:rPr lang="en-US" err="1">
                <a:solidFill>
                  <a:schemeClr val="accent2"/>
                </a:solidFill>
              </a:rPr>
              <a:t>Mutuelles</a:t>
            </a:r>
            <a:r>
              <a:rPr lang="en-US">
                <a:solidFill>
                  <a:schemeClr val="accent2"/>
                </a:solidFill>
              </a:rPr>
              <a:t> </a:t>
            </a:r>
            <a:r>
              <a:rPr lang="en-US" err="1">
                <a:solidFill>
                  <a:schemeClr val="accent2"/>
                </a:solidFill>
              </a:rPr>
              <a:t>sociales</a:t>
            </a:r>
            <a:r>
              <a:rPr lang="en-US">
                <a:solidFill>
                  <a:schemeClr val="accent2"/>
                </a:solidFill>
              </a:rPr>
              <a:t> </a:t>
            </a:r>
            <a:r>
              <a:rPr lang="en-US" err="1">
                <a:solidFill>
                  <a:schemeClr val="accent2"/>
                </a:solidFill>
              </a:rPr>
              <a:t>agricoles</a:t>
            </a:r>
            <a:r>
              <a:rPr lang="en-US">
                <a:solidFill>
                  <a:schemeClr val="accent2"/>
                </a:solidFill>
              </a:rPr>
              <a:t>, SCHS, </a:t>
            </a:r>
            <a:r>
              <a:rPr lang="en-US" err="1">
                <a:solidFill>
                  <a:schemeClr val="accent2"/>
                </a:solidFill>
              </a:rPr>
              <a:t>consels</a:t>
            </a:r>
            <a:r>
              <a:rPr lang="en-US">
                <a:solidFill>
                  <a:schemeClr val="accent2"/>
                </a:solidFill>
              </a:rPr>
              <a:t> </a:t>
            </a:r>
            <a:r>
              <a:rPr lang="en-US" err="1">
                <a:solidFill>
                  <a:schemeClr val="accent2"/>
                </a:solidFill>
              </a:rPr>
              <a:t>généraux</a:t>
            </a:r>
            <a:r>
              <a:rPr lang="en-US">
                <a:solidFill>
                  <a:schemeClr val="accent2"/>
                </a:solidFill>
              </a:rPr>
              <a:t>, ADIL...</a:t>
            </a:r>
            <a:endParaRPr lang="en-US"/>
          </a:p>
          <a:p>
            <a:pPr marL="628650" lvl="1" indent="-171450">
              <a:lnSpc>
                <a:spcPct val="90000"/>
              </a:lnSpc>
              <a:spcBef>
                <a:spcPts val="500"/>
              </a:spcBef>
              <a:buFont typeface="Courier New,monospace"/>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err="1"/>
          </a:p>
          <a:p>
            <a:pPr marL="628650" lvl="1" indent="-171450">
              <a:lnSpc>
                <a:spcPct val="90000"/>
              </a:lnSpc>
              <a:spcBef>
                <a:spcPts val="500"/>
              </a:spcBef>
              <a:buFont typeface="Courier New,monospace"/>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endParaRPr lang="en-US"/>
          </a:p>
          <a:p>
            <a:pPr>
              <a:lnSpc>
                <a:spcPct val="90000"/>
              </a:lnSpc>
              <a:spcBef>
                <a:spcPts val="1000"/>
              </a:spcBef>
            </a:pPr>
            <a:endParaRPr lang="fr-FR">
              <a:ea typeface="Calibri"/>
              <a:cs typeface="Calibri"/>
            </a:endParaRPr>
          </a:p>
          <a:p>
            <a:pPr>
              <a:lnSpc>
                <a:spcPct val="90000"/>
              </a:lnSpc>
              <a:spcBef>
                <a:spcPts val="1000"/>
              </a:spcBef>
            </a:pPr>
            <a:endParaRPr lang="fr-FR"/>
          </a:p>
          <a:p>
            <a:pPr>
              <a:lnSpc>
                <a:spcPct val="90000"/>
              </a:lnSpc>
              <a:spcBef>
                <a:spcPts val="1000"/>
              </a:spcBef>
            </a:pPr>
            <a:r>
              <a:rPr lang="fr-FR"/>
              <a:t>La grande majorité des logements vacants le sont en général pour une courte durée : huit sur dix le sont depuis moins de deux ans dans le parc privé (source </a:t>
            </a:r>
            <a:r>
              <a:rPr lang="fr-FR" err="1"/>
              <a:t>Filocom</a:t>
            </a:r>
            <a:r>
              <a:rPr lang="fr-FR"/>
              <a:t> 2015).</a:t>
            </a:r>
            <a:endParaRPr lang="en-US">
              <a:ea typeface="Calibri"/>
              <a:cs typeface="Calibri"/>
            </a:endParaRPr>
          </a:p>
          <a:p>
            <a:pPr>
              <a:lnSpc>
                <a:spcPct val="90000"/>
              </a:lnSpc>
              <a:spcBef>
                <a:spcPts val="1000"/>
              </a:spcBef>
            </a:pPr>
            <a:endParaRPr lang="fr-FR"/>
          </a:p>
          <a:p>
            <a:pPr>
              <a:lnSpc>
                <a:spcPct val="90000"/>
              </a:lnSpc>
              <a:spcBef>
                <a:spcPts val="1000"/>
              </a:spcBef>
            </a:pPr>
            <a:r>
              <a:rPr lang="fr-FR"/>
              <a:t>Logements vacants : 8,1 % du parc en 2015, contre 6,1 % en moyenne dans les autres départements franciliens. En revanche, la vacance ne cesse de progresser dans les autres départements franciliens depuis 2006.</a:t>
            </a:r>
            <a:endParaRPr lang="en-US"/>
          </a:p>
          <a:p>
            <a:pPr>
              <a:lnSpc>
                <a:spcPct val="90000"/>
              </a:lnSpc>
              <a:spcBef>
                <a:spcPts val="1000"/>
              </a:spcBef>
            </a:pPr>
            <a:endParaRPr lang="fr-FR">
              <a:ea typeface="Calibri"/>
              <a:cs typeface="Calibri"/>
            </a:endParaRPr>
          </a:p>
          <a:p>
            <a:pPr>
              <a:lnSpc>
                <a:spcPct val="90000"/>
              </a:lnSpc>
              <a:spcBef>
                <a:spcPts val="1000"/>
              </a:spcBef>
            </a:pPr>
            <a:r>
              <a:rPr lang="fr-FR"/>
              <a:t>En 50 ans, le nombre de logements vacants a plus que doublé dans la région et presque triplé à Paris. Celui des résidences secondaires a été multiplié par 4,6 à Paris et 2,5 en petite couronne ; il a diminué de 38 % en grande couronne.</a:t>
            </a:r>
          </a:p>
          <a:p>
            <a:pPr>
              <a:lnSpc>
                <a:spcPct val="90000"/>
              </a:lnSpc>
              <a:spcBef>
                <a:spcPts val="1000"/>
              </a:spcBef>
            </a:pPr>
            <a:r>
              <a:rPr lang="fr-F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endParaRPr lang="en-US"/>
          </a:p>
          <a:p>
            <a:pPr>
              <a:lnSpc>
                <a:spcPct val="90000"/>
              </a:lnSpc>
              <a:spcBef>
                <a:spcPts val="1000"/>
              </a:spcBef>
            </a:pPr>
            <a:r>
              <a:rPr lang="fr-FR"/>
              <a:t>La partie prospective peut se baser sur l'article de l'INSEE. Le scénario haut part de l'obligation de construction de la loi Grand Paris, on peut la comparer à ce qui a été observé et les tendances.  </a:t>
            </a:r>
            <a:endParaRPr lang="en-US"/>
          </a:p>
          <a:p>
            <a:pPr>
              <a:lnSpc>
                <a:spcPct val="90000"/>
              </a:lnSpc>
              <a:spcBef>
                <a:spcPts val="1000"/>
              </a:spcBef>
            </a:pPr>
            <a:endParaRPr lang="fr-FR">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DDF9A9DE-62ED-9124-1B65-4F1E45BF50B7}"/>
              </a:ext>
            </a:extLst>
          </p:cNvPr>
          <p:cNvSpPr>
            <a:spLocks noGrp="1"/>
          </p:cNvSpPr>
          <p:nvPr>
            <p:ph type="sldNum" sz="quarter" idx="5"/>
          </p:nvPr>
        </p:nvSpPr>
        <p:spPr/>
        <p:txBody>
          <a:bodyPr/>
          <a:lstStyle/>
          <a:p>
            <a:fld id="{C52F19CE-4C11-4D93-A66D-1B757BEFA927}" type="slidenum">
              <a:t>20</a:t>
            </a:fld>
            <a:endParaRPr lang="en-US"/>
          </a:p>
        </p:txBody>
      </p:sp>
    </p:spTree>
    <p:extLst>
      <p:ext uri="{BB962C8B-B14F-4D97-AF65-F5344CB8AC3E}">
        <p14:creationId xmlns:p14="http://schemas.microsoft.com/office/powerpoint/2010/main" val="207316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solidFill>
                  <a:schemeClr val="accent2"/>
                </a:solidFill>
              </a:rPr>
              <a:t>la </a:t>
            </a:r>
            <a:r>
              <a:rPr lang="en-US" err="1">
                <a:solidFill>
                  <a:schemeClr val="accent2"/>
                </a:solidFill>
              </a:rPr>
              <a:t>nécessité</a:t>
            </a:r>
            <a:r>
              <a:rPr lang="en-US">
                <a:solidFill>
                  <a:schemeClr val="accent2"/>
                </a:solidFill>
              </a:rPr>
              <a:t> pour un </a:t>
            </a:r>
            <a:r>
              <a:rPr lang="en-US" err="1">
                <a:solidFill>
                  <a:schemeClr val="accent2"/>
                </a:solidFill>
              </a:rPr>
              <a:t>logement</a:t>
            </a:r>
            <a:r>
              <a:rPr lang="en-US">
                <a:solidFill>
                  <a:schemeClr val="accent2"/>
                </a:solidFill>
              </a:rPr>
              <a:t> </a:t>
            </a:r>
            <a:r>
              <a:rPr lang="en-US" err="1">
                <a:solidFill>
                  <a:schemeClr val="accent2"/>
                </a:solidFill>
              </a:rPr>
              <a:t>d’avoir</a:t>
            </a:r>
            <a:r>
              <a:rPr lang="en-US">
                <a:solidFill>
                  <a:schemeClr val="accent2"/>
                </a:solidFill>
              </a:rPr>
              <a:t> </a:t>
            </a:r>
            <a:r>
              <a:rPr lang="en-US" err="1">
                <a:solidFill>
                  <a:schemeClr val="accent2"/>
                </a:solidFill>
              </a:rPr>
              <a:t>une</a:t>
            </a:r>
            <a:r>
              <a:rPr lang="en-US">
                <a:solidFill>
                  <a:schemeClr val="accent2"/>
                </a:solidFill>
              </a:rPr>
              <a:t> surface </a:t>
            </a:r>
            <a:r>
              <a:rPr lang="en-US" err="1">
                <a:solidFill>
                  <a:schemeClr val="accent2"/>
                </a:solidFill>
              </a:rPr>
              <a:t>minimale</a:t>
            </a:r>
            <a:r>
              <a:rPr lang="en-US">
                <a:solidFill>
                  <a:schemeClr val="accent2"/>
                </a:solidFill>
              </a:rPr>
              <a:t> de 9 m² et </a:t>
            </a:r>
            <a:r>
              <a:rPr lang="en-US" err="1">
                <a:solidFill>
                  <a:schemeClr val="accent2"/>
                </a:solidFill>
              </a:rPr>
              <a:t>une</a:t>
            </a:r>
            <a:r>
              <a:rPr lang="en-US">
                <a:solidFill>
                  <a:schemeClr val="accent2"/>
                </a:solidFill>
              </a:rPr>
              <a:t> hauteur sous-plafond</a:t>
            </a:r>
            <a:endParaRPr lang="en-US"/>
          </a:p>
          <a:p>
            <a:pPr lvl="1">
              <a:lnSpc>
                <a:spcPct val="90000"/>
              </a:lnSpc>
              <a:spcBef>
                <a:spcPts val="500"/>
              </a:spcBef>
            </a:pPr>
            <a:r>
              <a:rPr lang="en-US">
                <a:solidFill>
                  <a:schemeClr val="accent2"/>
                </a:solidFill>
              </a:rPr>
              <a:t>de 2,20 m (des </a:t>
            </a:r>
            <a:r>
              <a:rPr lang="en-US" err="1">
                <a:solidFill>
                  <a:schemeClr val="accent2"/>
                </a:solidFill>
              </a:rPr>
              <a:t>critères</a:t>
            </a:r>
            <a:r>
              <a:rPr lang="en-US">
                <a:solidFill>
                  <a:schemeClr val="accent2"/>
                </a:solidFill>
              </a:rPr>
              <a:t> </a:t>
            </a:r>
            <a:r>
              <a:rPr lang="en-US" err="1">
                <a:solidFill>
                  <a:schemeClr val="accent2"/>
                </a:solidFill>
              </a:rPr>
              <a:t>repris</a:t>
            </a:r>
            <a:r>
              <a:rPr lang="en-US">
                <a:solidFill>
                  <a:schemeClr val="accent2"/>
                </a:solidFill>
              </a:rPr>
              <a:t> dans le </a:t>
            </a:r>
            <a:r>
              <a:rPr lang="en-US" err="1">
                <a:solidFill>
                  <a:schemeClr val="accent2"/>
                </a:solidFill>
              </a:rPr>
              <a:t>décret</a:t>
            </a:r>
            <a:r>
              <a:rPr lang="en-US">
                <a:solidFill>
                  <a:schemeClr val="accent2"/>
                </a:solidFill>
              </a:rPr>
              <a:t> sur le </a:t>
            </a:r>
            <a:r>
              <a:rPr lang="en-US" err="1">
                <a:solidFill>
                  <a:schemeClr val="accent2"/>
                </a:solidFill>
              </a:rPr>
              <a:t>logement</a:t>
            </a:r>
            <a:r>
              <a:rPr lang="en-US">
                <a:solidFill>
                  <a:schemeClr val="accent2"/>
                </a:solidFill>
              </a:rPr>
              <a:t> </a:t>
            </a:r>
            <a:r>
              <a:rPr lang="en-US" err="1">
                <a:solidFill>
                  <a:schemeClr val="accent2"/>
                </a:solidFill>
              </a:rPr>
              <a:t>décent</a:t>
            </a:r>
            <a:r>
              <a:rPr lang="en-US">
                <a:solidFill>
                  <a:schemeClr val="accent2"/>
                </a:solidFill>
              </a:rPr>
              <a:t>)</a:t>
            </a:r>
            <a:endParaRPr lang="en-US"/>
          </a:p>
          <a:p>
            <a:pPr marL="628650" lvl="1" indent="-171450">
              <a:lnSpc>
                <a:spcPct val="90000"/>
              </a:lnSpc>
              <a:spcBef>
                <a:spcPts val="500"/>
              </a:spcBef>
              <a:buFont typeface="Courier New,monospace"/>
              <a:buChar char="o"/>
            </a:pPr>
            <a:endParaRPr lang="en-US">
              <a:solidFill>
                <a:schemeClr val="accent2"/>
              </a:solidFill>
            </a:endParaRPr>
          </a:p>
          <a:p>
            <a:pPr marL="628650" lvl="1" indent="-171450">
              <a:lnSpc>
                <a:spcPct val="90000"/>
              </a:lnSpc>
              <a:spcBef>
                <a:spcPts val="500"/>
              </a:spcBef>
              <a:buFont typeface="Courier New,monospace"/>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endParaRPr lang="en-US">
              <a:ea typeface="Calibri"/>
              <a:cs typeface="Calibri"/>
            </a:endParaRPr>
          </a:p>
          <a:p>
            <a:pPr marL="628650" lvl="1" indent="-171450">
              <a:lnSpc>
                <a:spcPct val="90000"/>
              </a:lnSpc>
              <a:spcBef>
                <a:spcPts val="500"/>
              </a:spcBef>
              <a:buFont typeface="Courier New,monospace"/>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err="1"/>
          </a:p>
          <a:p>
            <a:pPr marL="1085850" lvl="2" indent="-171450">
              <a:lnSpc>
                <a:spcPct val="90000"/>
              </a:lnSpc>
              <a:spcBef>
                <a:spcPts val="500"/>
              </a:spcBef>
              <a:buFont typeface="Wingdings,Sans-Serif"/>
              <a:buChar char="§"/>
            </a:pPr>
            <a:r>
              <a:rPr lang="en-US" err="1">
                <a:solidFill>
                  <a:schemeClr val="accent2"/>
                </a:solidFill>
              </a:rPr>
              <a:t>Acteurs</a:t>
            </a:r>
            <a:r>
              <a:rPr lang="en-US">
                <a:solidFill>
                  <a:schemeClr val="accent2"/>
                </a:solidFill>
              </a:rPr>
              <a:t> sur le coup : DRIHL, DDT, ARS, DDFIP, CAF, </a:t>
            </a:r>
            <a:r>
              <a:rPr lang="en-US" err="1">
                <a:solidFill>
                  <a:schemeClr val="accent2"/>
                </a:solidFill>
              </a:rPr>
              <a:t>Mutuelles</a:t>
            </a:r>
            <a:r>
              <a:rPr lang="en-US">
                <a:solidFill>
                  <a:schemeClr val="accent2"/>
                </a:solidFill>
              </a:rPr>
              <a:t> </a:t>
            </a:r>
            <a:r>
              <a:rPr lang="en-US" err="1">
                <a:solidFill>
                  <a:schemeClr val="accent2"/>
                </a:solidFill>
              </a:rPr>
              <a:t>sociales</a:t>
            </a:r>
            <a:r>
              <a:rPr lang="en-US">
                <a:solidFill>
                  <a:schemeClr val="accent2"/>
                </a:solidFill>
              </a:rPr>
              <a:t> </a:t>
            </a:r>
            <a:r>
              <a:rPr lang="en-US" err="1">
                <a:solidFill>
                  <a:schemeClr val="accent2"/>
                </a:solidFill>
              </a:rPr>
              <a:t>agricoles</a:t>
            </a:r>
            <a:r>
              <a:rPr lang="en-US">
                <a:solidFill>
                  <a:schemeClr val="accent2"/>
                </a:solidFill>
              </a:rPr>
              <a:t>, SCHS, </a:t>
            </a:r>
            <a:r>
              <a:rPr lang="en-US" err="1">
                <a:solidFill>
                  <a:schemeClr val="accent2"/>
                </a:solidFill>
              </a:rPr>
              <a:t>consels</a:t>
            </a:r>
            <a:r>
              <a:rPr lang="en-US">
                <a:solidFill>
                  <a:schemeClr val="accent2"/>
                </a:solidFill>
              </a:rPr>
              <a:t> </a:t>
            </a:r>
            <a:r>
              <a:rPr lang="en-US" err="1">
                <a:solidFill>
                  <a:schemeClr val="accent2"/>
                </a:solidFill>
              </a:rPr>
              <a:t>généraux</a:t>
            </a:r>
            <a:r>
              <a:rPr lang="en-US">
                <a:solidFill>
                  <a:schemeClr val="accent2"/>
                </a:solidFill>
              </a:rPr>
              <a:t>, ADIL...</a:t>
            </a:r>
            <a:endParaRPr lang="en-US"/>
          </a:p>
          <a:p>
            <a:pPr marL="628650" lvl="1" indent="-171450">
              <a:lnSpc>
                <a:spcPct val="90000"/>
              </a:lnSpc>
              <a:spcBef>
                <a:spcPts val="500"/>
              </a:spcBef>
              <a:buFont typeface="Courier New,monospace"/>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err="1"/>
          </a:p>
          <a:p>
            <a:pPr marL="628650" lvl="1" indent="-171450">
              <a:lnSpc>
                <a:spcPct val="90000"/>
              </a:lnSpc>
              <a:spcBef>
                <a:spcPts val="500"/>
              </a:spcBef>
              <a:buFont typeface="Courier New,monospace"/>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endParaRPr lang="en-US"/>
          </a:p>
          <a:p>
            <a:pPr>
              <a:lnSpc>
                <a:spcPct val="90000"/>
              </a:lnSpc>
              <a:spcBef>
                <a:spcPts val="1000"/>
              </a:spcBef>
            </a:pPr>
            <a:endParaRPr lang="fr-FR">
              <a:ea typeface="Calibri"/>
              <a:cs typeface="Calibri"/>
            </a:endParaRPr>
          </a:p>
          <a:p>
            <a:pPr>
              <a:lnSpc>
                <a:spcPct val="90000"/>
              </a:lnSpc>
              <a:spcBef>
                <a:spcPts val="1000"/>
              </a:spcBef>
            </a:pPr>
            <a:endParaRPr lang="fr-FR"/>
          </a:p>
          <a:p>
            <a:pPr>
              <a:lnSpc>
                <a:spcPct val="90000"/>
              </a:lnSpc>
              <a:spcBef>
                <a:spcPts val="1000"/>
              </a:spcBef>
            </a:pPr>
            <a:r>
              <a:rPr lang="fr-FR"/>
              <a:t>La grande majorité des logements vacants le sont en général pour une courte durée : huit sur dix le sont depuis moins de deux ans dans le parc privé (source </a:t>
            </a:r>
            <a:r>
              <a:rPr lang="fr-FR" err="1"/>
              <a:t>Filocom</a:t>
            </a:r>
            <a:r>
              <a:rPr lang="fr-FR"/>
              <a:t> 2015).</a:t>
            </a:r>
            <a:endParaRPr lang="en-US">
              <a:ea typeface="Calibri"/>
              <a:cs typeface="Calibri"/>
            </a:endParaRPr>
          </a:p>
          <a:p>
            <a:pPr>
              <a:lnSpc>
                <a:spcPct val="90000"/>
              </a:lnSpc>
              <a:spcBef>
                <a:spcPts val="1000"/>
              </a:spcBef>
            </a:pPr>
            <a:endParaRPr lang="fr-FR"/>
          </a:p>
          <a:p>
            <a:pPr>
              <a:lnSpc>
                <a:spcPct val="90000"/>
              </a:lnSpc>
              <a:spcBef>
                <a:spcPts val="1000"/>
              </a:spcBef>
            </a:pPr>
            <a:r>
              <a:rPr lang="fr-FR"/>
              <a:t>Logements vacants : 8,1 % du parc en 2015, contre 6,1 % en moyenne dans les autres départements franciliens. En revanche, la vacance ne cesse de progresser dans les autres départements franciliens depuis 2006.</a:t>
            </a:r>
            <a:endParaRPr lang="en-US"/>
          </a:p>
          <a:p>
            <a:pPr>
              <a:lnSpc>
                <a:spcPct val="90000"/>
              </a:lnSpc>
              <a:spcBef>
                <a:spcPts val="1000"/>
              </a:spcBef>
            </a:pPr>
            <a:endParaRPr lang="fr-FR">
              <a:ea typeface="Calibri"/>
              <a:cs typeface="Calibri"/>
            </a:endParaRPr>
          </a:p>
          <a:p>
            <a:pPr>
              <a:lnSpc>
                <a:spcPct val="90000"/>
              </a:lnSpc>
              <a:spcBef>
                <a:spcPts val="1000"/>
              </a:spcBef>
            </a:pPr>
            <a:r>
              <a:rPr lang="fr-FR"/>
              <a:t>En 50 ans, le nombre de logements vacants a plus que doublé dans la région et presque triplé à Paris. Celui des résidences secondaires a été multiplié par 4,6 à Paris et 2,5 en petite couronne ; il a diminué de 38 % en grande couronne.</a:t>
            </a:r>
          </a:p>
          <a:p>
            <a:pPr>
              <a:lnSpc>
                <a:spcPct val="90000"/>
              </a:lnSpc>
              <a:spcBef>
                <a:spcPts val="1000"/>
              </a:spcBef>
            </a:pPr>
            <a:r>
              <a:rPr lang="fr-F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endParaRPr lang="en-US"/>
          </a:p>
          <a:p>
            <a:pPr>
              <a:lnSpc>
                <a:spcPct val="90000"/>
              </a:lnSpc>
              <a:spcBef>
                <a:spcPts val="1000"/>
              </a:spcBef>
            </a:pPr>
            <a:r>
              <a:rPr lang="fr-FR"/>
              <a:t>La partie prospective peut se baser sur l'article de l'INSEE. Le scénario haut part de l'obligation de construction de la loi Grand Paris, on peut la comparer à ce qui a été observé et les tendances.  </a:t>
            </a:r>
            <a:endParaRPr lang="en-US"/>
          </a:p>
          <a:p>
            <a:pPr>
              <a:lnSpc>
                <a:spcPct val="90000"/>
              </a:lnSpc>
              <a:spcBef>
                <a:spcPts val="1000"/>
              </a:spcBef>
            </a:pPr>
            <a:endParaRPr lang="fr-FR">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52F19CE-4C11-4D93-A66D-1B757BEFA927}" type="slidenum">
              <a:t>21</a:t>
            </a:fld>
            <a:endParaRPr lang="en-US"/>
          </a:p>
        </p:txBody>
      </p:sp>
    </p:spTree>
    <p:extLst>
      <p:ext uri="{BB962C8B-B14F-4D97-AF65-F5344CB8AC3E}">
        <p14:creationId xmlns:p14="http://schemas.microsoft.com/office/powerpoint/2010/main" val="168188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B4CC6-CFDA-9D53-2766-E37D664DD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1274F-E1D5-139A-D3E8-74B6728BD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88C71-30DD-47B7-A486-09FA04CA2524}"/>
              </a:ext>
            </a:extLst>
          </p:cNvPr>
          <p:cNvSpPr>
            <a:spLocks noGrp="1"/>
          </p:cNvSpPr>
          <p:nvPr>
            <p:ph type="body" idx="1"/>
          </p:nvPr>
        </p:nvSpPr>
        <p:spPr/>
        <p:txBody>
          <a:bodyPr/>
          <a:lstStyle/>
          <a:p>
            <a:pPr lvl="1"/>
            <a:r>
              <a:rPr lang="en-US">
                <a:solidFill>
                  <a:schemeClr val="accent2"/>
                </a:solidFill>
              </a:rPr>
              <a:t>la </a:t>
            </a:r>
            <a:r>
              <a:rPr lang="en-US" err="1">
                <a:solidFill>
                  <a:schemeClr val="accent2"/>
                </a:solidFill>
              </a:rPr>
              <a:t>nécessité</a:t>
            </a:r>
            <a:r>
              <a:rPr lang="en-US">
                <a:solidFill>
                  <a:schemeClr val="accent2"/>
                </a:solidFill>
              </a:rPr>
              <a:t> pour un </a:t>
            </a:r>
            <a:r>
              <a:rPr lang="en-US" err="1">
                <a:solidFill>
                  <a:schemeClr val="accent2"/>
                </a:solidFill>
              </a:rPr>
              <a:t>logement</a:t>
            </a:r>
            <a:r>
              <a:rPr lang="en-US">
                <a:solidFill>
                  <a:schemeClr val="accent2"/>
                </a:solidFill>
              </a:rPr>
              <a:t> </a:t>
            </a:r>
            <a:r>
              <a:rPr lang="en-US" err="1">
                <a:solidFill>
                  <a:schemeClr val="accent2"/>
                </a:solidFill>
              </a:rPr>
              <a:t>d’avoir</a:t>
            </a:r>
            <a:r>
              <a:rPr lang="en-US">
                <a:solidFill>
                  <a:schemeClr val="accent2"/>
                </a:solidFill>
              </a:rPr>
              <a:t> </a:t>
            </a:r>
            <a:r>
              <a:rPr lang="en-US" err="1">
                <a:solidFill>
                  <a:schemeClr val="accent2"/>
                </a:solidFill>
              </a:rPr>
              <a:t>une</a:t>
            </a:r>
            <a:r>
              <a:rPr lang="en-US">
                <a:solidFill>
                  <a:schemeClr val="accent2"/>
                </a:solidFill>
              </a:rPr>
              <a:t> surface </a:t>
            </a:r>
            <a:r>
              <a:rPr lang="en-US" err="1">
                <a:solidFill>
                  <a:schemeClr val="accent2"/>
                </a:solidFill>
              </a:rPr>
              <a:t>minimale</a:t>
            </a:r>
            <a:r>
              <a:rPr lang="en-US">
                <a:solidFill>
                  <a:schemeClr val="accent2"/>
                </a:solidFill>
              </a:rPr>
              <a:t> de 9 m² et </a:t>
            </a:r>
            <a:r>
              <a:rPr lang="en-US" err="1">
                <a:solidFill>
                  <a:schemeClr val="accent2"/>
                </a:solidFill>
              </a:rPr>
              <a:t>une</a:t>
            </a:r>
            <a:r>
              <a:rPr lang="en-US">
                <a:solidFill>
                  <a:schemeClr val="accent2"/>
                </a:solidFill>
              </a:rPr>
              <a:t> hauteur sous-plafond</a:t>
            </a:r>
            <a:endParaRPr lang="en-US"/>
          </a:p>
          <a:p>
            <a:pPr lvl="1">
              <a:lnSpc>
                <a:spcPct val="90000"/>
              </a:lnSpc>
              <a:spcBef>
                <a:spcPts val="500"/>
              </a:spcBef>
            </a:pPr>
            <a:r>
              <a:rPr lang="en-US">
                <a:solidFill>
                  <a:schemeClr val="accent2"/>
                </a:solidFill>
              </a:rPr>
              <a:t>de 2,20 m (des </a:t>
            </a:r>
            <a:r>
              <a:rPr lang="en-US" err="1">
                <a:solidFill>
                  <a:schemeClr val="accent2"/>
                </a:solidFill>
              </a:rPr>
              <a:t>critères</a:t>
            </a:r>
            <a:r>
              <a:rPr lang="en-US">
                <a:solidFill>
                  <a:schemeClr val="accent2"/>
                </a:solidFill>
              </a:rPr>
              <a:t> </a:t>
            </a:r>
            <a:r>
              <a:rPr lang="en-US" err="1">
                <a:solidFill>
                  <a:schemeClr val="accent2"/>
                </a:solidFill>
              </a:rPr>
              <a:t>repris</a:t>
            </a:r>
            <a:r>
              <a:rPr lang="en-US">
                <a:solidFill>
                  <a:schemeClr val="accent2"/>
                </a:solidFill>
              </a:rPr>
              <a:t> dans le </a:t>
            </a:r>
            <a:r>
              <a:rPr lang="en-US" err="1">
                <a:solidFill>
                  <a:schemeClr val="accent2"/>
                </a:solidFill>
              </a:rPr>
              <a:t>décret</a:t>
            </a:r>
            <a:r>
              <a:rPr lang="en-US">
                <a:solidFill>
                  <a:schemeClr val="accent2"/>
                </a:solidFill>
              </a:rPr>
              <a:t> sur le </a:t>
            </a:r>
            <a:r>
              <a:rPr lang="en-US" err="1">
                <a:solidFill>
                  <a:schemeClr val="accent2"/>
                </a:solidFill>
              </a:rPr>
              <a:t>logement</a:t>
            </a:r>
            <a:r>
              <a:rPr lang="en-US">
                <a:solidFill>
                  <a:schemeClr val="accent2"/>
                </a:solidFill>
              </a:rPr>
              <a:t> </a:t>
            </a:r>
            <a:r>
              <a:rPr lang="en-US" err="1">
                <a:solidFill>
                  <a:schemeClr val="accent2"/>
                </a:solidFill>
              </a:rPr>
              <a:t>décent</a:t>
            </a:r>
            <a:r>
              <a:rPr lang="en-US">
                <a:solidFill>
                  <a:schemeClr val="accent2"/>
                </a:solidFill>
              </a:rPr>
              <a:t>)</a:t>
            </a:r>
            <a:endParaRPr lang="en-US"/>
          </a:p>
          <a:p>
            <a:pPr marL="628650" lvl="1" indent="-171450">
              <a:lnSpc>
                <a:spcPct val="90000"/>
              </a:lnSpc>
              <a:spcBef>
                <a:spcPts val="500"/>
              </a:spcBef>
              <a:buFont typeface="Courier New,monospace"/>
              <a:buChar char="o"/>
            </a:pPr>
            <a:endParaRPr lang="en-US">
              <a:solidFill>
                <a:schemeClr val="accent2"/>
              </a:solidFill>
            </a:endParaRPr>
          </a:p>
          <a:p>
            <a:pPr marL="628650" lvl="1" indent="-171450">
              <a:lnSpc>
                <a:spcPct val="90000"/>
              </a:lnSpc>
              <a:spcBef>
                <a:spcPts val="500"/>
              </a:spcBef>
              <a:buFont typeface="Courier New,monospace"/>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endParaRPr lang="en-US">
              <a:ea typeface="Calibri"/>
              <a:cs typeface="Calibri"/>
            </a:endParaRPr>
          </a:p>
          <a:p>
            <a:pPr marL="628650" lvl="1" indent="-171450">
              <a:lnSpc>
                <a:spcPct val="90000"/>
              </a:lnSpc>
              <a:spcBef>
                <a:spcPts val="500"/>
              </a:spcBef>
              <a:buFont typeface="Courier New,monospace"/>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err="1"/>
          </a:p>
          <a:p>
            <a:pPr marL="1085850" lvl="2" indent="-171450">
              <a:lnSpc>
                <a:spcPct val="90000"/>
              </a:lnSpc>
              <a:spcBef>
                <a:spcPts val="500"/>
              </a:spcBef>
              <a:buFont typeface="Wingdings,Sans-Serif"/>
              <a:buChar char="§"/>
            </a:pPr>
            <a:r>
              <a:rPr lang="en-US" err="1">
                <a:solidFill>
                  <a:schemeClr val="accent2"/>
                </a:solidFill>
              </a:rPr>
              <a:t>Acteurs</a:t>
            </a:r>
            <a:r>
              <a:rPr lang="en-US">
                <a:solidFill>
                  <a:schemeClr val="accent2"/>
                </a:solidFill>
              </a:rPr>
              <a:t> sur le coup : DRIHL, DDT, ARS, DDFIP, CAF, </a:t>
            </a:r>
            <a:r>
              <a:rPr lang="en-US" err="1">
                <a:solidFill>
                  <a:schemeClr val="accent2"/>
                </a:solidFill>
              </a:rPr>
              <a:t>Mutuelles</a:t>
            </a:r>
            <a:r>
              <a:rPr lang="en-US">
                <a:solidFill>
                  <a:schemeClr val="accent2"/>
                </a:solidFill>
              </a:rPr>
              <a:t> </a:t>
            </a:r>
            <a:r>
              <a:rPr lang="en-US" err="1">
                <a:solidFill>
                  <a:schemeClr val="accent2"/>
                </a:solidFill>
              </a:rPr>
              <a:t>sociales</a:t>
            </a:r>
            <a:r>
              <a:rPr lang="en-US">
                <a:solidFill>
                  <a:schemeClr val="accent2"/>
                </a:solidFill>
              </a:rPr>
              <a:t> </a:t>
            </a:r>
            <a:r>
              <a:rPr lang="en-US" err="1">
                <a:solidFill>
                  <a:schemeClr val="accent2"/>
                </a:solidFill>
              </a:rPr>
              <a:t>agricoles</a:t>
            </a:r>
            <a:r>
              <a:rPr lang="en-US">
                <a:solidFill>
                  <a:schemeClr val="accent2"/>
                </a:solidFill>
              </a:rPr>
              <a:t>, SCHS, </a:t>
            </a:r>
            <a:r>
              <a:rPr lang="en-US" err="1">
                <a:solidFill>
                  <a:schemeClr val="accent2"/>
                </a:solidFill>
              </a:rPr>
              <a:t>consels</a:t>
            </a:r>
            <a:r>
              <a:rPr lang="en-US">
                <a:solidFill>
                  <a:schemeClr val="accent2"/>
                </a:solidFill>
              </a:rPr>
              <a:t> </a:t>
            </a:r>
            <a:r>
              <a:rPr lang="en-US" err="1">
                <a:solidFill>
                  <a:schemeClr val="accent2"/>
                </a:solidFill>
              </a:rPr>
              <a:t>généraux</a:t>
            </a:r>
            <a:r>
              <a:rPr lang="en-US">
                <a:solidFill>
                  <a:schemeClr val="accent2"/>
                </a:solidFill>
              </a:rPr>
              <a:t>, ADIL...</a:t>
            </a:r>
            <a:endParaRPr lang="en-US"/>
          </a:p>
          <a:p>
            <a:pPr marL="628650" lvl="1" indent="-171450">
              <a:lnSpc>
                <a:spcPct val="90000"/>
              </a:lnSpc>
              <a:spcBef>
                <a:spcPts val="500"/>
              </a:spcBef>
              <a:buFont typeface="Courier New,monospace"/>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err="1"/>
          </a:p>
          <a:p>
            <a:pPr marL="628650" lvl="1" indent="-171450">
              <a:lnSpc>
                <a:spcPct val="90000"/>
              </a:lnSpc>
              <a:spcBef>
                <a:spcPts val="500"/>
              </a:spcBef>
              <a:buFont typeface="Courier New,monospace"/>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endParaRPr lang="en-US"/>
          </a:p>
          <a:p>
            <a:pPr>
              <a:lnSpc>
                <a:spcPct val="90000"/>
              </a:lnSpc>
              <a:spcBef>
                <a:spcPts val="1000"/>
              </a:spcBef>
            </a:pPr>
            <a:endParaRPr lang="fr-FR">
              <a:ea typeface="Calibri"/>
              <a:cs typeface="Calibri"/>
            </a:endParaRPr>
          </a:p>
          <a:p>
            <a:pPr>
              <a:lnSpc>
                <a:spcPct val="90000"/>
              </a:lnSpc>
              <a:spcBef>
                <a:spcPts val="1000"/>
              </a:spcBef>
            </a:pPr>
            <a:endParaRPr lang="fr-FR"/>
          </a:p>
          <a:p>
            <a:pPr>
              <a:lnSpc>
                <a:spcPct val="90000"/>
              </a:lnSpc>
              <a:spcBef>
                <a:spcPts val="1000"/>
              </a:spcBef>
            </a:pPr>
            <a:r>
              <a:rPr lang="fr-FR"/>
              <a:t>La grande majorité des logements vacants le sont en général pour une courte durée : huit sur dix le sont depuis moins de deux ans dans le parc privé (source </a:t>
            </a:r>
            <a:r>
              <a:rPr lang="fr-FR" err="1"/>
              <a:t>Filocom</a:t>
            </a:r>
            <a:r>
              <a:rPr lang="fr-FR"/>
              <a:t> 2015).</a:t>
            </a:r>
            <a:endParaRPr lang="en-US">
              <a:ea typeface="Calibri"/>
              <a:cs typeface="Calibri"/>
            </a:endParaRPr>
          </a:p>
          <a:p>
            <a:pPr>
              <a:lnSpc>
                <a:spcPct val="90000"/>
              </a:lnSpc>
              <a:spcBef>
                <a:spcPts val="1000"/>
              </a:spcBef>
            </a:pPr>
            <a:endParaRPr lang="fr-FR"/>
          </a:p>
          <a:p>
            <a:pPr>
              <a:lnSpc>
                <a:spcPct val="90000"/>
              </a:lnSpc>
              <a:spcBef>
                <a:spcPts val="1000"/>
              </a:spcBef>
            </a:pPr>
            <a:r>
              <a:rPr lang="fr-FR"/>
              <a:t>Logements vacants : 8,1 % du parc en 2015, contre 6,1 % en moyenne dans les autres départements franciliens. En revanche, la vacance ne cesse de progresser dans les autres départements franciliens depuis 2006.</a:t>
            </a:r>
            <a:endParaRPr lang="en-US"/>
          </a:p>
          <a:p>
            <a:pPr>
              <a:lnSpc>
                <a:spcPct val="90000"/>
              </a:lnSpc>
              <a:spcBef>
                <a:spcPts val="1000"/>
              </a:spcBef>
            </a:pPr>
            <a:endParaRPr lang="fr-FR">
              <a:ea typeface="Calibri"/>
              <a:cs typeface="Calibri"/>
            </a:endParaRPr>
          </a:p>
          <a:p>
            <a:pPr>
              <a:lnSpc>
                <a:spcPct val="90000"/>
              </a:lnSpc>
              <a:spcBef>
                <a:spcPts val="1000"/>
              </a:spcBef>
            </a:pPr>
            <a:r>
              <a:rPr lang="fr-FR"/>
              <a:t>En 50 ans, le nombre de logements vacants a plus que doublé dans la région et presque triplé à Paris. Celui des résidences secondaires a été multiplié par 4,6 à Paris et 2,5 en petite couronne ; il a diminué de 38 % en grande couronne.</a:t>
            </a:r>
          </a:p>
          <a:p>
            <a:pPr>
              <a:lnSpc>
                <a:spcPct val="90000"/>
              </a:lnSpc>
              <a:spcBef>
                <a:spcPts val="1000"/>
              </a:spcBef>
            </a:pPr>
            <a:r>
              <a:rPr lang="fr-F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endParaRPr lang="en-US"/>
          </a:p>
          <a:p>
            <a:pPr>
              <a:lnSpc>
                <a:spcPct val="90000"/>
              </a:lnSpc>
              <a:spcBef>
                <a:spcPts val="1000"/>
              </a:spcBef>
            </a:pPr>
            <a:r>
              <a:rPr lang="fr-FR"/>
              <a:t>La partie prospective peut se baser sur l'article de l'INSEE. Le scénario haut part de l'obligation de construction de la loi Grand Paris, on peut la comparer à ce qui a été observé et les tendances.  </a:t>
            </a:r>
            <a:endParaRPr lang="en-US"/>
          </a:p>
          <a:p>
            <a:pPr>
              <a:lnSpc>
                <a:spcPct val="90000"/>
              </a:lnSpc>
              <a:spcBef>
                <a:spcPts val="1000"/>
              </a:spcBef>
            </a:pPr>
            <a:endParaRPr lang="fr-FR">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DE01B2F5-9792-69C4-875B-865715D88670}"/>
              </a:ext>
            </a:extLst>
          </p:cNvPr>
          <p:cNvSpPr>
            <a:spLocks noGrp="1"/>
          </p:cNvSpPr>
          <p:nvPr>
            <p:ph type="sldNum" sz="quarter" idx="5"/>
          </p:nvPr>
        </p:nvSpPr>
        <p:spPr/>
        <p:txBody>
          <a:bodyPr/>
          <a:lstStyle/>
          <a:p>
            <a:fld id="{C52F19CE-4C11-4D93-A66D-1B757BEFA927}" type="slidenum">
              <a:t>22</a:t>
            </a:fld>
            <a:endParaRPr lang="en-US"/>
          </a:p>
        </p:txBody>
      </p:sp>
    </p:spTree>
    <p:extLst>
      <p:ext uri="{BB962C8B-B14F-4D97-AF65-F5344CB8AC3E}">
        <p14:creationId xmlns:p14="http://schemas.microsoft.com/office/powerpoint/2010/main" val="53512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Sans-Serif"/>
              <a:buChar char="•"/>
            </a:pPr>
            <a:r>
              <a:rPr lang="fr-FR"/>
              <a:t>réduction d’impôts contre une remise sur le marché d’un logement, convention signée avec l'Agence nationale de l’habitat</a:t>
            </a:r>
            <a:endParaRPr lang="en-US">
              <a:ea typeface="Calibri"/>
              <a:cs typeface="Calibri"/>
            </a:endParaRPr>
          </a:p>
          <a:p>
            <a:pPr>
              <a:buFont typeface="Arial"/>
              <a:buChar char="•"/>
            </a:pPr>
            <a:r>
              <a:rPr lang="fr-FR"/>
              <a:t>Agence Nationale pour l’Amé-</a:t>
            </a:r>
            <a:endParaRPr lang="fr-FR">
              <a:ea typeface="Calibri"/>
              <a:cs typeface="Calibri"/>
            </a:endParaRPr>
          </a:p>
          <a:p>
            <a:pPr>
              <a:buFont typeface="Arial"/>
              <a:buChar char="•"/>
            </a:pPr>
            <a:r>
              <a:rPr lang="fr-FR" err="1"/>
              <a:t>lioration</a:t>
            </a:r>
            <a:r>
              <a:rPr lang="fr-FR"/>
              <a:t> de l’Habitat) a été créée en 1971 à la place</a:t>
            </a:r>
          </a:p>
          <a:p>
            <a:pPr marL="285750" indent="-285750">
              <a:lnSpc>
                <a:spcPct val="90000"/>
              </a:lnSpc>
              <a:spcBef>
                <a:spcPts val="1000"/>
              </a:spcBef>
              <a:buFont typeface="Arial,Sans-Serif"/>
              <a:buChar char="•"/>
            </a:pPr>
            <a:r>
              <a:rPr lang="fr-FR"/>
              <a:t>du Fonds National pour l’Amélioration de l’Habitat.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52F19CE-4C11-4D93-A66D-1B757BEFA927}" type="slidenum">
              <a:t>26</a:t>
            </a:fld>
            <a:endParaRPr lang="en-US"/>
          </a:p>
        </p:txBody>
      </p:sp>
    </p:spTree>
    <p:extLst>
      <p:ext uri="{BB962C8B-B14F-4D97-AF65-F5344CB8AC3E}">
        <p14:creationId xmlns:p14="http://schemas.microsoft.com/office/powerpoint/2010/main" val="206361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C87FE-CC51-4034-0163-939B07354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DB514-CED7-0C51-1BE4-87AFB8DC6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6DC6E-BE09-AA37-5132-8078952BF877}"/>
              </a:ext>
            </a:extLst>
          </p:cNvPr>
          <p:cNvSpPr>
            <a:spLocks noGrp="1"/>
          </p:cNvSpPr>
          <p:nvPr>
            <p:ph type="body" idx="1"/>
          </p:nvPr>
        </p:nvSpPr>
        <p:spPr/>
        <p:txBody>
          <a:bodyPr/>
          <a:lstStyle/>
          <a:p>
            <a:pPr marL="285750" indent="-285750">
              <a:lnSpc>
                <a:spcPct val="90000"/>
              </a:lnSpc>
              <a:spcBef>
                <a:spcPts val="1000"/>
              </a:spcBef>
              <a:buFont typeface="Arial,Sans-Serif"/>
              <a:buChar char="•"/>
            </a:pPr>
            <a:r>
              <a:rPr lang="fr-FR"/>
              <a:t>réduction d’impôts contre une remise sur le marché d’un logement, convention signée avec l'Agence nationale de l’habitat</a:t>
            </a:r>
            <a:endParaRPr lang="en-US">
              <a:ea typeface="Calibri"/>
              <a:cs typeface="Calibri"/>
            </a:endParaRPr>
          </a:p>
          <a:p>
            <a:r>
              <a:rPr lang="en-US"/>
              <a:t>140 000 à</a:t>
            </a:r>
          </a:p>
          <a:p>
            <a:r>
              <a:rPr lang="en-US"/>
              <a:t>240 000 m² de </a:t>
            </a:r>
            <a:r>
              <a:rPr lang="en-US" err="1"/>
              <a:t>bureaux</a:t>
            </a:r>
            <a:r>
              <a:rPr lang="en-US"/>
              <a:t> </a:t>
            </a:r>
            <a:r>
              <a:rPr lang="en-US" err="1"/>
              <a:t>vacants</a:t>
            </a:r>
            <a:r>
              <a:rPr lang="en-US"/>
              <a:t> par</a:t>
            </a:r>
            <a:endParaRPr lang="en-US">
              <a:ea typeface="Calibri"/>
              <a:cs typeface="Calibri"/>
            </a:endParaRPr>
          </a:p>
          <a:p>
            <a:r>
              <a:rPr lang="en-US"/>
              <a:t>an, sur les 3,6 millions de m² de</a:t>
            </a:r>
            <a:endParaRPr lang="en-US">
              <a:ea typeface="Calibri"/>
              <a:cs typeface="Calibri"/>
            </a:endParaRPr>
          </a:p>
          <a:p>
            <a:r>
              <a:rPr lang="en-US" err="1"/>
              <a:t>bureaux</a:t>
            </a:r>
            <a:r>
              <a:rPr lang="en-US"/>
              <a:t> </a:t>
            </a:r>
            <a:r>
              <a:rPr lang="en-US" err="1"/>
              <a:t>actuellement</a:t>
            </a:r>
            <a:r>
              <a:rPr lang="en-US"/>
              <a:t> sans </a:t>
            </a:r>
            <a:r>
              <a:rPr lang="en-US" err="1"/>
              <a:t>occupa</a:t>
            </a:r>
            <a:r>
              <a:rPr lang="en-US"/>
              <a:t>-</a:t>
            </a:r>
            <a:endParaRPr lang="en-US">
              <a:ea typeface="Calibri"/>
              <a:cs typeface="Calibri"/>
            </a:endParaRPr>
          </a:p>
          <a:p>
            <a:r>
              <a:rPr lang="en-US" err="1"/>
              <a:t>tion</a:t>
            </a:r>
            <a:r>
              <a:rPr lang="en-US"/>
              <a:t> dans la </a:t>
            </a:r>
            <a:r>
              <a:rPr lang="en-US" err="1"/>
              <a:t>région</a:t>
            </a:r>
            <a:r>
              <a:rPr lang="en-US"/>
              <a:t>.</a:t>
            </a:r>
            <a:endParaRPr lang="en-US">
              <a:ea typeface="Calibri"/>
              <a:cs typeface="Calibri"/>
            </a:endParaRPr>
          </a:p>
        </p:txBody>
      </p:sp>
      <p:sp>
        <p:nvSpPr>
          <p:cNvPr id="4" name="Slide Number Placeholder 3">
            <a:extLst>
              <a:ext uri="{FF2B5EF4-FFF2-40B4-BE49-F238E27FC236}">
                <a16:creationId xmlns:a16="http://schemas.microsoft.com/office/drawing/2014/main" id="{3B1C4624-68FC-812D-78B9-EAAABA79CAF2}"/>
              </a:ext>
            </a:extLst>
          </p:cNvPr>
          <p:cNvSpPr>
            <a:spLocks noGrp="1"/>
          </p:cNvSpPr>
          <p:nvPr>
            <p:ph type="sldNum" sz="quarter" idx="5"/>
          </p:nvPr>
        </p:nvSpPr>
        <p:spPr/>
        <p:txBody>
          <a:bodyPr/>
          <a:lstStyle/>
          <a:p>
            <a:fld id="{C52F19CE-4C11-4D93-A66D-1B757BEFA927}" type="slidenum">
              <a:t>27</a:t>
            </a:fld>
            <a:endParaRPr lang="en-US"/>
          </a:p>
        </p:txBody>
      </p:sp>
    </p:spTree>
    <p:extLst>
      <p:ext uri="{BB962C8B-B14F-4D97-AF65-F5344CB8AC3E}">
        <p14:creationId xmlns:p14="http://schemas.microsoft.com/office/powerpoint/2010/main" val="99967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2443-5209-7EAD-3F42-A83084E61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53C16-32F6-82BA-DD38-17EC1E34A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7C5EE-01EE-AE19-573F-F269BCFBA966}"/>
              </a:ext>
            </a:extLst>
          </p:cNvPr>
          <p:cNvSpPr>
            <a:spLocks noGrp="1"/>
          </p:cNvSpPr>
          <p:nvPr>
            <p:ph type="body" idx="1"/>
          </p:nvPr>
        </p:nvSpPr>
        <p:spPr/>
        <p:txBody>
          <a:bodyPr/>
          <a:lstStyle/>
          <a:p>
            <a:pPr lvl="1"/>
            <a:r>
              <a:rPr lang="en-US">
                <a:solidFill>
                  <a:schemeClr val="accent2"/>
                </a:solidFill>
              </a:rPr>
              <a:t>la </a:t>
            </a:r>
            <a:r>
              <a:rPr lang="en-US" err="1">
                <a:solidFill>
                  <a:schemeClr val="accent2"/>
                </a:solidFill>
              </a:rPr>
              <a:t>nécessité</a:t>
            </a:r>
            <a:r>
              <a:rPr lang="en-US">
                <a:solidFill>
                  <a:schemeClr val="accent2"/>
                </a:solidFill>
              </a:rPr>
              <a:t> pour un </a:t>
            </a:r>
            <a:r>
              <a:rPr lang="en-US" err="1">
                <a:solidFill>
                  <a:schemeClr val="accent2"/>
                </a:solidFill>
              </a:rPr>
              <a:t>logement</a:t>
            </a:r>
            <a:r>
              <a:rPr lang="en-US">
                <a:solidFill>
                  <a:schemeClr val="accent2"/>
                </a:solidFill>
              </a:rPr>
              <a:t> </a:t>
            </a:r>
            <a:r>
              <a:rPr lang="en-US" err="1">
                <a:solidFill>
                  <a:schemeClr val="accent2"/>
                </a:solidFill>
              </a:rPr>
              <a:t>d’avoir</a:t>
            </a:r>
            <a:r>
              <a:rPr lang="en-US">
                <a:solidFill>
                  <a:schemeClr val="accent2"/>
                </a:solidFill>
              </a:rPr>
              <a:t> </a:t>
            </a:r>
            <a:r>
              <a:rPr lang="en-US" err="1">
                <a:solidFill>
                  <a:schemeClr val="accent2"/>
                </a:solidFill>
              </a:rPr>
              <a:t>une</a:t>
            </a:r>
            <a:r>
              <a:rPr lang="en-US">
                <a:solidFill>
                  <a:schemeClr val="accent2"/>
                </a:solidFill>
              </a:rPr>
              <a:t> surface </a:t>
            </a:r>
            <a:r>
              <a:rPr lang="en-US" err="1">
                <a:solidFill>
                  <a:schemeClr val="accent2"/>
                </a:solidFill>
              </a:rPr>
              <a:t>minimale</a:t>
            </a:r>
            <a:r>
              <a:rPr lang="en-US">
                <a:solidFill>
                  <a:schemeClr val="accent2"/>
                </a:solidFill>
              </a:rPr>
              <a:t> de 9 m² et </a:t>
            </a:r>
            <a:r>
              <a:rPr lang="en-US" err="1">
                <a:solidFill>
                  <a:schemeClr val="accent2"/>
                </a:solidFill>
              </a:rPr>
              <a:t>une</a:t>
            </a:r>
            <a:r>
              <a:rPr lang="en-US">
                <a:solidFill>
                  <a:schemeClr val="accent2"/>
                </a:solidFill>
              </a:rPr>
              <a:t> hauteur sous-plafond</a:t>
            </a:r>
            <a:endParaRPr lang="en-US"/>
          </a:p>
          <a:p>
            <a:pPr lvl="1">
              <a:lnSpc>
                <a:spcPct val="90000"/>
              </a:lnSpc>
              <a:spcBef>
                <a:spcPts val="500"/>
              </a:spcBef>
            </a:pPr>
            <a:r>
              <a:rPr lang="en-US">
                <a:solidFill>
                  <a:schemeClr val="accent2"/>
                </a:solidFill>
              </a:rPr>
              <a:t>de 2,20 m (des </a:t>
            </a:r>
            <a:r>
              <a:rPr lang="en-US" err="1">
                <a:solidFill>
                  <a:schemeClr val="accent2"/>
                </a:solidFill>
              </a:rPr>
              <a:t>critères</a:t>
            </a:r>
            <a:r>
              <a:rPr lang="en-US">
                <a:solidFill>
                  <a:schemeClr val="accent2"/>
                </a:solidFill>
              </a:rPr>
              <a:t> </a:t>
            </a:r>
            <a:r>
              <a:rPr lang="en-US" err="1">
                <a:solidFill>
                  <a:schemeClr val="accent2"/>
                </a:solidFill>
              </a:rPr>
              <a:t>repris</a:t>
            </a:r>
            <a:r>
              <a:rPr lang="en-US">
                <a:solidFill>
                  <a:schemeClr val="accent2"/>
                </a:solidFill>
              </a:rPr>
              <a:t> dans le </a:t>
            </a:r>
            <a:r>
              <a:rPr lang="en-US" err="1">
                <a:solidFill>
                  <a:schemeClr val="accent2"/>
                </a:solidFill>
              </a:rPr>
              <a:t>décret</a:t>
            </a:r>
            <a:r>
              <a:rPr lang="en-US">
                <a:solidFill>
                  <a:schemeClr val="accent2"/>
                </a:solidFill>
              </a:rPr>
              <a:t> sur le </a:t>
            </a:r>
            <a:r>
              <a:rPr lang="en-US" err="1">
                <a:solidFill>
                  <a:schemeClr val="accent2"/>
                </a:solidFill>
              </a:rPr>
              <a:t>logement</a:t>
            </a:r>
            <a:r>
              <a:rPr lang="en-US">
                <a:solidFill>
                  <a:schemeClr val="accent2"/>
                </a:solidFill>
              </a:rPr>
              <a:t> </a:t>
            </a:r>
            <a:r>
              <a:rPr lang="en-US" err="1">
                <a:solidFill>
                  <a:schemeClr val="accent2"/>
                </a:solidFill>
              </a:rPr>
              <a:t>décent</a:t>
            </a:r>
            <a:r>
              <a:rPr lang="en-US">
                <a:solidFill>
                  <a:schemeClr val="accent2"/>
                </a:solidFill>
              </a:rPr>
              <a:t>)</a:t>
            </a:r>
            <a:endParaRPr lang="en-US"/>
          </a:p>
          <a:p>
            <a:pPr marL="628650" lvl="1" indent="-171450">
              <a:lnSpc>
                <a:spcPct val="90000"/>
              </a:lnSpc>
              <a:spcBef>
                <a:spcPts val="500"/>
              </a:spcBef>
              <a:buFont typeface="Courier New,monospace"/>
              <a:buChar char="o"/>
            </a:pPr>
            <a:endParaRPr lang="en-US">
              <a:solidFill>
                <a:schemeClr val="accent2"/>
              </a:solidFill>
            </a:endParaRPr>
          </a:p>
          <a:p>
            <a:pPr marL="628650" lvl="1" indent="-171450">
              <a:lnSpc>
                <a:spcPct val="90000"/>
              </a:lnSpc>
              <a:spcBef>
                <a:spcPts val="500"/>
              </a:spcBef>
              <a:buFont typeface="Courier New,monospace"/>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endParaRPr lang="en-US">
              <a:ea typeface="Calibri"/>
              <a:cs typeface="Calibri"/>
            </a:endParaRPr>
          </a:p>
          <a:p>
            <a:pPr marL="628650" lvl="1" indent="-171450">
              <a:lnSpc>
                <a:spcPct val="90000"/>
              </a:lnSpc>
              <a:spcBef>
                <a:spcPts val="500"/>
              </a:spcBef>
              <a:buFont typeface="Courier New,monospace"/>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err="1"/>
          </a:p>
          <a:p>
            <a:pPr marL="1085850" lvl="2" indent="-171450">
              <a:lnSpc>
                <a:spcPct val="90000"/>
              </a:lnSpc>
              <a:spcBef>
                <a:spcPts val="500"/>
              </a:spcBef>
              <a:buFont typeface="Wingdings,Sans-Serif"/>
              <a:buChar char="§"/>
            </a:pPr>
            <a:r>
              <a:rPr lang="en-US" err="1">
                <a:solidFill>
                  <a:schemeClr val="accent2"/>
                </a:solidFill>
              </a:rPr>
              <a:t>Acteurs</a:t>
            </a:r>
            <a:r>
              <a:rPr lang="en-US">
                <a:solidFill>
                  <a:schemeClr val="accent2"/>
                </a:solidFill>
              </a:rPr>
              <a:t> sur le coup : DRIHL, DDT, ARS, DDFIP, CAF, </a:t>
            </a:r>
            <a:r>
              <a:rPr lang="en-US" err="1">
                <a:solidFill>
                  <a:schemeClr val="accent2"/>
                </a:solidFill>
              </a:rPr>
              <a:t>Mutuelles</a:t>
            </a:r>
            <a:r>
              <a:rPr lang="en-US">
                <a:solidFill>
                  <a:schemeClr val="accent2"/>
                </a:solidFill>
              </a:rPr>
              <a:t> </a:t>
            </a:r>
            <a:r>
              <a:rPr lang="en-US" err="1">
                <a:solidFill>
                  <a:schemeClr val="accent2"/>
                </a:solidFill>
              </a:rPr>
              <a:t>sociales</a:t>
            </a:r>
            <a:r>
              <a:rPr lang="en-US">
                <a:solidFill>
                  <a:schemeClr val="accent2"/>
                </a:solidFill>
              </a:rPr>
              <a:t> </a:t>
            </a:r>
            <a:r>
              <a:rPr lang="en-US" err="1">
                <a:solidFill>
                  <a:schemeClr val="accent2"/>
                </a:solidFill>
              </a:rPr>
              <a:t>agricoles</a:t>
            </a:r>
            <a:r>
              <a:rPr lang="en-US">
                <a:solidFill>
                  <a:schemeClr val="accent2"/>
                </a:solidFill>
              </a:rPr>
              <a:t>, SCHS, </a:t>
            </a:r>
            <a:r>
              <a:rPr lang="en-US" err="1">
                <a:solidFill>
                  <a:schemeClr val="accent2"/>
                </a:solidFill>
              </a:rPr>
              <a:t>consels</a:t>
            </a:r>
            <a:r>
              <a:rPr lang="en-US">
                <a:solidFill>
                  <a:schemeClr val="accent2"/>
                </a:solidFill>
              </a:rPr>
              <a:t> </a:t>
            </a:r>
            <a:r>
              <a:rPr lang="en-US" err="1">
                <a:solidFill>
                  <a:schemeClr val="accent2"/>
                </a:solidFill>
              </a:rPr>
              <a:t>généraux</a:t>
            </a:r>
            <a:r>
              <a:rPr lang="en-US">
                <a:solidFill>
                  <a:schemeClr val="accent2"/>
                </a:solidFill>
              </a:rPr>
              <a:t>, ADIL...</a:t>
            </a:r>
            <a:endParaRPr lang="en-US"/>
          </a:p>
          <a:p>
            <a:pPr marL="628650" lvl="1" indent="-171450">
              <a:lnSpc>
                <a:spcPct val="90000"/>
              </a:lnSpc>
              <a:spcBef>
                <a:spcPts val="500"/>
              </a:spcBef>
              <a:buFont typeface="Courier New,monospace"/>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err="1"/>
          </a:p>
          <a:p>
            <a:pPr marL="628650" lvl="1" indent="-171450">
              <a:lnSpc>
                <a:spcPct val="90000"/>
              </a:lnSpc>
              <a:spcBef>
                <a:spcPts val="500"/>
              </a:spcBef>
              <a:buFont typeface="Courier New,monospace"/>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endParaRPr lang="en-US"/>
          </a:p>
          <a:p>
            <a:pPr>
              <a:lnSpc>
                <a:spcPct val="90000"/>
              </a:lnSpc>
              <a:spcBef>
                <a:spcPts val="1000"/>
              </a:spcBef>
            </a:pPr>
            <a:endParaRPr lang="fr-FR">
              <a:ea typeface="Calibri"/>
              <a:cs typeface="Calibri"/>
            </a:endParaRPr>
          </a:p>
          <a:p>
            <a:pPr>
              <a:lnSpc>
                <a:spcPct val="90000"/>
              </a:lnSpc>
              <a:spcBef>
                <a:spcPts val="1000"/>
              </a:spcBef>
            </a:pPr>
            <a:endParaRPr lang="fr-FR"/>
          </a:p>
          <a:p>
            <a:pPr>
              <a:lnSpc>
                <a:spcPct val="90000"/>
              </a:lnSpc>
              <a:spcBef>
                <a:spcPts val="1000"/>
              </a:spcBef>
            </a:pPr>
            <a:r>
              <a:rPr lang="fr-FR"/>
              <a:t>La grande majorité des logements vacants le sont en général pour une courte durée : huit sur dix le sont depuis moins de deux ans dans le parc privé (source </a:t>
            </a:r>
            <a:r>
              <a:rPr lang="fr-FR" err="1"/>
              <a:t>Filocom</a:t>
            </a:r>
            <a:r>
              <a:rPr lang="fr-FR"/>
              <a:t> 2015).</a:t>
            </a:r>
            <a:endParaRPr lang="en-US">
              <a:ea typeface="Calibri"/>
              <a:cs typeface="Calibri"/>
            </a:endParaRPr>
          </a:p>
          <a:p>
            <a:pPr>
              <a:lnSpc>
                <a:spcPct val="90000"/>
              </a:lnSpc>
              <a:spcBef>
                <a:spcPts val="1000"/>
              </a:spcBef>
            </a:pPr>
            <a:endParaRPr lang="fr-FR"/>
          </a:p>
          <a:p>
            <a:pPr>
              <a:lnSpc>
                <a:spcPct val="90000"/>
              </a:lnSpc>
              <a:spcBef>
                <a:spcPts val="1000"/>
              </a:spcBef>
            </a:pPr>
            <a:r>
              <a:rPr lang="fr-FR"/>
              <a:t>Logements vacants : 8,1 % du parc en 2015, contre 6,1 % en moyenne dans les autres départements franciliens. En revanche, la vacance ne cesse de progresser dans les autres départements franciliens depuis 2006.</a:t>
            </a:r>
            <a:endParaRPr lang="en-US"/>
          </a:p>
          <a:p>
            <a:pPr>
              <a:lnSpc>
                <a:spcPct val="90000"/>
              </a:lnSpc>
              <a:spcBef>
                <a:spcPts val="1000"/>
              </a:spcBef>
            </a:pPr>
            <a:endParaRPr lang="fr-FR">
              <a:ea typeface="Calibri"/>
              <a:cs typeface="Calibri"/>
            </a:endParaRPr>
          </a:p>
          <a:p>
            <a:pPr>
              <a:lnSpc>
                <a:spcPct val="90000"/>
              </a:lnSpc>
              <a:spcBef>
                <a:spcPts val="1000"/>
              </a:spcBef>
            </a:pPr>
            <a:r>
              <a:rPr lang="fr-FR"/>
              <a:t>En 50 ans, le nombre de logements vacants a plus que doublé dans la région et presque triplé à Paris. Celui des résidences secondaires a été multiplié par 4,6 à Paris et 2,5 en petite couronne ; il a diminué de 38 % en grande couronne.</a:t>
            </a:r>
          </a:p>
          <a:p>
            <a:pPr>
              <a:lnSpc>
                <a:spcPct val="90000"/>
              </a:lnSpc>
              <a:spcBef>
                <a:spcPts val="1000"/>
              </a:spcBef>
            </a:pPr>
            <a:r>
              <a:rPr lang="fr-F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endParaRPr lang="en-US"/>
          </a:p>
          <a:p>
            <a:pPr>
              <a:lnSpc>
                <a:spcPct val="90000"/>
              </a:lnSpc>
              <a:spcBef>
                <a:spcPts val="1000"/>
              </a:spcBef>
            </a:pPr>
            <a:r>
              <a:rPr lang="fr-FR"/>
              <a:t>La partie prospective peut se baser sur l'article de l'INSEE. Le scénario haut part de l'obligation de construction de la loi Grand Paris, on peut la comparer à ce qui a été observé et les tendances.  </a:t>
            </a:r>
            <a:endParaRPr lang="en-US"/>
          </a:p>
          <a:p>
            <a:pPr>
              <a:lnSpc>
                <a:spcPct val="90000"/>
              </a:lnSpc>
              <a:spcBef>
                <a:spcPts val="1000"/>
              </a:spcBef>
            </a:pPr>
            <a:endParaRPr lang="fr-FR">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D3C58CE-1685-B6CC-381F-1F5B2BE2169D}"/>
              </a:ext>
            </a:extLst>
          </p:cNvPr>
          <p:cNvSpPr>
            <a:spLocks noGrp="1"/>
          </p:cNvSpPr>
          <p:nvPr>
            <p:ph type="sldNum" sz="quarter" idx="5"/>
          </p:nvPr>
        </p:nvSpPr>
        <p:spPr/>
        <p:txBody>
          <a:bodyPr/>
          <a:lstStyle/>
          <a:p>
            <a:fld id="{C52F19CE-4C11-4D93-A66D-1B757BEFA927}" type="slidenum">
              <a:t>28</a:t>
            </a:fld>
            <a:endParaRPr lang="en-US"/>
          </a:p>
        </p:txBody>
      </p:sp>
    </p:spTree>
    <p:extLst>
      <p:ext uri="{BB962C8B-B14F-4D97-AF65-F5344CB8AC3E}">
        <p14:creationId xmlns:p14="http://schemas.microsoft.com/office/powerpoint/2010/main" val="113490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12/05/2026</a:t>
            </a:fld>
            <a:endParaRPr lang="fr-FR"/>
          </a:p>
        </p:txBody>
      </p:sp>
      <p:sp>
        <p:nvSpPr>
          <p:cNvPr id="5" name="Espace réservé du pied de page 4"/>
          <p:cNvSpPr>
            <a:spLocks noGrp="1"/>
          </p:cNvSpPr>
          <p:nvPr>
            <p:ph type="ftr" sz="quarter" idx="11"/>
          </p:nvPr>
        </p:nvSpPr>
        <p:spPr/>
        <p:txBody>
          <a:bodyPr/>
          <a:lstStyle/>
          <a:p>
            <a:r>
              <a:rPr lang="fr-FR"/>
              <a:t>TAMUR - 01/04/26</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12/05/2026</a:t>
            </a:fld>
            <a:endParaRPr lang="fr-FR"/>
          </a:p>
        </p:txBody>
      </p:sp>
      <p:sp>
        <p:nvSpPr>
          <p:cNvPr id="5" name="Espace réservé du pied de page 4"/>
          <p:cNvSpPr>
            <a:spLocks noGrp="1"/>
          </p:cNvSpPr>
          <p:nvPr>
            <p:ph type="ftr" sz="quarter" idx="11"/>
          </p:nvPr>
        </p:nvSpPr>
        <p:spPr/>
        <p:txBody>
          <a:bodyPr/>
          <a:lstStyle/>
          <a:p>
            <a:r>
              <a:rPr lang="fr-FR"/>
              <a:t>TAMUR - 01/04/26</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12/05/2026</a:t>
            </a:fld>
            <a:endParaRPr lang="fr-FR"/>
          </a:p>
        </p:txBody>
      </p:sp>
      <p:sp>
        <p:nvSpPr>
          <p:cNvPr id="5" name="Espace réservé du pied de page 4"/>
          <p:cNvSpPr>
            <a:spLocks noGrp="1"/>
          </p:cNvSpPr>
          <p:nvPr>
            <p:ph type="ftr" sz="quarter" idx="11"/>
          </p:nvPr>
        </p:nvSpPr>
        <p:spPr/>
        <p:txBody>
          <a:bodyPr/>
          <a:lstStyle/>
          <a:p>
            <a:r>
              <a:rPr lang="fr-FR"/>
              <a:t>TAMUR - 01/04/26</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12/05/2026</a:t>
            </a:fld>
            <a:endParaRPr lang="fr-FR"/>
          </a:p>
        </p:txBody>
      </p:sp>
      <p:sp>
        <p:nvSpPr>
          <p:cNvPr id="5" name="Espace réservé du pied de page 4"/>
          <p:cNvSpPr>
            <a:spLocks noGrp="1"/>
          </p:cNvSpPr>
          <p:nvPr>
            <p:ph type="ftr" sz="quarter" idx="11"/>
          </p:nvPr>
        </p:nvSpPr>
        <p:spPr/>
        <p:txBody>
          <a:bodyPr/>
          <a:lstStyle/>
          <a:p>
            <a:r>
              <a:rPr lang="fr-FR"/>
              <a:t>TAMUR - 01/04/26</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12/05/2026</a:t>
            </a:fld>
            <a:endParaRPr lang="fr-FR"/>
          </a:p>
        </p:txBody>
      </p:sp>
      <p:sp>
        <p:nvSpPr>
          <p:cNvPr id="5" name="Espace réservé du pied de page 4"/>
          <p:cNvSpPr>
            <a:spLocks noGrp="1"/>
          </p:cNvSpPr>
          <p:nvPr>
            <p:ph type="ftr" sz="quarter" idx="11"/>
          </p:nvPr>
        </p:nvSpPr>
        <p:spPr/>
        <p:txBody>
          <a:bodyPr/>
          <a:lstStyle/>
          <a:p>
            <a:r>
              <a:rPr lang="fr-FR"/>
              <a:t>TAMUR - 01/04/26</a:t>
            </a: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12/05/2026</a:t>
            </a:fld>
            <a:endParaRPr lang="fr-FR"/>
          </a:p>
        </p:txBody>
      </p:sp>
      <p:sp>
        <p:nvSpPr>
          <p:cNvPr id="6" name="Espace réservé du pied de page 5"/>
          <p:cNvSpPr>
            <a:spLocks noGrp="1"/>
          </p:cNvSpPr>
          <p:nvPr>
            <p:ph type="ftr" sz="quarter" idx="11"/>
          </p:nvPr>
        </p:nvSpPr>
        <p:spPr/>
        <p:txBody>
          <a:bodyPr/>
          <a:lstStyle/>
          <a:p>
            <a:r>
              <a:rPr lang="fr-FR"/>
              <a:t>TAMUR - 01/04/26</a:t>
            </a: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12/05/2026</a:t>
            </a:fld>
            <a:endParaRPr lang="fr-FR"/>
          </a:p>
        </p:txBody>
      </p:sp>
      <p:sp>
        <p:nvSpPr>
          <p:cNvPr id="8" name="Espace réservé du pied de page 7"/>
          <p:cNvSpPr>
            <a:spLocks noGrp="1"/>
          </p:cNvSpPr>
          <p:nvPr>
            <p:ph type="ftr" sz="quarter" idx="11"/>
          </p:nvPr>
        </p:nvSpPr>
        <p:spPr/>
        <p:txBody>
          <a:bodyPr/>
          <a:lstStyle/>
          <a:p>
            <a:r>
              <a:rPr lang="fr-FR"/>
              <a:t>TAMUR - 01/04/26</a:t>
            </a: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12/05/2026</a:t>
            </a:fld>
            <a:endParaRPr lang="fr-FR"/>
          </a:p>
        </p:txBody>
      </p:sp>
      <p:sp>
        <p:nvSpPr>
          <p:cNvPr id="4" name="Espace réservé du pied de page 3"/>
          <p:cNvSpPr>
            <a:spLocks noGrp="1"/>
          </p:cNvSpPr>
          <p:nvPr>
            <p:ph type="ftr" sz="quarter" idx="11"/>
          </p:nvPr>
        </p:nvSpPr>
        <p:spPr/>
        <p:txBody>
          <a:bodyPr/>
          <a:lstStyle/>
          <a:p>
            <a:r>
              <a:rPr lang="fr-FR"/>
              <a:t>TAMUR - 01/04/26</a:t>
            </a: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12/05/2026</a:t>
            </a:fld>
            <a:endParaRPr lang="fr-FR"/>
          </a:p>
        </p:txBody>
      </p:sp>
      <p:sp>
        <p:nvSpPr>
          <p:cNvPr id="3" name="Espace réservé du pied de page 2"/>
          <p:cNvSpPr>
            <a:spLocks noGrp="1"/>
          </p:cNvSpPr>
          <p:nvPr>
            <p:ph type="ftr" sz="quarter" idx="11"/>
          </p:nvPr>
        </p:nvSpPr>
        <p:spPr/>
        <p:txBody>
          <a:bodyPr/>
          <a:lstStyle/>
          <a:p>
            <a:r>
              <a:rPr lang="fr-FR"/>
              <a:t>TAMUR - 01/04/26</a:t>
            </a: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12/05/2026</a:t>
            </a:fld>
            <a:endParaRPr lang="fr-FR"/>
          </a:p>
        </p:txBody>
      </p:sp>
      <p:sp>
        <p:nvSpPr>
          <p:cNvPr id="6" name="Espace réservé du pied de page 5"/>
          <p:cNvSpPr>
            <a:spLocks noGrp="1"/>
          </p:cNvSpPr>
          <p:nvPr>
            <p:ph type="ftr" sz="quarter" idx="11"/>
          </p:nvPr>
        </p:nvSpPr>
        <p:spPr/>
        <p:txBody>
          <a:bodyPr/>
          <a:lstStyle/>
          <a:p>
            <a:r>
              <a:rPr lang="fr-FR"/>
              <a:t>TAMUR - 01/04/26</a:t>
            </a: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12/05/2026</a:t>
            </a:fld>
            <a:endParaRPr lang="fr-FR"/>
          </a:p>
        </p:txBody>
      </p:sp>
      <p:sp>
        <p:nvSpPr>
          <p:cNvPr id="6" name="Espace réservé du pied de page 5"/>
          <p:cNvSpPr>
            <a:spLocks noGrp="1"/>
          </p:cNvSpPr>
          <p:nvPr>
            <p:ph type="ftr" sz="quarter" idx="11"/>
          </p:nvPr>
        </p:nvSpPr>
        <p:spPr/>
        <p:txBody>
          <a:bodyPr/>
          <a:lstStyle/>
          <a:p>
            <a:r>
              <a:rPr lang="fr-FR"/>
              <a:t>TAMUR - 01/04/26</a:t>
            </a: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12/05/2026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a:t>TAMUR - 01/04/26</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sv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hs.cairn.info/revue-regards-croises-sur-l-economie-2021-1-page-178?lang=fr&amp;tab=texte-integral#re4no4" TargetMode="External"/><Relationship Id="rId2" Type="http://schemas.openxmlformats.org/officeDocument/2006/relationships/hyperlink" Target="https://shs.cairn.info/revue-regards-croises-sur-l-economie-2021-1-page-178?lang=fr&amp;tab=texte-integral#re3no3" TargetMode="External"/><Relationship Id="rId1" Type="http://schemas.openxmlformats.org/officeDocument/2006/relationships/slideLayout" Target="../slideLayouts/slideLayout2.xml"/><Relationship Id="rId5" Type="http://schemas.openxmlformats.org/officeDocument/2006/relationships/hyperlink" Target="https://shs.cairn.info/revue-regards-croises-sur-l-economie-2021-1-page-178?lang=fr&amp;tab=texte-integral#re6no6" TargetMode="External"/><Relationship Id="rId4" Type="http://schemas.openxmlformats.org/officeDocument/2006/relationships/hyperlink" Target="https://shs.cairn.info/revue-regards-croises-sur-l-economie-2021-1-page-178?lang=fr&amp;tab=texte-integral#re5no5"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lemoniteur.fr/municipales/municipales-2026-a-paris-le-logement-au-coeur-de-la-campagne.WFDAPE2SHVHKRLWCSIBJTGUHSQ.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a:solidFill>
                  <a:schemeClr val="accent1"/>
                </a:solidFill>
              </a:rPr>
              <a:t>Logement en Île-de-France</a:t>
            </a:r>
          </a:p>
        </p:txBody>
      </p:sp>
      <p:sp>
        <p:nvSpPr>
          <p:cNvPr id="3" name="Sous-titre 2"/>
          <p:cNvSpPr>
            <a:spLocks noGrp="1"/>
          </p:cNvSpPr>
          <p:nvPr>
            <p:ph type="subTitle" idx="1"/>
          </p:nvPr>
        </p:nvSpPr>
        <p:spPr>
          <a:xfrm>
            <a:off x="1524000" y="3530152"/>
            <a:ext cx="9144000" cy="491196"/>
          </a:xfrm>
        </p:spPr>
        <p:txBody>
          <a:bodyPr vert="horz" lIns="91440" tIns="45720" rIns="91440" bIns="45720" rtlCol="0" anchor="t">
            <a:normAutofit/>
          </a:bodyPr>
          <a:lstStyle/>
          <a:p>
            <a:r>
              <a:rPr lang="fr-FR">
                <a:solidFill>
                  <a:schemeClr val="accent1"/>
                </a:solidFill>
              </a:rPr>
              <a:t>TAMUR  2026</a:t>
            </a:r>
          </a:p>
        </p:txBody>
      </p:sp>
      <p:sp>
        <p:nvSpPr>
          <p:cNvPr id="4" name="Espace réservé du numéro de diapositive 3">
            <a:extLst>
              <a:ext uri="{FF2B5EF4-FFF2-40B4-BE49-F238E27FC236}">
                <a16:creationId xmlns:a16="http://schemas.microsoft.com/office/drawing/2014/main" id="{EEA85910-8C2B-D58F-51E6-4C9B3F43CA0A}"/>
              </a:ext>
            </a:extLst>
          </p:cNvPr>
          <p:cNvSpPr>
            <a:spLocks noGrp="1"/>
          </p:cNvSpPr>
          <p:nvPr>
            <p:ph type="sldNum" sz="quarter" idx="12"/>
          </p:nvPr>
        </p:nvSpPr>
        <p:spPr/>
        <p:txBody>
          <a:bodyPr/>
          <a:lstStyle/>
          <a:p>
            <a:fld id="{27C6CCC6-2BE5-4E42-96A4-D1E8E81A3D8E}" type="slidenum">
              <a:rPr lang="fr-FR" smtClean="0"/>
              <a:t>1</a:t>
            </a:fld>
            <a:endParaRPr lang="fr-FR"/>
          </a:p>
        </p:txBody>
      </p:sp>
      <p:sp>
        <p:nvSpPr>
          <p:cNvPr id="5" name="Espace réservé du pied de page 4">
            <a:extLst>
              <a:ext uri="{FF2B5EF4-FFF2-40B4-BE49-F238E27FC236}">
                <a16:creationId xmlns:a16="http://schemas.microsoft.com/office/drawing/2014/main" id="{A9BC93F9-811A-670C-7D7A-E815E02FA6DE}"/>
              </a:ext>
            </a:extLst>
          </p:cNvPr>
          <p:cNvSpPr>
            <a:spLocks noGrp="1"/>
          </p:cNvSpPr>
          <p:nvPr>
            <p:ph type="ftr" sz="quarter" idx="11"/>
          </p:nvPr>
        </p:nvSpPr>
        <p:spPr/>
        <p:txBody>
          <a:bodyPr/>
          <a:lstStyle/>
          <a:p>
            <a:r>
              <a:rPr lang="fr-FR"/>
              <a:t>TAMUR - 01/04/26</a:t>
            </a:r>
          </a:p>
        </p:txBody>
      </p:sp>
      <p:sp>
        <p:nvSpPr>
          <p:cNvPr id="7" name="Sous-titre 2">
            <a:extLst>
              <a:ext uri="{FF2B5EF4-FFF2-40B4-BE49-F238E27FC236}">
                <a16:creationId xmlns:a16="http://schemas.microsoft.com/office/drawing/2014/main" id="{EF63C52D-C3C1-A561-A92C-63882A088155}"/>
              </a:ext>
            </a:extLst>
          </p:cNvPr>
          <p:cNvSpPr txBox="1">
            <a:spLocks/>
          </p:cNvSpPr>
          <p:nvPr/>
        </p:nvSpPr>
        <p:spPr>
          <a:xfrm>
            <a:off x="1518249" y="4013231"/>
            <a:ext cx="9144000" cy="49119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a:t>Alice </a:t>
            </a:r>
            <a:r>
              <a:rPr lang="fr-FR" err="1"/>
              <a:t>Cazabon</a:t>
            </a:r>
            <a:r>
              <a:rPr lang="fr-FR"/>
              <a:t> – Lise Guibert – Amine El Alami</a:t>
            </a: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3C592-85B5-110C-8582-021CD17401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656729-D21C-DA1B-96EE-3234B738A5C7}"/>
              </a:ext>
            </a:extLst>
          </p:cNvPr>
          <p:cNvSpPr>
            <a:spLocks noGrp="1"/>
          </p:cNvSpPr>
          <p:nvPr>
            <p:ph type="title"/>
          </p:nvPr>
        </p:nvSpPr>
        <p:spPr>
          <a:xfrm>
            <a:off x="4313" y="5691"/>
            <a:ext cx="12183373" cy="621073"/>
          </a:xfrm>
          <a:solidFill>
            <a:schemeClr val="bg1"/>
          </a:solidFill>
        </p:spPr>
        <p:txBody>
          <a:bodyPr>
            <a:normAutofit fontScale="90000"/>
          </a:bodyPr>
          <a:lstStyle/>
          <a:p>
            <a:r>
              <a:rPr lang="fr-FR"/>
              <a:t>0. Etat du logement en Île-de-France  </a:t>
            </a:r>
            <a:endParaRPr lang="en-US"/>
          </a:p>
        </p:txBody>
      </p:sp>
      <p:sp>
        <p:nvSpPr>
          <p:cNvPr id="4" name="ZoneTexte 3">
            <a:extLst>
              <a:ext uri="{FF2B5EF4-FFF2-40B4-BE49-F238E27FC236}">
                <a16:creationId xmlns:a16="http://schemas.microsoft.com/office/drawing/2014/main" id="{30B77B55-7B47-DCA6-D160-CDCF20A2713A}"/>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3" name="Espace réservé du numéro de diapositive 2">
            <a:extLst>
              <a:ext uri="{FF2B5EF4-FFF2-40B4-BE49-F238E27FC236}">
                <a16:creationId xmlns:a16="http://schemas.microsoft.com/office/drawing/2014/main" id="{9485CB8B-ECE4-1B80-17F8-EE8B4921F393}"/>
              </a:ext>
            </a:extLst>
          </p:cNvPr>
          <p:cNvSpPr>
            <a:spLocks noGrp="1"/>
          </p:cNvSpPr>
          <p:nvPr>
            <p:ph type="sldNum" sz="quarter" idx="12"/>
          </p:nvPr>
        </p:nvSpPr>
        <p:spPr/>
        <p:txBody>
          <a:bodyPr/>
          <a:lstStyle/>
          <a:p>
            <a:fld id="{27C6CCC6-2BE5-4E42-96A4-D1E8E81A3D8E}" type="slidenum">
              <a:rPr lang="fr-FR" smtClean="0"/>
              <a:t>10</a:t>
            </a:fld>
            <a:endParaRPr lang="fr-FR"/>
          </a:p>
        </p:txBody>
      </p:sp>
      <p:sp>
        <p:nvSpPr>
          <p:cNvPr id="6" name="Espace réservé du pied de page 5">
            <a:extLst>
              <a:ext uri="{FF2B5EF4-FFF2-40B4-BE49-F238E27FC236}">
                <a16:creationId xmlns:a16="http://schemas.microsoft.com/office/drawing/2014/main" id="{F0B8D468-03C9-C232-A64B-832EB33B49F1}"/>
              </a:ext>
            </a:extLst>
          </p:cNvPr>
          <p:cNvSpPr>
            <a:spLocks noGrp="1"/>
          </p:cNvSpPr>
          <p:nvPr>
            <p:ph type="ftr" sz="quarter" idx="11"/>
          </p:nvPr>
        </p:nvSpPr>
        <p:spPr/>
        <p:txBody>
          <a:bodyPr/>
          <a:lstStyle/>
          <a:p>
            <a:r>
              <a:rPr lang="fr-FR"/>
              <a:t>TAMUR - 01/04/26</a:t>
            </a:r>
          </a:p>
        </p:txBody>
      </p:sp>
      <p:sp>
        <p:nvSpPr>
          <p:cNvPr id="8" name="Title 1">
            <a:extLst>
              <a:ext uri="{FF2B5EF4-FFF2-40B4-BE49-F238E27FC236}">
                <a16:creationId xmlns:a16="http://schemas.microsoft.com/office/drawing/2014/main" id="{06D85198-4578-20CF-45AC-F74189FD719E}"/>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err="1">
                <a:solidFill>
                  <a:schemeClr val="accent1">
                    <a:lumMod val="40000"/>
                    <a:lumOff val="60000"/>
                  </a:schemeClr>
                </a:solidFill>
              </a:rPr>
              <a:t>Logements</a:t>
            </a:r>
            <a:r>
              <a:rPr lang="en-US" b="1" i="1">
                <a:solidFill>
                  <a:schemeClr val="accent1">
                    <a:lumMod val="40000"/>
                    <a:lumOff val="60000"/>
                  </a:schemeClr>
                </a:solidFill>
              </a:rPr>
              <a:t> </a:t>
            </a:r>
            <a:r>
              <a:rPr lang="en-US" b="1" i="1" err="1">
                <a:solidFill>
                  <a:schemeClr val="accent1">
                    <a:lumMod val="40000"/>
                    <a:lumOff val="60000"/>
                  </a:schemeClr>
                </a:solidFill>
              </a:rPr>
              <a:t>vacants</a:t>
            </a:r>
            <a:r>
              <a:rPr lang="en-US" b="1" i="1">
                <a:solidFill>
                  <a:schemeClr val="accent1">
                    <a:lumMod val="40000"/>
                    <a:lumOff val="60000"/>
                  </a:schemeClr>
                </a:solidFill>
              </a:rPr>
              <a:t>  (1990 – 2020) </a:t>
            </a:r>
          </a:p>
        </p:txBody>
      </p:sp>
      <p:pic>
        <p:nvPicPr>
          <p:cNvPr id="22" name="Image 21" descr="Une image contenant texte, carte, atlas&#10;&#10;Le contenu généré par l’IA peut être incorrect.">
            <a:extLst>
              <a:ext uri="{FF2B5EF4-FFF2-40B4-BE49-F238E27FC236}">
                <a16:creationId xmlns:a16="http://schemas.microsoft.com/office/drawing/2014/main" id="{328791AF-4C71-B3A1-C3DF-21C3DA505F40}"/>
              </a:ext>
            </a:extLst>
          </p:cNvPr>
          <p:cNvPicPr>
            <a:picLocks noChangeAspect="1"/>
          </p:cNvPicPr>
          <p:nvPr/>
        </p:nvPicPr>
        <p:blipFill>
          <a:blip r:embed="rId2"/>
          <a:srcRect l="3340" t="23853" b="183"/>
          <a:stretch>
            <a:fillRect/>
          </a:stretch>
        </p:blipFill>
        <p:spPr>
          <a:xfrm>
            <a:off x="657992" y="2203322"/>
            <a:ext cx="5025916" cy="3990513"/>
          </a:xfrm>
          <a:prstGeom prst="rect">
            <a:avLst/>
          </a:prstGeom>
        </p:spPr>
      </p:pic>
      <p:pic>
        <p:nvPicPr>
          <p:cNvPr id="23" name="Image 22" descr="Une image contenant texte, carte, atlas&#10;&#10;Le contenu généré par l’IA peut être incorrect.">
            <a:extLst>
              <a:ext uri="{FF2B5EF4-FFF2-40B4-BE49-F238E27FC236}">
                <a16:creationId xmlns:a16="http://schemas.microsoft.com/office/drawing/2014/main" id="{41813659-CD07-6D0A-38C1-47C231EF0415}"/>
              </a:ext>
            </a:extLst>
          </p:cNvPr>
          <p:cNvPicPr>
            <a:picLocks noChangeAspect="1"/>
          </p:cNvPicPr>
          <p:nvPr/>
        </p:nvPicPr>
        <p:blipFill>
          <a:blip r:embed="rId3"/>
          <a:srcRect l="3442" t="23761" r="274" b="-834"/>
          <a:stretch>
            <a:fillRect/>
          </a:stretch>
        </p:blipFill>
        <p:spPr>
          <a:xfrm>
            <a:off x="6289008" y="2058123"/>
            <a:ext cx="5397235" cy="4347956"/>
          </a:xfrm>
          <a:prstGeom prst="rect">
            <a:avLst/>
          </a:prstGeom>
        </p:spPr>
      </p:pic>
      <p:pic>
        <p:nvPicPr>
          <p:cNvPr id="24" name="Image 23" descr="Une image contenant texte, carte, atlas&#10;&#10;Le contenu généré par l’IA peut être incorrect.">
            <a:extLst>
              <a:ext uri="{FF2B5EF4-FFF2-40B4-BE49-F238E27FC236}">
                <a16:creationId xmlns:a16="http://schemas.microsoft.com/office/drawing/2014/main" id="{7610B6CB-D8C4-8310-57EA-808047757D0C}"/>
              </a:ext>
            </a:extLst>
          </p:cNvPr>
          <p:cNvPicPr>
            <a:picLocks noChangeAspect="1"/>
          </p:cNvPicPr>
          <p:nvPr/>
        </p:nvPicPr>
        <p:blipFill>
          <a:blip r:embed="rId3"/>
          <a:srcRect t="41" r="60057" b="75097"/>
          <a:stretch>
            <a:fillRect/>
          </a:stretch>
        </p:blipFill>
        <p:spPr>
          <a:xfrm>
            <a:off x="9164752" y="177828"/>
            <a:ext cx="2704539" cy="1705037"/>
          </a:xfrm>
          <a:prstGeom prst="rect">
            <a:avLst/>
          </a:prstGeom>
        </p:spPr>
      </p:pic>
      <p:sp>
        <p:nvSpPr>
          <p:cNvPr id="26" name="ZoneTexte 25">
            <a:extLst>
              <a:ext uri="{FF2B5EF4-FFF2-40B4-BE49-F238E27FC236}">
                <a16:creationId xmlns:a16="http://schemas.microsoft.com/office/drawing/2014/main" id="{9D711731-5255-3445-8C8C-E60E9D265C8D}"/>
              </a:ext>
            </a:extLst>
          </p:cNvPr>
          <p:cNvSpPr txBox="1"/>
          <p:nvPr/>
        </p:nvSpPr>
        <p:spPr>
          <a:xfrm>
            <a:off x="977152" y="6355976"/>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2024</a:t>
            </a:r>
            <a:r>
              <a:rPr lang="fr-FR" b="1">
                <a:solidFill>
                  <a:schemeClr val="accent4">
                    <a:lumMod val="20000"/>
                    <a:lumOff val="80000"/>
                  </a:schemeClr>
                </a:solidFill>
              </a:rPr>
              <a:t> </a:t>
            </a:r>
            <a:endParaRPr lang="fr-FR">
              <a:solidFill>
                <a:schemeClr val="accent4">
                  <a:lumMod val="20000"/>
                  <a:lumOff val="80000"/>
                </a:schemeClr>
              </a:solidFill>
            </a:endParaRPr>
          </a:p>
        </p:txBody>
      </p:sp>
      <p:sp>
        <p:nvSpPr>
          <p:cNvPr id="29" name="ZoneTexte 28">
            <a:extLst>
              <a:ext uri="{FF2B5EF4-FFF2-40B4-BE49-F238E27FC236}">
                <a16:creationId xmlns:a16="http://schemas.microsoft.com/office/drawing/2014/main" id="{6170FD2C-6B25-C7B3-0576-4D634D009E1E}"/>
              </a:ext>
            </a:extLst>
          </p:cNvPr>
          <p:cNvSpPr txBox="1"/>
          <p:nvPr/>
        </p:nvSpPr>
        <p:spPr>
          <a:xfrm>
            <a:off x="979289" y="1589742"/>
            <a:ext cx="3343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b="1">
                <a:solidFill>
                  <a:srgbClr val="215E99"/>
                </a:solidFill>
                <a:latin typeface="Aptos Display"/>
                <a:cs typeface="Aharoni"/>
              </a:rPr>
              <a:t>1990 - 2009</a:t>
            </a:r>
          </a:p>
        </p:txBody>
      </p:sp>
      <p:sp>
        <p:nvSpPr>
          <p:cNvPr id="30" name="ZoneTexte 29">
            <a:extLst>
              <a:ext uri="{FF2B5EF4-FFF2-40B4-BE49-F238E27FC236}">
                <a16:creationId xmlns:a16="http://schemas.microsoft.com/office/drawing/2014/main" id="{D67C41CB-79EC-9AA7-7180-A41D7E3B7026}"/>
              </a:ext>
            </a:extLst>
          </p:cNvPr>
          <p:cNvSpPr txBox="1"/>
          <p:nvPr/>
        </p:nvSpPr>
        <p:spPr>
          <a:xfrm>
            <a:off x="6098136" y="1589741"/>
            <a:ext cx="3343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b="1">
                <a:solidFill>
                  <a:srgbClr val="215E99"/>
                </a:solidFill>
                <a:latin typeface="Aptos Display"/>
                <a:cs typeface="Aharoni"/>
              </a:rPr>
              <a:t> 2009 - 2020</a:t>
            </a:r>
          </a:p>
        </p:txBody>
      </p:sp>
    </p:spTree>
    <p:extLst>
      <p:ext uri="{BB962C8B-B14F-4D97-AF65-F5344CB8AC3E}">
        <p14:creationId xmlns:p14="http://schemas.microsoft.com/office/powerpoint/2010/main" val="11712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08D24-5242-0307-FF59-6F1E971801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8C95FB-05AF-930E-1381-99131B53D9D6}"/>
              </a:ext>
            </a:extLst>
          </p:cNvPr>
          <p:cNvSpPr>
            <a:spLocks noGrp="1"/>
          </p:cNvSpPr>
          <p:nvPr>
            <p:ph type="title"/>
          </p:nvPr>
        </p:nvSpPr>
        <p:spPr>
          <a:xfrm>
            <a:off x="4313" y="5691"/>
            <a:ext cx="12019280" cy="692960"/>
          </a:xfrm>
        </p:spPr>
        <p:txBody>
          <a:bodyPr>
            <a:normAutofit fontScale="90000"/>
          </a:bodyPr>
          <a:lstStyle/>
          <a:p>
            <a:r>
              <a:rPr lang="fr-FR"/>
              <a:t>0. Etat du logement en Île-de-France – La population </a:t>
            </a:r>
            <a:endParaRPr lang="en-US"/>
          </a:p>
        </p:txBody>
      </p:sp>
      <p:sp>
        <p:nvSpPr>
          <p:cNvPr id="4" name="Espace réservé du numéro de diapositive 3">
            <a:extLst>
              <a:ext uri="{FF2B5EF4-FFF2-40B4-BE49-F238E27FC236}">
                <a16:creationId xmlns:a16="http://schemas.microsoft.com/office/drawing/2014/main" id="{F1731A34-F840-14C7-F1ED-0D970D02E3E8}"/>
              </a:ext>
            </a:extLst>
          </p:cNvPr>
          <p:cNvSpPr>
            <a:spLocks noGrp="1"/>
          </p:cNvSpPr>
          <p:nvPr>
            <p:ph type="sldNum" sz="quarter" idx="12"/>
          </p:nvPr>
        </p:nvSpPr>
        <p:spPr/>
        <p:txBody>
          <a:bodyPr/>
          <a:lstStyle/>
          <a:p>
            <a:fld id="{27C6CCC6-2BE5-4E42-96A4-D1E8E81A3D8E}" type="slidenum">
              <a:rPr lang="fr-FR" smtClean="0"/>
              <a:t>11</a:t>
            </a:fld>
            <a:endParaRPr lang="fr-FR"/>
          </a:p>
        </p:txBody>
      </p:sp>
      <p:sp>
        <p:nvSpPr>
          <p:cNvPr id="5" name="Espace réservé du pied de page 4">
            <a:extLst>
              <a:ext uri="{FF2B5EF4-FFF2-40B4-BE49-F238E27FC236}">
                <a16:creationId xmlns:a16="http://schemas.microsoft.com/office/drawing/2014/main" id="{486A634F-1C92-9203-DC86-74F1C0D1B4BF}"/>
              </a:ext>
            </a:extLst>
          </p:cNvPr>
          <p:cNvSpPr>
            <a:spLocks noGrp="1"/>
          </p:cNvSpPr>
          <p:nvPr>
            <p:ph type="ftr" sz="quarter" idx="11"/>
          </p:nvPr>
        </p:nvSpPr>
        <p:spPr/>
        <p:txBody>
          <a:bodyPr/>
          <a:lstStyle/>
          <a:p>
            <a:r>
              <a:rPr lang="fr-FR"/>
              <a:t>TAMUR - 01/04/26</a:t>
            </a:r>
          </a:p>
        </p:txBody>
      </p:sp>
      <p:sp>
        <p:nvSpPr>
          <p:cNvPr id="10" name="Oval 9">
            <a:extLst>
              <a:ext uri="{FF2B5EF4-FFF2-40B4-BE49-F238E27FC236}">
                <a16:creationId xmlns:a16="http://schemas.microsoft.com/office/drawing/2014/main" id="{26132F28-E84B-4F43-FBE5-9F955162FDD8}"/>
              </a:ext>
            </a:extLst>
          </p:cNvPr>
          <p:cNvSpPr/>
          <p:nvPr/>
        </p:nvSpPr>
        <p:spPr>
          <a:xfrm>
            <a:off x="4452531" y="2103164"/>
            <a:ext cx="3273171" cy="266531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t>Les </a:t>
            </a:r>
            <a:r>
              <a:rPr lang="en-US" sz="2800" b="1" err="1"/>
              <a:t>personnes</a:t>
            </a:r>
            <a:r>
              <a:rPr lang="en-US" sz="2800" b="1"/>
              <a:t> </a:t>
            </a:r>
            <a:r>
              <a:rPr lang="en-US" sz="2800" b="1" err="1"/>
              <a:t>logées</a:t>
            </a:r>
            <a:r>
              <a:rPr lang="en-US" sz="2800" b="1"/>
              <a:t>...</a:t>
            </a:r>
            <a:endParaRPr lang="en-US" sz="2400"/>
          </a:p>
        </p:txBody>
      </p:sp>
      <p:sp>
        <p:nvSpPr>
          <p:cNvPr id="3" name="Rectangle 2">
            <a:extLst>
              <a:ext uri="{FF2B5EF4-FFF2-40B4-BE49-F238E27FC236}">
                <a16:creationId xmlns:a16="http://schemas.microsoft.com/office/drawing/2014/main" id="{AF68AB8B-0A2C-A26D-FE98-16919DCE9457}"/>
              </a:ext>
            </a:extLst>
          </p:cNvPr>
          <p:cNvSpPr/>
          <p:nvPr/>
        </p:nvSpPr>
        <p:spPr>
          <a:xfrm>
            <a:off x="195870" y="705506"/>
            <a:ext cx="2595581" cy="186645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accent1"/>
                </a:solidFill>
              </a:rPr>
              <a:t>2 x </a:t>
            </a:r>
            <a:r>
              <a:rPr lang="en-US" b="1">
                <a:solidFill>
                  <a:schemeClr val="accent1"/>
                </a:solidFill>
              </a:rPr>
              <a:t>plus de cadres </a:t>
            </a:r>
            <a:r>
              <a:rPr lang="en-US" b="1" err="1">
                <a:solidFill>
                  <a:schemeClr val="accent1"/>
                </a:solidFill>
              </a:rPr>
              <a:t>en</a:t>
            </a:r>
            <a:r>
              <a:rPr lang="en-US" b="1">
                <a:solidFill>
                  <a:schemeClr val="accent1"/>
                </a:solidFill>
              </a:rPr>
              <a:t> proportion </a:t>
            </a:r>
            <a:r>
              <a:rPr lang="en-US" b="1" err="1">
                <a:solidFill>
                  <a:schemeClr val="accent1"/>
                </a:solidFill>
              </a:rPr>
              <a:t>qu'en</a:t>
            </a:r>
            <a:r>
              <a:rPr lang="en-US" b="1">
                <a:solidFill>
                  <a:schemeClr val="accent1"/>
                </a:solidFill>
              </a:rPr>
              <a:t> France</a:t>
            </a:r>
            <a:endParaRPr lang="en-US">
              <a:solidFill>
                <a:schemeClr val="accent1"/>
              </a:solidFill>
            </a:endParaRPr>
          </a:p>
          <a:p>
            <a:pPr algn="ctr"/>
            <a:r>
              <a:rPr lang="en-US" b="1">
                <a:solidFill>
                  <a:schemeClr val="accent1"/>
                </a:solidFill>
              </a:rPr>
              <a:t>(2013,  Ile de France)</a:t>
            </a:r>
            <a:endParaRPr lang="en-US">
              <a:solidFill>
                <a:schemeClr val="accent1"/>
              </a:solidFill>
            </a:endParaRPr>
          </a:p>
        </p:txBody>
      </p:sp>
      <p:sp>
        <p:nvSpPr>
          <p:cNvPr id="6" name="Rectangle 5">
            <a:extLst>
              <a:ext uri="{FF2B5EF4-FFF2-40B4-BE49-F238E27FC236}">
                <a16:creationId xmlns:a16="http://schemas.microsoft.com/office/drawing/2014/main" id="{59189D15-7EFF-E05D-B42C-B5257AF47D32}"/>
              </a:ext>
            </a:extLst>
          </p:cNvPr>
          <p:cNvSpPr/>
          <p:nvPr/>
        </p:nvSpPr>
        <p:spPr>
          <a:xfrm>
            <a:off x="770963" y="3690820"/>
            <a:ext cx="2595581" cy="186645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solidFill>
              </a:rPr>
              <a:t>Environ </a:t>
            </a:r>
            <a:r>
              <a:rPr lang="en-US" sz="3600" b="1">
                <a:solidFill>
                  <a:schemeClr val="accent1"/>
                </a:solidFill>
              </a:rPr>
              <a:t>4 000 </a:t>
            </a:r>
            <a:r>
              <a:rPr lang="en-US" b="1">
                <a:solidFill>
                  <a:schemeClr val="accent1"/>
                </a:solidFill>
              </a:rPr>
              <a:t>sans abris (2023, Paris)</a:t>
            </a:r>
            <a:endParaRPr lang="en-US">
              <a:solidFill>
                <a:schemeClr val="accent1"/>
              </a:solidFill>
            </a:endParaRPr>
          </a:p>
        </p:txBody>
      </p:sp>
      <p:sp>
        <p:nvSpPr>
          <p:cNvPr id="7" name="Rectangle 6">
            <a:extLst>
              <a:ext uri="{FF2B5EF4-FFF2-40B4-BE49-F238E27FC236}">
                <a16:creationId xmlns:a16="http://schemas.microsoft.com/office/drawing/2014/main" id="{4F707D98-6052-C5B4-C209-222DAD84F9FC}"/>
              </a:ext>
            </a:extLst>
          </p:cNvPr>
          <p:cNvSpPr/>
          <p:nvPr/>
        </p:nvSpPr>
        <p:spPr>
          <a:xfrm>
            <a:off x="8695764" y="3804237"/>
            <a:ext cx="3009237" cy="211682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solidFill>
                  <a:schemeClr val="accent1"/>
                </a:solidFill>
              </a:rPr>
              <a:t>7.2</a:t>
            </a:r>
            <a:r>
              <a:rPr lang="en-US" sz="2800" b="1">
                <a:solidFill>
                  <a:schemeClr val="accent1"/>
                </a:solidFill>
              </a:rPr>
              <a:t> places pour 100 </a:t>
            </a:r>
            <a:r>
              <a:rPr lang="en-US" sz="2800" b="1" err="1">
                <a:solidFill>
                  <a:schemeClr val="accent1"/>
                </a:solidFill>
              </a:rPr>
              <a:t>étudiants</a:t>
            </a:r>
            <a:r>
              <a:rPr lang="en-US" sz="2800" b="1">
                <a:solidFill>
                  <a:schemeClr val="accent1"/>
                </a:solidFill>
              </a:rPr>
              <a:t> </a:t>
            </a:r>
            <a:r>
              <a:rPr lang="en-US">
                <a:solidFill>
                  <a:schemeClr val="accent1"/>
                </a:solidFill>
              </a:rPr>
              <a:t>(2024) à Paris</a:t>
            </a:r>
          </a:p>
        </p:txBody>
      </p:sp>
      <p:sp>
        <p:nvSpPr>
          <p:cNvPr id="8" name="Rectangle 7">
            <a:extLst>
              <a:ext uri="{FF2B5EF4-FFF2-40B4-BE49-F238E27FC236}">
                <a16:creationId xmlns:a16="http://schemas.microsoft.com/office/drawing/2014/main" id="{BDEBCFE8-08EC-27D9-F6CE-8ADC5FA26DD4}"/>
              </a:ext>
            </a:extLst>
          </p:cNvPr>
          <p:cNvSpPr/>
          <p:nvPr/>
        </p:nvSpPr>
        <p:spPr>
          <a:xfrm>
            <a:off x="7324162" y="4986425"/>
            <a:ext cx="1659410" cy="11697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solidFill>
              </a:rPr>
              <a:t>8.4 places sur 100 à </a:t>
            </a:r>
            <a:r>
              <a:rPr lang="en-US" b="1" err="1">
                <a:solidFill>
                  <a:schemeClr val="accent1"/>
                </a:solidFill>
              </a:rPr>
              <a:t>l'échelle</a:t>
            </a:r>
            <a:r>
              <a:rPr lang="en-US" b="1">
                <a:solidFill>
                  <a:schemeClr val="accent1"/>
                </a:solidFill>
              </a:rPr>
              <a:t> </a:t>
            </a:r>
            <a:r>
              <a:rPr lang="en-US" b="1" err="1">
                <a:solidFill>
                  <a:schemeClr val="accent1"/>
                </a:solidFill>
              </a:rPr>
              <a:t>nationale</a:t>
            </a:r>
            <a:endParaRPr lang="en-US" b="1">
              <a:solidFill>
                <a:schemeClr val="accent1"/>
              </a:solidFill>
            </a:endParaRPr>
          </a:p>
        </p:txBody>
      </p:sp>
      <p:pic>
        <p:nvPicPr>
          <p:cNvPr id="13" name="Graphic 12" descr="Downward trend graph with solid fill">
            <a:extLst>
              <a:ext uri="{FF2B5EF4-FFF2-40B4-BE49-F238E27FC236}">
                <a16:creationId xmlns:a16="http://schemas.microsoft.com/office/drawing/2014/main" id="{300F548E-0DBE-F081-DCD3-0B65E3658F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88725" y="5444706"/>
            <a:ext cx="914400" cy="914400"/>
          </a:xfrm>
          <a:prstGeom prst="rect">
            <a:avLst/>
          </a:prstGeom>
        </p:spPr>
      </p:pic>
      <p:sp>
        <p:nvSpPr>
          <p:cNvPr id="17" name="Rectangle 16">
            <a:extLst>
              <a:ext uri="{FF2B5EF4-FFF2-40B4-BE49-F238E27FC236}">
                <a16:creationId xmlns:a16="http://schemas.microsoft.com/office/drawing/2014/main" id="{EDC96FA1-6AF3-F927-81D3-B77E8C8A51B8}"/>
              </a:ext>
            </a:extLst>
          </p:cNvPr>
          <p:cNvSpPr/>
          <p:nvPr/>
        </p:nvSpPr>
        <p:spPr>
          <a:xfrm>
            <a:off x="8106292" y="784990"/>
            <a:ext cx="2621049" cy="185803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accent1"/>
                </a:solidFill>
              </a:rPr>
              <a:t>26 %</a:t>
            </a:r>
            <a:r>
              <a:rPr lang="en-US" sz="3200" b="1">
                <a:solidFill>
                  <a:schemeClr val="accent1"/>
                </a:solidFill>
              </a:rPr>
              <a:t> </a:t>
            </a:r>
            <a:r>
              <a:rPr lang="en-US" b="1">
                <a:solidFill>
                  <a:schemeClr val="accent1"/>
                </a:solidFill>
              </a:rPr>
              <a:t>de </a:t>
            </a:r>
          </a:p>
          <a:p>
            <a:pPr algn="ctr"/>
            <a:r>
              <a:rPr lang="en-US" b="1" err="1">
                <a:solidFill>
                  <a:schemeClr val="accent1"/>
                </a:solidFill>
              </a:rPr>
              <a:t>logements</a:t>
            </a:r>
            <a:r>
              <a:rPr lang="en-US" b="1">
                <a:solidFill>
                  <a:schemeClr val="accent1"/>
                </a:solidFill>
              </a:rPr>
              <a:t> </a:t>
            </a:r>
            <a:r>
              <a:rPr lang="en-US" b="1" err="1">
                <a:solidFill>
                  <a:schemeClr val="accent1"/>
                </a:solidFill>
              </a:rPr>
              <a:t>sociaux</a:t>
            </a:r>
            <a:r>
              <a:rPr lang="en-US" b="1">
                <a:solidFill>
                  <a:schemeClr val="accent1"/>
                </a:solidFill>
              </a:rPr>
              <a:t> </a:t>
            </a:r>
          </a:p>
          <a:p>
            <a:pPr algn="ctr"/>
            <a:r>
              <a:rPr lang="en-US" b="1">
                <a:solidFill>
                  <a:schemeClr val="accent1"/>
                </a:solidFill>
              </a:rPr>
              <a:t>(Ile de France, 2025)</a:t>
            </a:r>
          </a:p>
        </p:txBody>
      </p:sp>
      <p:sp>
        <p:nvSpPr>
          <p:cNvPr id="16" name="Rectangle 15">
            <a:extLst>
              <a:ext uri="{FF2B5EF4-FFF2-40B4-BE49-F238E27FC236}">
                <a16:creationId xmlns:a16="http://schemas.microsoft.com/office/drawing/2014/main" id="{4CED45B6-90A0-91A8-D1A1-8AA79BF7E65F}"/>
              </a:ext>
            </a:extLst>
          </p:cNvPr>
          <p:cNvSpPr/>
          <p:nvPr/>
        </p:nvSpPr>
        <p:spPr>
          <a:xfrm>
            <a:off x="10357784" y="2240349"/>
            <a:ext cx="1659410" cy="11697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solidFill>
              </a:rPr>
              <a:t>+7% entre 2016 et 2022</a:t>
            </a:r>
          </a:p>
        </p:txBody>
      </p:sp>
      <p:pic>
        <p:nvPicPr>
          <p:cNvPr id="15" name="Graphic 14" descr="Upward trend with solid fill">
            <a:extLst>
              <a:ext uri="{FF2B5EF4-FFF2-40B4-BE49-F238E27FC236}">
                <a16:creationId xmlns:a16="http://schemas.microsoft.com/office/drawing/2014/main" id="{5C709D20-5D12-D30B-E1F1-28682FA87A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28001" y="841383"/>
            <a:ext cx="1281792" cy="1200150"/>
          </a:xfrm>
          <a:prstGeom prst="rect">
            <a:avLst/>
          </a:prstGeom>
        </p:spPr>
      </p:pic>
      <p:pic>
        <p:nvPicPr>
          <p:cNvPr id="18" name="Graphic 17" descr="Upward trend with solid fill">
            <a:extLst>
              <a:ext uri="{FF2B5EF4-FFF2-40B4-BE49-F238E27FC236}">
                <a16:creationId xmlns:a16="http://schemas.microsoft.com/office/drawing/2014/main" id="{33183ECF-CD71-EDEE-5855-307E2675BE3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60378" y="5154590"/>
            <a:ext cx="1281792" cy="1200150"/>
          </a:xfrm>
          <a:prstGeom prst="rect">
            <a:avLst/>
          </a:prstGeom>
        </p:spPr>
      </p:pic>
      <p:sp>
        <p:nvSpPr>
          <p:cNvPr id="19" name="Rectangle 18">
            <a:extLst>
              <a:ext uri="{FF2B5EF4-FFF2-40B4-BE49-F238E27FC236}">
                <a16:creationId xmlns:a16="http://schemas.microsoft.com/office/drawing/2014/main" id="{A380F193-D4AC-A16D-0995-214E4948C2D8}"/>
              </a:ext>
            </a:extLst>
          </p:cNvPr>
          <p:cNvSpPr/>
          <p:nvPr/>
        </p:nvSpPr>
        <p:spPr>
          <a:xfrm>
            <a:off x="394274" y="5187707"/>
            <a:ext cx="1659410" cy="11697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solidFill>
              </a:rPr>
              <a:t>+16% entre 2022 et 2023</a:t>
            </a:r>
          </a:p>
        </p:txBody>
      </p:sp>
      <p:sp>
        <p:nvSpPr>
          <p:cNvPr id="20" name="Rectangle 19">
            <a:extLst>
              <a:ext uri="{FF2B5EF4-FFF2-40B4-BE49-F238E27FC236}">
                <a16:creationId xmlns:a16="http://schemas.microsoft.com/office/drawing/2014/main" id="{A8D0A0A8-6A23-89FC-7128-AE5242F95291}"/>
              </a:ext>
            </a:extLst>
          </p:cNvPr>
          <p:cNvSpPr/>
          <p:nvPr/>
        </p:nvSpPr>
        <p:spPr>
          <a:xfrm>
            <a:off x="2527259" y="2063918"/>
            <a:ext cx="1659410" cy="11697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solidFill>
              </a:rPr>
              <a:t>Une population</a:t>
            </a:r>
            <a:endParaRPr lang="en-US">
              <a:solidFill>
                <a:schemeClr val="accent1"/>
              </a:solidFill>
            </a:endParaRPr>
          </a:p>
          <a:p>
            <a:pPr algn="ctr"/>
            <a:r>
              <a:rPr lang="en-US" b="1">
                <a:solidFill>
                  <a:schemeClr val="accent1"/>
                </a:solidFill>
              </a:rPr>
              <a:t> jeune </a:t>
            </a:r>
            <a:endParaRPr lang="en-US">
              <a:solidFill>
                <a:schemeClr val="accent1"/>
              </a:solidFill>
            </a:endParaRPr>
          </a:p>
        </p:txBody>
      </p:sp>
      <p:pic>
        <p:nvPicPr>
          <p:cNvPr id="21" name="Graphic 20" descr="Office worker female with solid fill">
            <a:extLst>
              <a:ext uri="{FF2B5EF4-FFF2-40B4-BE49-F238E27FC236}">
                <a16:creationId xmlns:a16="http://schemas.microsoft.com/office/drawing/2014/main" id="{5DE5D574-73B5-5E91-967A-4FD7678C4BC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050875" y="1260894"/>
            <a:ext cx="914400" cy="914400"/>
          </a:xfrm>
          <a:prstGeom prst="rect">
            <a:avLst/>
          </a:prstGeom>
        </p:spPr>
      </p:pic>
      <p:pic>
        <p:nvPicPr>
          <p:cNvPr id="22" name="Graphic 21" descr="Office worker male with solid fill">
            <a:extLst>
              <a:ext uri="{FF2B5EF4-FFF2-40B4-BE49-F238E27FC236}">
                <a16:creationId xmlns:a16="http://schemas.microsoft.com/office/drawing/2014/main" id="{85C7E3C0-D95B-399A-92CC-B87DDC798FB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431750" y="843052"/>
            <a:ext cx="914400" cy="914400"/>
          </a:xfrm>
          <a:prstGeom prst="rect">
            <a:avLst/>
          </a:prstGeom>
        </p:spPr>
      </p:pic>
      <p:pic>
        <p:nvPicPr>
          <p:cNvPr id="23" name="Graphic 22" descr="Tent with solid fill">
            <a:extLst>
              <a:ext uri="{FF2B5EF4-FFF2-40B4-BE49-F238E27FC236}">
                <a16:creationId xmlns:a16="http://schemas.microsoft.com/office/drawing/2014/main" id="{E9A2AAAC-02B5-65D9-8FE3-E7BD72C7027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7380" y="3358191"/>
            <a:ext cx="914400" cy="914400"/>
          </a:xfrm>
          <a:prstGeom prst="rect">
            <a:avLst/>
          </a:prstGeom>
        </p:spPr>
      </p:pic>
      <p:pic>
        <p:nvPicPr>
          <p:cNvPr id="24" name="Graphic 23" descr="Graduation cap with solid fill">
            <a:extLst>
              <a:ext uri="{FF2B5EF4-FFF2-40B4-BE49-F238E27FC236}">
                <a16:creationId xmlns:a16="http://schemas.microsoft.com/office/drawing/2014/main" id="{6369AE16-934C-6A12-CDED-4B0D37A6D65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109010" y="3429180"/>
            <a:ext cx="914400" cy="914400"/>
          </a:xfrm>
          <a:prstGeom prst="rect">
            <a:avLst/>
          </a:prstGeom>
        </p:spPr>
      </p:pic>
      <p:pic>
        <p:nvPicPr>
          <p:cNvPr id="25" name="Graphic 24" descr="Euro with solid fill">
            <a:extLst>
              <a:ext uri="{FF2B5EF4-FFF2-40B4-BE49-F238E27FC236}">
                <a16:creationId xmlns:a16="http://schemas.microsoft.com/office/drawing/2014/main" id="{56BC649B-5038-1835-2DCF-7CDA9064196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691168" y="710960"/>
            <a:ext cx="741872" cy="727495"/>
          </a:xfrm>
          <a:prstGeom prst="rect">
            <a:avLst/>
          </a:prstGeom>
        </p:spPr>
      </p:pic>
      <p:sp>
        <p:nvSpPr>
          <p:cNvPr id="26" name="TextBox 25">
            <a:extLst>
              <a:ext uri="{FF2B5EF4-FFF2-40B4-BE49-F238E27FC236}">
                <a16:creationId xmlns:a16="http://schemas.microsoft.com/office/drawing/2014/main" id="{91344DA3-DA84-DC47-1494-16A9DC034667}"/>
              </a:ext>
            </a:extLst>
          </p:cNvPr>
          <p:cNvSpPr txBox="1"/>
          <p:nvPr/>
        </p:nvSpPr>
        <p:spPr>
          <a:xfrm>
            <a:off x="5450687" y="4010224"/>
            <a:ext cx="16306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chemeClr val="bg1"/>
                </a:solidFill>
              </a:rPr>
              <a:t>ou</a:t>
            </a:r>
            <a:r>
              <a:rPr lang="en-US" sz="2800" b="1">
                <a:solidFill>
                  <a:schemeClr val="bg1"/>
                </a:solidFill>
              </a:rPr>
              <a:t> non</a:t>
            </a:r>
          </a:p>
        </p:txBody>
      </p:sp>
      <p:sp>
        <p:nvSpPr>
          <p:cNvPr id="28" name="Rectangle 27">
            <a:extLst>
              <a:ext uri="{FF2B5EF4-FFF2-40B4-BE49-F238E27FC236}">
                <a16:creationId xmlns:a16="http://schemas.microsoft.com/office/drawing/2014/main" id="{C2622776-3E65-380D-1367-CE9AEA0620B3}"/>
              </a:ext>
            </a:extLst>
          </p:cNvPr>
          <p:cNvSpPr/>
          <p:nvPr/>
        </p:nvSpPr>
        <p:spPr>
          <a:xfrm>
            <a:off x="7864749" y="2263352"/>
            <a:ext cx="1659410" cy="11697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1"/>
                </a:solidFill>
              </a:rPr>
              <a:t>840 000</a:t>
            </a:r>
            <a:r>
              <a:rPr lang="en-US" b="1">
                <a:solidFill>
                  <a:schemeClr val="accent1"/>
                </a:solidFill>
              </a:rPr>
              <a:t> </a:t>
            </a:r>
            <a:r>
              <a:rPr lang="en-US" b="1" err="1">
                <a:solidFill>
                  <a:schemeClr val="accent1"/>
                </a:solidFill>
              </a:rPr>
              <a:t>demandes</a:t>
            </a:r>
            <a:r>
              <a:rPr lang="en-US" b="1">
                <a:solidFill>
                  <a:schemeClr val="accent1"/>
                </a:solidFill>
              </a:rPr>
              <a:t> </a:t>
            </a:r>
            <a:r>
              <a:rPr lang="en-US" b="1" err="1">
                <a:solidFill>
                  <a:schemeClr val="accent1"/>
                </a:solidFill>
              </a:rPr>
              <a:t>en</a:t>
            </a:r>
            <a:r>
              <a:rPr lang="en-US" b="1">
                <a:solidFill>
                  <a:schemeClr val="accent1"/>
                </a:solidFill>
              </a:rPr>
              <a:t> </a:t>
            </a:r>
            <a:r>
              <a:rPr lang="en-US" b="1" err="1">
                <a:solidFill>
                  <a:schemeClr val="accent1"/>
                </a:solidFill>
              </a:rPr>
              <a:t>attente</a:t>
            </a:r>
            <a:r>
              <a:rPr lang="en-US" b="1">
                <a:solidFill>
                  <a:schemeClr val="accent1"/>
                </a:solidFill>
              </a:rPr>
              <a:t> </a:t>
            </a:r>
            <a:r>
              <a:rPr lang="en-US" b="1" err="1">
                <a:solidFill>
                  <a:schemeClr val="accent1"/>
                </a:solidFill>
              </a:rPr>
              <a:t>en</a:t>
            </a:r>
            <a:r>
              <a:rPr lang="en-US" b="1">
                <a:solidFill>
                  <a:schemeClr val="accent1"/>
                </a:solidFill>
              </a:rPr>
              <a:t> 2024</a:t>
            </a:r>
          </a:p>
        </p:txBody>
      </p:sp>
      <p:sp>
        <p:nvSpPr>
          <p:cNvPr id="30" name="ZoneTexte 14">
            <a:extLst>
              <a:ext uri="{FF2B5EF4-FFF2-40B4-BE49-F238E27FC236}">
                <a16:creationId xmlns:a16="http://schemas.microsoft.com/office/drawing/2014/main" id="{A8F0E508-342E-C182-CDFF-7A8B71CDCFC6}"/>
              </a:ext>
            </a:extLst>
          </p:cNvPr>
          <p:cNvSpPr txBox="1"/>
          <p:nvPr/>
        </p:nvSpPr>
        <p:spPr>
          <a:xfrm>
            <a:off x="258695" y="6355976"/>
            <a:ext cx="1858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2024</a:t>
            </a:r>
            <a:r>
              <a:rPr lang="fr-FR" b="1">
                <a:solidFill>
                  <a:schemeClr val="accent4">
                    <a:lumMod val="20000"/>
                    <a:lumOff val="80000"/>
                  </a:schemeClr>
                </a:solidFill>
              </a:rPr>
              <a:t> </a:t>
            </a:r>
            <a:endParaRPr lang="fr-FR">
              <a:solidFill>
                <a:schemeClr val="accent4">
                  <a:lumMod val="20000"/>
                  <a:lumOff val="80000"/>
                </a:schemeClr>
              </a:solidFill>
            </a:endParaRPr>
          </a:p>
        </p:txBody>
      </p:sp>
      <p:sp>
        <p:nvSpPr>
          <p:cNvPr id="31" name="ZoneTexte 14">
            <a:extLst>
              <a:ext uri="{FF2B5EF4-FFF2-40B4-BE49-F238E27FC236}">
                <a16:creationId xmlns:a16="http://schemas.microsoft.com/office/drawing/2014/main" id="{44BC234B-3766-52FB-3643-45533E38993F}"/>
              </a:ext>
            </a:extLst>
          </p:cNvPr>
          <p:cNvSpPr txBox="1"/>
          <p:nvPr/>
        </p:nvSpPr>
        <p:spPr>
          <a:xfrm>
            <a:off x="9794581" y="3405947"/>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2023</a:t>
            </a:r>
            <a:endParaRPr lang="fr-FR" b="1">
              <a:solidFill>
                <a:schemeClr val="accent4">
                  <a:lumMod val="20000"/>
                  <a:lumOff val="80000"/>
                </a:schemeClr>
              </a:solidFill>
            </a:endParaRPr>
          </a:p>
        </p:txBody>
      </p:sp>
    </p:spTree>
    <p:extLst>
      <p:ext uri="{BB962C8B-B14F-4D97-AF65-F5344CB8AC3E}">
        <p14:creationId xmlns:p14="http://schemas.microsoft.com/office/powerpoint/2010/main" val="183080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7" grpId="0" animBg="1"/>
      <p:bldP spid="16" grpId="0" animBg="1"/>
      <p:bldP spid="19" grpId="0" animBg="1"/>
      <p:bldP spid="20"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5113-D0BA-B1CF-0A89-F5B3F36A7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3ACAF-778E-49CB-F6F0-EB793E8FFE08}"/>
              </a:ext>
            </a:extLst>
          </p:cNvPr>
          <p:cNvSpPr>
            <a:spLocks noGrp="1"/>
          </p:cNvSpPr>
          <p:nvPr>
            <p:ph type="title"/>
          </p:nvPr>
        </p:nvSpPr>
        <p:spPr>
          <a:xfrm>
            <a:off x="838200" y="1331232"/>
            <a:ext cx="10515600" cy="3461884"/>
          </a:xfrm>
          <a:solidFill>
            <a:schemeClr val="accent1">
              <a:lumMod val="20000"/>
              <a:lumOff val="80000"/>
            </a:schemeClr>
          </a:solidFill>
        </p:spPr>
        <p:txBody>
          <a:bodyPr vert="horz" lIns="91440" tIns="45720" rIns="91440" bIns="45720" rtlCol="0" anchor="ctr">
            <a:noAutofit/>
          </a:bodyPr>
          <a:lstStyle/>
          <a:p>
            <a:pPr algn="ctr"/>
            <a:r>
              <a:rPr lang="en-US" sz="8000" b="1">
                <a:solidFill>
                  <a:schemeClr val="accent1"/>
                </a:solidFill>
              </a:rPr>
              <a:t>1.</a:t>
            </a:r>
            <a:br>
              <a:rPr lang="en-US" sz="5400" b="1"/>
            </a:br>
            <a:r>
              <a:rPr lang="en-US" sz="5400" b="1">
                <a:solidFill>
                  <a:schemeClr val="accent1"/>
                </a:solidFill>
              </a:rPr>
              <a:t>Les </a:t>
            </a:r>
            <a:r>
              <a:rPr lang="en-US" sz="5400" b="1" err="1">
                <a:solidFill>
                  <a:schemeClr val="accent1"/>
                </a:solidFill>
              </a:rPr>
              <a:t>difficultés</a:t>
            </a:r>
            <a:r>
              <a:rPr lang="en-US" sz="5400" b="1">
                <a:solidFill>
                  <a:schemeClr val="accent1"/>
                </a:solidFill>
              </a:rPr>
              <a:t> </a:t>
            </a:r>
            <a:r>
              <a:rPr lang="en-US" sz="5400" b="1" err="1">
                <a:solidFill>
                  <a:schemeClr val="accent1"/>
                </a:solidFill>
              </a:rPr>
              <a:t>d'accès</a:t>
            </a:r>
            <a:r>
              <a:rPr lang="en-US" sz="5400" b="1">
                <a:solidFill>
                  <a:schemeClr val="accent1"/>
                </a:solidFill>
              </a:rPr>
              <a:t> </a:t>
            </a:r>
            <a:br>
              <a:rPr lang="en-US" sz="5400" b="1">
                <a:solidFill>
                  <a:schemeClr val="accent1"/>
                </a:solidFill>
              </a:rPr>
            </a:br>
            <a:r>
              <a:rPr lang="en-US" sz="5400" b="1">
                <a:solidFill>
                  <a:schemeClr val="accent1"/>
                </a:solidFill>
              </a:rPr>
              <a:t>au </a:t>
            </a:r>
            <a:r>
              <a:rPr lang="en-US" sz="5400" b="1" err="1">
                <a:solidFill>
                  <a:schemeClr val="accent1"/>
                </a:solidFill>
              </a:rPr>
              <a:t>logement</a:t>
            </a:r>
            <a:endParaRPr lang="en-US" sz="5400" b="1">
              <a:solidFill>
                <a:schemeClr val="accent1"/>
              </a:solidFill>
            </a:endParaRPr>
          </a:p>
        </p:txBody>
      </p:sp>
      <p:sp>
        <p:nvSpPr>
          <p:cNvPr id="4" name="Espace réservé du numéro de diapositive 3">
            <a:extLst>
              <a:ext uri="{FF2B5EF4-FFF2-40B4-BE49-F238E27FC236}">
                <a16:creationId xmlns:a16="http://schemas.microsoft.com/office/drawing/2014/main" id="{93278975-889D-32C3-3E31-D74D5F81C7DA}"/>
              </a:ext>
            </a:extLst>
          </p:cNvPr>
          <p:cNvSpPr>
            <a:spLocks noGrp="1"/>
          </p:cNvSpPr>
          <p:nvPr>
            <p:ph type="sldNum" sz="quarter" idx="12"/>
          </p:nvPr>
        </p:nvSpPr>
        <p:spPr/>
        <p:txBody>
          <a:bodyPr/>
          <a:lstStyle/>
          <a:p>
            <a:fld id="{27C6CCC6-2BE5-4E42-96A4-D1E8E81A3D8E}" type="slidenum">
              <a:rPr lang="fr-FR" smtClean="0"/>
              <a:t>12</a:t>
            </a:fld>
            <a:endParaRPr lang="fr-FR"/>
          </a:p>
        </p:txBody>
      </p:sp>
      <p:sp>
        <p:nvSpPr>
          <p:cNvPr id="6" name="Espace réservé du pied de page 5">
            <a:extLst>
              <a:ext uri="{FF2B5EF4-FFF2-40B4-BE49-F238E27FC236}">
                <a16:creationId xmlns:a16="http://schemas.microsoft.com/office/drawing/2014/main" id="{799EA0C8-4942-21E0-9398-0A6536280689}"/>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26597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769E5-75A1-1186-6181-4F005D91A6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2AEAF9-073A-8CDF-FB86-8923D43003BD}"/>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Le constat </a:t>
            </a:r>
          </a:p>
        </p:txBody>
      </p:sp>
      <p:sp>
        <p:nvSpPr>
          <p:cNvPr id="4" name="ZoneTexte 3">
            <a:extLst>
              <a:ext uri="{FF2B5EF4-FFF2-40B4-BE49-F238E27FC236}">
                <a16:creationId xmlns:a16="http://schemas.microsoft.com/office/drawing/2014/main" id="{E461E54D-497D-E3FF-E452-6D7A7EA7A656}"/>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93FA89F8-D440-7C28-68F0-1F769DD0B87B}"/>
              </a:ext>
            </a:extLst>
          </p:cNvPr>
          <p:cNvSpPr>
            <a:spLocks noGrp="1"/>
          </p:cNvSpPr>
          <p:nvPr>
            <p:ph type="sldNum" sz="quarter" idx="12"/>
          </p:nvPr>
        </p:nvSpPr>
        <p:spPr/>
        <p:txBody>
          <a:bodyPr/>
          <a:lstStyle/>
          <a:p>
            <a:fld id="{27C6CCC6-2BE5-4E42-96A4-D1E8E81A3D8E}" type="slidenum">
              <a:rPr lang="fr-FR" smtClean="0"/>
              <a:t>13</a:t>
            </a:fld>
            <a:endParaRPr lang="fr-FR"/>
          </a:p>
        </p:txBody>
      </p:sp>
      <p:sp>
        <p:nvSpPr>
          <p:cNvPr id="9" name="Espace réservé du pied de page 8">
            <a:extLst>
              <a:ext uri="{FF2B5EF4-FFF2-40B4-BE49-F238E27FC236}">
                <a16:creationId xmlns:a16="http://schemas.microsoft.com/office/drawing/2014/main" id="{9071732E-AA74-20F4-F41B-BB8D073AB900}"/>
              </a:ext>
            </a:extLst>
          </p:cNvPr>
          <p:cNvSpPr>
            <a:spLocks noGrp="1"/>
          </p:cNvSpPr>
          <p:nvPr>
            <p:ph type="ftr" sz="quarter" idx="11"/>
          </p:nvPr>
        </p:nvSpPr>
        <p:spPr/>
        <p:txBody>
          <a:bodyPr/>
          <a:lstStyle/>
          <a:p>
            <a:r>
              <a:rPr lang="fr-FR"/>
              <a:t>TAMUR - 01/04/26</a:t>
            </a:r>
          </a:p>
        </p:txBody>
      </p:sp>
      <p:sp>
        <p:nvSpPr>
          <p:cNvPr id="5" name="Ellipse 4">
            <a:extLst>
              <a:ext uri="{FF2B5EF4-FFF2-40B4-BE49-F238E27FC236}">
                <a16:creationId xmlns:a16="http://schemas.microsoft.com/office/drawing/2014/main" id="{A1170477-5576-35C1-AC35-4AA18D480F52}"/>
              </a:ext>
            </a:extLst>
          </p:cNvPr>
          <p:cNvSpPr/>
          <p:nvPr/>
        </p:nvSpPr>
        <p:spPr>
          <a:xfrm>
            <a:off x="195985" y="2041206"/>
            <a:ext cx="2513766" cy="1391197"/>
          </a:xfrm>
          <a:prstGeom prst="ellipse">
            <a:avLst/>
          </a:prstGeom>
          <a:solidFill>
            <a:schemeClr val="tx2">
              <a:lumMod val="25000"/>
              <a:lumOff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Surpeuplement des ménages </a:t>
            </a:r>
          </a:p>
        </p:txBody>
      </p:sp>
      <p:sp>
        <p:nvSpPr>
          <p:cNvPr id="7" name="Ellipse 6">
            <a:extLst>
              <a:ext uri="{FF2B5EF4-FFF2-40B4-BE49-F238E27FC236}">
                <a16:creationId xmlns:a16="http://schemas.microsoft.com/office/drawing/2014/main" id="{BCC2E987-316F-2B13-486C-2D6738416425}"/>
              </a:ext>
            </a:extLst>
          </p:cNvPr>
          <p:cNvSpPr/>
          <p:nvPr/>
        </p:nvSpPr>
        <p:spPr>
          <a:xfrm>
            <a:off x="195984" y="3450188"/>
            <a:ext cx="2513766" cy="1391197"/>
          </a:xfrm>
          <a:prstGeom prst="ellipse">
            <a:avLst/>
          </a:prstGeom>
          <a:solidFill>
            <a:schemeClr val="tx2">
              <a:lumMod val="25000"/>
              <a:lumOff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Le logement pour les jeunes</a:t>
            </a:r>
          </a:p>
        </p:txBody>
      </p:sp>
      <p:sp>
        <p:nvSpPr>
          <p:cNvPr id="10" name="Ellipse 9">
            <a:extLst>
              <a:ext uri="{FF2B5EF4-FFF2-40B4-BE49-F238E27FC236}">
                <a16:creationId xmlns:a16="http://schemas.microsoft.com/office/drawing/2014/main" id="{4EFA8086-3D41-B1FD-C58F-5959AB2D8762}"/>
              </a:ext>
            </a:extLst>
          </p:cNvPr>
          <p:cNvSpPr/>
          <p:nvPr/>
        </p:nvSpPr>
        <p:spPr>
          <a:xfrm>
            <a:off x="195983" y="4859168"/>
            <a:ext cx="2513766" cy="1391197"/>
          </a:xfrm>
          <a:prstGeom prst="ellipse">
            <a:avLst/>
          </a:prstGeom>
          <a:solidFill>
            <a:schemeClr val="tx2">
              <a:lumMod val="25000"/>
              <a:lumOff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Le loyer </a:t>
            </a:r>
          </a:p>
        </p:txBody>
      </p:sp>
      <p:sp>
        <p:nvSpPr>
          <p:cNvPr id="11" name="Ellipse 10">
            <a:extLst>
              <a:ext uri="{FF2B5EF4-FFF2-40B4-BE49-F238E27FC236}">
                <a16:creationId xmlns:a16="http://schemas.microsoft.com/office/drawing/2014/main" id="{9D075189-BA52-97A7-7DFE-6FE9937FACEF}"/>
              </a:ext>
            </a:extLst>
          </p:cNvPr>
          <p:cNvSpPr/>
          <p:nvPr/>
        </p:nvSpPr>
        <p:spPr>
          <a:xfrm>
            <a:off x="195982" y="632224"/>
            <a:ext cx="2513766" cy="1391197"/>
          </a:xfrm>
          <a:prstGeom prst="ellipse">
            <a:avLst/>
          </a:prstGeom>
          <a:solidFill>
            <a:schemeClr val="accent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bg1"/>
                </a:solidFill>
              </a:rPr>
              <a:t>Fragilité du logement</a:t>
            </a:r>
          </a:p>
        </p:txBody>
      </p:sp>
      <p:sp>
        <p:nvSpPr>
          <p:cNvPr id="12" name="Rectangle : coins arrondis 11">
            <a:extLst>
              <a:ext uri="{FF2B5EF4-FFF2-40B4-BE49-F238E27FC236}">
                <a16:creationId xmlns:a16="http://schemas.microsoft.com/office/drawing/2014/main" id="{D4F816E4-C17F-0BDB-60C7-916302F60135}"/>
              </a:ext>
            </a:extLst>
          </p:cNvPr>
          <p:cNvSpPr/>
          <p:nvPr/>
        </p:nvSpPr>
        <p:spPr>
          <a:xfrm>
            <a:off x="3042703" y="2185736"/>
            <a:ext cx="8958228" cy="10941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t>634 000 personnes en lgt sous-dimensionné de 2 pièces, +8% entre 2013 et 2020. </a:t>
            </a:r>
          </a:p>
          <a:p>
            <a:pPr marL="285750" indent="-285750" algn="ctr">
              <a:buFont typeface="Calibri"/>
              <a:buChar char="-"/>
            </a:pPr>
            <a:r>
              <a:rPr lang="fr-FR"/>
              <a:t>30 % des locataires en surpeuplement modéré, 2 fois plus qu'à l'échelle nationale. </a:t>
            </a:r>
          </a:p>
        </p:txBody>
      </p:sp>
      <p:sp>
        <p:nvSpPr>
          <p:cNvPr id="13" name="Rectangle : coins arrondis 12">
            <a:extLst>
              <a:ext uri="{FF2B5EF4-FFF2-40B4-BE49-F238E27FC236}">
                <a16:creationId xmlns:a16="http://schemas.microsoft.com/office/drawing/2014/main" id="{1E2C7078-50FB-8024-6CA3-E4056143C081}"/>
              </a:ext>
            </a:extLst>
          </p:cNvPr>
          <p:cNvSpPr/>
          <p:nvPr/>
        </p:nvSpPr>
        <p:spPr>
          <a:xfrm>
            <a:off x="3042702" y="3594717"/>
            <a:ext cx="8958228" cy="11085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t>300 000 personnes sans logement personnel. </a:t>
            </a:r>
          </a:p>
          <a:p>
            <a:pPr marL="285750" indent="-285750" algn="ctr">
              <a:buFont typeface="Calibri"/>
              <a:buChar char="-"/>
            </a:pPr>
            <a:r>
              <a:rPr lang="fr-FR"/>
              <a:t>Départ du foyer familial deux ans plus tard que la moyenne nationale. </a:t>
            </a:r>
          </a:p>
        </p:txBody>
      </p:sp>
      <p:sp>
        <p:nvSpPr>
          <p:cNvPr id="14" name="Rectangle : coins arrondis 13">
            <a:extLst>
              <a:ext uri="{FF2B5EF4-FFF2-40B4-BE49-F238E27FC236}">
                <a16:creationId xmlns:a16="http://schemas.microsoft.com/office/drawing/2014/main" id="{865358C9-8F0B-E3E8-4FCB-99AC8E417E80}"/>
              </a:ext>
            </a:extLst>
          </p:cNvPr>
          <p:cNvSpPr/>
          <p:nvPr/>
        </p:nvSpPr>
        <p:spPr>
          <a:xfrm>
            <a:off x="3042703" y="5003698"/>
            <a:ext cx="8958228" cy="10941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t>Augmentation 1,6 plus vite que le revenu entre 2002 et 2022. </a:t>
            </a:r>
          </a:p>
          <a:p>
            <a:pPr marL="285750" indent="-285750" algn="ctr">
              <a:buFont typeface="Calibri"/>
              <a:buChar char="-"/>
            </a:pPr>
            <a:r>
              <a:rPr lang="fr-FR"/>
              <a:t>350 000 personnes avec des impayés de loyers ou de charges. </a:t>
            </a:r>
          </a:p>
        </p:txBody>
      </p:sp>
      <p:sp>
        <p:nvSpPr>
          <p:cNvPr id="15" name="Rectangle : coins arrondis 14">
            <a:extLst>
              <a:ext uri="{FF2B5EF4-FFF2-40B4-BE49-F238E27FC236}">
                <a16:creationId xmlns:a16="http://schemas.microsoft.com/office/drawing/2014/main" id="{9C460F0F-D53C-ADF2-9EEE-04931A14DB26}"/>
              </a:ext>
            </a:extLst>
          </p:cNvPr>
          <p:cNvSpPr/>
          <p:nvPr/>
        </p:nvSpPr>
        <p:spPr>
          <a:xfrm>
            <a:off x="3042702" y="776754"/>
            <a:ext cx="8958228" cy="1094192"/>
          </a:xfrm>
          <a:prstGeom prst="roundRect">
            <a:avLst/>
          </a:prstGeom>
          <a:solidFill>
            <a:schemeClr val="tx2">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solidFill>
                  <a:schemeClr val="tx1"/>
                </a:solidFill>
              </a:rPr>
              <a:t>3 000 000 habitants concernés, 25 % de la population régionale. </a:t>
            </a:r>
          </a:p>
          <a:p>
            <a:pPr marL="285750" indent="-285750" algn="ctr">
              <a:buFont typeface="Calibri"/>
              <a:buChar char="-"/>
            </a:pPr>
            <a:r>
              <a:rPr lang="fr-FR">
                <a:solidFill>
                  <a:schemeClr val="tx1"/>
                </a:solidFill>
              </a:rPr>
              <a:t>Personne à la rue, en logement sur-occupé ou en précarité énergétique. </a:t>
            </a:r>
          </a:p>
        </p:txBody>
      </p:sp>
      <p:sp>
        <p:nvSpPr>
          <p:cNvPr id="6" name="ZoneTexte 5">
            <a:extLst>
              <a:ext uri="{FF2B5EF4-FFF2-40B4-BE49-F238E27FC236}">
                <a16:creationId xmlns:a16="http://schemas.microsoft.com/office/drawing/2014/main" id="{7B687DF8-9B49-DF89-FB88-0D7876956253}"/>
              </a:ext>
            </a:extLst>
          </p:cNvPr>
          <p:cNvSpPr txBox="1"/>
          <p:nvPr/>
        </p:nvSpPr>
        <p:spPr>
          <a:xfrm>
            <a:off x="6769499" y="6072677"/>
            <a:ext cx="52292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i="1">
                <a:solidFill>
                  <a:srgbClr val="000000"/>
                </a:solidFill>
                <a:ea typeface="+mn-lt"/>
                <a:cs typeface="+mn-lt"/>
              </a:rPr>
              <a:t>Fondation pour le logement des défavorisés, 2025.</a:t>
            </a:r>
            <a:endParaRPr lang="fr-FR" i="1"/>
          </a:p>
        </p:txBody>
      </p:sp>
    </p:spTree>
    <p:extLst>
      <p:ext uri="{BB962C8B-B14F-4D97-AF65-F5344CB8AC3E}">
        <p14:creationId xmlns:p14="http://schemas.microsoft.com/office/powerpoint/2010/main" val="303588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9911-DEEF-DF14-4581-97C281F2CD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895ABE-43B2-7FF4-A538-FA1B9CEF1987}"/>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Hétérogénéité spatiale</a:t>
            </a:r>
          </a:p>
        </p:txBody>
      </p:sp>
      <p:sp>
        <p:nvSpPr>
          <p:cNvPr id="4" name="ZoneTexte 3">
            <a:extLst>
              <a:ext uri="{FF2B5EF4-FFF2-40B4-BE49-F238E27FC236}">
                <a16:creationId xmlns:a16="http://schemas.microsoft.com/office/drawing/2014/main" id="{0CBCD090-B16E-38C3-F378-3599231507C9}"/>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F7AE295A-E3A4-7205-537B-783D63979632}"/>
              </a:ext>
            </a:extLst>
          </p:cNvPr>
          <p:cNvSpPr>
            <a:spLocks noGrp="1"/>
          </p:cNvSpPr>
          <p:nvPr>
            <p:ph type="sldNum" sz="quarter" idx="12"/>
          </p:nvPr>
        </p:nvSpPr>
        <p:spPr/>
        <p:txBody>
          <a:bodyPr/>
          <a:lstStyle/>
          <a:p>
            <a:fld id="{27C6CCC6-2BE5-4E42-96A4-D1E8E81A3D8E}" type="slidenum">
              <a:rPr lang="fr-FR" smtClean="0"/>
              <a:t>14</a:t>
            </a:fld>
            <a:endParaRPr lang="fr-FR"/>
          </a:p>
        </p:txBody>
      </p:sp>
      <p:sp>
        <p:nvSpPr>
          <p:cNvPr id="9" name="Espace réservé du pied de page 8">
            <a:extLst>
              <a:ext uri="{FF2B5EF4-FFF2-40B4-BE49-F238E27FC236}">
                <a16:creationId xmlns:a16="http://schemas.microsoft.com/office/drawing/2014/main" id="{BE0E2477-1238-9D97-5C72-38617029EC46}"/>
              </a:ext>
            </a:extLst>
          </p:cNvPr>
          <p:cNvSpPr>
            <a:spLocks noGrp="1"/>
          </p:cNvSpPr>
          <p:nvPr>
            <p:ph type="ftr" sz="quarter" idx="11"/>
          </p:nvPr>
        </p:nvSpPr>
        <p:spPr/>
        <p:txBody>
          <a:bodyPr/>
          <a:lstStyle/>
          <a:p>
            <a:r>
              <a:rPr lang="fr-FR"/>
              <a:t>TAMUR - 01/04/26</a:t>
            </a:r>
          </a:p>
        </p:txBody>
      </p:sp>
      <p:graphicFrame>
        <p:nvGraphicFramePr>
          <p:cNvPr id="5" name="Tableau 4">
            <a:extLst>
              <a:ext uri="{FF2B5EF4-FFF2-40B4-BE49-F238E27FC236}">
                <a16:creationId xmlns:a16="http://schemas.microsoft.com/office/drawing/2014/main" id="{36B641D8-1FEB-864A-5827-4F2280A51E2D}"/>
              </a:ext>
            </a:extLst>
          </p:cNvPr>
          <p:cNvGraphicFramePr>
            <a:graphicFrameLocks noGrp="1"/>
          </p:cNvGraphicFramePr>
          <p:nvPr>
            <p:extLst>
              <p:ext uri="{D42A27DB-BD31-4B8C-83A1-F6EECF244321}">
                <p14:modId xmlns:p14="http://schemas.microsoft.com/office/powerpoint/2010/main" val="3848427919"/>
              </p:ext>
            </p:extLst>
          </p:nvPr>
        </p:nvGraphicFramePr>
        <p:xfrm>
          <a:off x="301924" y="877018"/>
          <a:ext cx="11477378" cy="1463040"/>
        </p:xfrm>
        <a:graphic>
          <a:graphicData uri="http://schemas.openxmlformats.org/drawingml/2006/table">
            <a:tbl>
              <a:tblPr firstRow="1" bandRow="1">
                <a:tableStyleId>{5C22544A-7EE6-4342-B048-85BDC9FD1C3A}</a:tableStyleId>
              </a:tblPr>
              <a:tblGrid>
                <a:gridCol w="5738689">
                  <a:extLst>
                    <a:ext uri="{9D8B030D-6E8A-4147-A177-3AD203B41FA5}">
                      <a16:colId xmlns:a16="http://schemas.microsoft.com/office/drawing/2014/main" val="2664530106"/>
                    </a:ext>
                  </a:extLst>
                </a:gridCol>
                <a:gridCol w="5738689">
                  <a:extLst>
                    <a:ext uri="{9D8B030D-6E8A-4147-A177-3AD203B41FA5}">
                      <a16:colId xmlns:a16="http://schemas.microsoft.com/office/drawing/2014/main" val="3587811912"/>
                    </a:ext>
                  </a:extLst>
                </a:gridCol>
              </a:tblGrid>
              <a:tr h="370840">
                <a:tc gridSpan="2">
                  <a:txBody>
                    <a:bodyPr/>
                    <a:lstStyle/>
                    <a:p>
                      <a:r>
                        <a:rPr lang="fr-FR" sz="2800" b="0"/>
                        <a:t>Revenu médian de la personne de référence d'un couple avec un enfant </a:t>
                      </a:r>
                    </a:p>
                  </a:txBody>
                  <a:tcPr/>
                </a:tc>
                <a:tc hMerge="1">
                  <a:txBody>
                    <a:bodyPr/>
                    <a:lstStyle/>
                    <a:p>
                      <a:endParaRPr lang="fr-FR"/>
                    </a:p>
                  </a:txBody>
                  <a:tcPr/>
                </a:tc>
                <a:extLst>
                  <a:ext uri="{0D108BD9-81ED-4DB2-BD59-A6C34878D82A}">
                    <a16:rowId xmlns:a16="http://schemas.microsoft.com/office/drawing/2014/main" val="1475024308"/>
                  </a:ext>
                </a:extLst>
              </a:tr>
              <a:tr h="401052">
                <a:tc>
                  <a:txBody>
                    <a:bodyPr/>
                    <a:lstStyle/>
                    <a:p>
                      <a:r>
                        <a:rPr lang="fr-FR" sz="2500"/>
                        <a:t>Paris, 6e arrondissement</a:t>
                      </a:r>
                    </a:p>
                  </a:txBody>
                  <a:tcPr/>
                </a:tc>
                <a:tc>
                  <a:txBody>
                    <a:bodyPr/>
                    <a:lstStyle/>
                    <a:p>
                      <a:pPr lvl="0">
                        <a:buNone/>
                      </a:pPr>
                      <a:r>
                        <a:rPr lang="fr-FR" sz="2500" b="0" i="0" u="none" strike="noStrike" noProof="0">
                          <a:solidFill>
                            <a:srgbClr val="000000"/>
                          </a:solidFill>
                          <a:latin typeface="Aptos"/>
                        </a:rPr>
                        <a:t>8 220 € </a:t>
                      </a:r>
                      <a:endParaRPr lang="fr-FR" sz="2500"/>
                    </a:p>
                  </a:txBody>
                  <a:tcPr/>
                </a:tc>
                <a:extLst>
                  <a:ext uri="{0D108BD9-81ED-4DB2-BD59-A6C34878D82A}">
                    <a16:rowId xmlns:a16="http://schemas.microsoft.com/office/drawing/2014/main" val="4255801723"/>
                  </a:ext>
                </a:extLst>
              </a:tr>
              <a:tr h="370840">
                <a:tc>
                  <a:txBody>
                    <a:bodyPr/>
                    <a:lstStyle/>
                    <a:p>
                      <a:r>
                        <a:rPr lang="fr-FR" sz="2500"/>
                        <a:t>Aubervilliers (93)</a:t>
                      </a:r>
                    </a:p>
                  </a:txBody>
                  <a:tcPr/>
                </a:tc>
                <a:tc>
                  <a:txBody>
                    <a:bodyPr/>
                    <a:lstStyle/>
                    <a:p>
                      <a:pPr lvl="0" algn="l">
                        <a:lnSpc>
                          <a:spcPct val="100000"/>
                        </a:lnSpc>
                        <a:spcBef>
                          <a:spcPts val="0"/>
                        </a:spcBef>
                        <a:spcAft>
                          <a:spcPts val="0"/>
                        </a:spcAft>
                        <a:buNone/>
                      </a:pPr>
                      <a:r>
                        <a:rPr lang="fr-FR" sz="2500" b="0" i="0" u="none" strike="noStrike" noProof="0">
                          <a:solidFill>
                            <a:srgbClr val="000000"/>
                          </a:solidFill>
                          <a:latin typeface="Aptos"/>
                        </a:rPr>
                        <a:t>1 750 €</a:t>
                      </a:r>
                    </a:p>
                  </a:txBody>
                  <a:tcPr/>
                </a:tc>
                <a:extLst>
                  <a:ext uri="{0D108BD9-81ED-4DB2-BD59-A6C34878D82A}">
                    <a16:rowId xmlns:a16="http://schemas.microsoft.com/office/drawing/2014/main" val="3941070051"/>
                  </a:ext>
                </a:extLst>
              </a:tr>
            </a:tbl>
          </a:graphicData>
        </a:graphic>
      </p:graphicFrame>
      <p:graphicFrame>
        <p:nvGraphicFramePr>
          <p:cNvPr id="6" name="Tableau 5">
            <a:extLst>
              <a:ext uri="{FF2B5EF4-FFF2-40B4-BE49-F238E27FC236}">
                <a16:creationId xmlns:a16="http://schemas.microsoft.com/office/drawing/2014/main" id="{B4FAEC41-1118-0AA9-19B1-8A19281BCEE1}"/>
              </a:ext>
            </a:extLst>
          </p:cNvPr>
          <p:cNvGraphicFramePr>
            <a:graphicFrameLocks noGrp="1"/>
          </p:cNvGraphicFramePr>
          <p:nvPr>
            <p:extLst>
              <p:ext uri="{D42A27DB-BD31-4B8C-83A1-F6EECF244321}">
                <p14:modId xmlns:p14="http://schemas.microsoft.com/office/powerpoint/2010/main" val="773299008"/>
              </p:ext>
            </p:extLst>
          </p:nvPr>
        </p:nvGraphicFramePr>
        <p:xfrm>
          <a:off x="330678" y="2674188"/>
          <a:ext cx="11417190" cy="1463040"/>
        </p:xfrm>
        <a:graphic>
          <a:graphicData uri="http://schemas.openxmlformats.org/drawingml/2006/table">
            <a:tbl>
              <a:tblPr firstRow="1" bandRow="1">
                <a:tableStyleId>{5C22544A-7EE6-4342-B048-85BDC9FD1C3A}</a:tableStyleId>
              </a:tblPr>
              <a:tblGrid>
                <a:gridCol w="5708595">
                  <a:extLst>
                    <a:ext uri="{9D8B030D-6E8A-4147-A177-3AD203B41FA5}">
                      <a16:colId xmlns:a16="http://schemas.microsoft.com/office/drawing/2014/main" val="2664530106"/>
                    </a:ext>
                  </a:extLst>
                </a:gridCol>
                <a:gridCol w="5708595">
                  <a:extLst>
                    <a:ext uri="{9D8B030D-6E8A-4147-A177-3AD203B41FA5}">
                      <a16:colId xmlns:a16="http://schemas.microsoft.com/office/drawing/2014/main" val="3587811912"/>
                    </a:ext>
                  </a:extLst>
                </a:gridCol>
              </a:tblGrid>
              <a:tr h="370840">
                <a:tc gridSpan="2">
                  <a:txBody>
                    <a:bodyPr/>
                    <a:lstStyle/>
                    <a:p>
                      <a:pPr lvl="0">
                        <a:buNone/>
                      </a:pPr>
                      <a:r>
                        <a:rPr lang="fr-FR" sz="2800" b="0"/>
                        <a:t>Prix médian au m² d'un appartement en Île-de-France</a:t>
                      </a:r>
                    </a:p>
                  </a:txBody>
                  <a:tcPr/>
                </a:tc>
                <a:tc hMerge="1">
                  <a:txBody>
                    <a:bodyPr/>
                    <a:lstStyle/>
                    <a:p>
                      <a:endParaRPr lang="fr-FR"/>
                    </a:p>
                  </a:txBody>
                  <a:tcPr/>
                </a:tc>
                <a:extLst>
                  <a:ext uri="{0D108BD9-81ED-4DB2-BD59-A6C34878D82A}">
                    <a16:rowId xmlns:a16="http://schemas.microsoft.com/office/drawing/2014/main" val="1475024308"/>
                  </a:ext>
                </a:extLst>
              </a:tr>
              <a:tr h="381000">
                <a:tc>
                  <a:txBody>
                    <a:bodyPr/>
                    <a:lstStyle/>
                    <a:p>
                      <a:pPr lvl="0">
                        <a:buNone/>
                      </a:pPr>
                      <a:r>
                        <a:rPr lang="fr-FR" sz="2500"/>
                        <a:t>Essonne (91)</a:t>
                      </a:r>
                    </a:p>
                  </a:txBody>
                  <a:tcPr/>
                </a:tc>
                <a:tc>
                  <a:txBody>
                    <a:bodyPr/>
                    <a:lstStyle/>
                    <a:p>
                      <a:pPr lvl="0">
                        <a:buNone/>
                      </a:pPr>
                      <a:r>
                        <a:rPr lang="fr-FR" sz="2500" b="0" i="0" u="none" strike="noStrike" noProof="0">
                          <a:solidFill>
                            <a:srgbClr val="000000"/>
                          </a:solidFill>
                          <a:latin typeface="Aptos"/>
                        </a:rPr>
                        <a:t>9 370 € </a:t>
                      </a:r>
                      <a:endParaRPr lang="fr-FR" sz="2500"/>
                    </a:p>
                  </a:txBody>
                  <a:tcPr/>
                </a:tc>
                <a:extLst>
                  <a:ext uri="{0D108BD9-81ED-4DB2-BD59-A6C34878D82A}">
                    <a16:rowId xmlns:a16="http://schemas.microsoft.com/office/drawing/2014/main" val="4255801723"/>
                  </a:ext>
                </a:extLst>
              </a:tr>
              <a:tr h="370840">
                <a:tc>
                  <a:txBody>
                    <a:bodyPr/>
                    <a:lstStyle/>
                    <a:p>
                      <a:pPr lvl="0">
                        <a:buNone/>
                      </a:pPr>
                      <a:r>
                        <a:rPr lang="fr-FR" sz="2500"/>
                        <a:t>Paris</a:t>
                      </a:r>
                    </a:p>
                  </a:txBody>
                  <a:tcPr/>
                </a:tc>
                <a:tc>
                  <a:txBody>
                    <a:bodyPr/>
                    <a:lstStyle/>
                    <a:p>
                      <a:pPr lvl="0" algn="l">
                        <a:lnSpc>
                          <a:spcPct val="100000"/>
                        </a:lnSpc>
                        <a:spcBef>
                          <a:spcPts val="0"/>
                        </a:spcBef>
                        <a:spcAft>
                          <a:spcPts val="0"/>
                        </a:spcAft>
                        <a:buNone/>
                      </a:pPr>
                      <a:r>
                        <a:rPr lang="fr-FR" sz="2500" b="0" i="0" u="none" strike="noStrike" noProof="0">
                          <a:solidFill>
                            <a:srgbClr val="000000"/>
                          </a:solidFill>
                          <a:latin typeface="Aptos"/>
                        </a:rPr>
                        <a:t>2 630 €</a:t>
                      </a:r>
                    </a:p>
                  </a:txBody>
                  <a:tcPr/>
                </a:tc>
                <a:extLst>
                  <a:ext uri="{0D108BD9-81ED-4DB2-BD59-A6C34878D82A}">
                    <a16:rowId xmlns:a16="http://schemas.microsoft.com/office/drawing/2014/main" val="3941070051"/>
                  </a:ext>
                </a:extLst>
              </a:tr>
            </a:tbl>
          </a:graphicData>
        </a:graphic>
      </p:graphicFrame>
      <p:graphicFrame>
        <p:nvGraphicFramePr>
          <p:cNvPr id="7" name="Tableau 6">
            <a:extLst>
              <a:ext uri="{FF2B5EF4-FFF2-40B4-BE49-F238E27FC236}">
                <a16:creationId xmlns:a16="http://schemas.microsoft.com/office/drawing/2014/main" id="{8222525E-9697-261F-FB57-EAC6E44E3D09}"/>
              </a:ext>
            </a:extLst>
          </p:cNvPr>
          <p:cNvGraphicFramePr>
            <a:graphicFrameLocks noGrp="1"/>
          </p:cNvGraphicFramePr>
          <p:nvPr>
            <p:extLst>
              <p:ext uri="{D42A27DB-BD31-4B8C-83A1-F6EECF244321}">
                <p14:modId xmlns:p14="http://schemas.microsoft.com/office/powerpoint/2010/main" val="3071784097"/>
              </p:ext>
            </p:extLst>
          </p:nvPr>
        </p:nvGraphicFramePr>
        <p:xfrm>
          <a:off x="373810" y="4428226"/>
          <a:ext cx="11377064" cy="1463040"/>
        </p:xfrm>
        <a:graphic>
          <a:graphicData uri="http://schemas.openxmlformats.org/drawingml/2006/table">
            <a:tbl>
              <a:tblPr firstRow="1" bandRow="1">
                <a:tableStyleId>{5C22544A-7EE6-4342-B048-85BDC9FD1C3A}</a:tableStyleId>
              </a:tblPr>
              <a:tblGrid>
                <a:gridCol w="5688532">
                  <a:extLst>
                    <a:ext uri="{9D8B030D-6E8A-4147-A177-3AD203B41FA5}">
                      <a16:colId xmlns:a16="http://schemas.microsoft.com/office/drawing/2014/main" val="2664530106"/>
                    </a:ext>
                  </a:extLst>
                </a:gridCol>
                <a:gridCol w="5688532">
                  <a:extLst>
                    <a:ext uri="{9D8B030D-6E8A-4147-A177-3AD203B41FA5}">
                      <a16:colId xmlns:a16="http://schemas.microsoft.com/office/drawing/2014/main" val="3587811912"/>
                    </a:ext>
                  </a:extLst>
                </a:gridCol>
              </a:tblGrid>
              <a:tr h="370840">
                <a:tc gridSpan="2">
                  <a:txBody>
                    <a:bodyPr/>
                    <a:lstStyle/>
                    <a:p>
                      <a:pPr lvl="0">
                        <a:buNone/>
                      </a:pPr>
                      <a:r>
                        <a:rPr lang="fr-FR" sz="2800" b="0"/>
                        <a:t>Prix médian d'une maison </a:t>
                      </a:r>
                    </a:p>
                  </a:txBody>
                  <a:tcPr/>
                </a:tc>
                <a:tc hMerge="1">
                  <a:txBody>
                    <a:bodyPr/>
                    <a:lstStyle/>
                    <a:p>
                      <a:endParaRPr lang="fr-FR"/>
                    </a:p>
                  </a:txBody>
                  <a:tcPr/>
                </a:tc>
                <a:extLst>
                  <a:ext uri="{0D108BD9-81ED-4DB2-BD59-A6C34878D82A}">
                    <a16:rowId xmlns:a16="http://schemas.microsoft.com/office/drawing/2014/main" val="1475024308"/>
                  </a:ext>
                </a:extLst>
              </a:tr>
              <a:tr h="370840">
                <a:tc>
                  <a:txBody>
                    <a:bodyPr/>
                    <a:lstStyle/>
                    <a:p>
                      <a:pPr lvl="0">
                        <a:buNone/>
                      </a:pPr>
                      <a:r>
                        <a:rPr lang="fr-FR" sz="2500"/>
                        <a:t>Seine-et-Marne (77)</a:t>
                      </a:r>
                    </a:p>
                  </a:txBody>
                  <a:tcPr/>
                </a:tc>
                <a:tc>
                  <a:txBody>
                    <a:bodyPr/>
                    <a:lstStyle/>
                    <a:p>
                      <a:pPr lvl="0">
                        <a:buNone/>
                      </a:pPr>
                      <a:r>
                        <a:rPr lang="fr-FR" sz="2500" b="0" i="0" u="none" strike="noStrike" noProof="0">
                          <a:solidFill>
                            <a:srgbClr val="000000"/>
                          </a:solidFill>
                          <a:latin typeface="Aptos"/>
                        </a:rPr>
                        <a:t>250 000 € </a:t>
                      </a:r>
                      <a:endParaRPr lang="fr-FR" sz="2500"/>
                    </a:p>
                  </a:txBody>
                  <a:tcPr/>
                </a:tc>
                <a:extLst>
                  <a:ext uri="{0D108BD9-81ED-4DB2-BD59-A6C34878D82A}">
                    <a16:rowId xmlns:a16="http://schemas.microsoft.com/office/drawing/2014/main" val="4255801723"/>
                  </a:ext>
                </a:extLst>
              </a:tr>
              <a:tr h="381000">
                <a:tc>
                  <a:txBody>
                    <a:bodyPr/>
                    <a:lstStyle/>
                    <a:p>
                      <a:pPr lvl="0">
                        <a:buNone/>
                      </a:pPr>
                      <a:r>
                        <a:rPr lang="fr-FR" sz="2500"/>
                        <a:t>Hauts-de-Seine (92)</a:t>
                      </a:r>
                    </a:p>
                  </a:txBody>
                  <a:tcPr/>
                </a:tc>
                <a:tc>
                  <a:txBody>
                    <a:bodyPr/>
                    <a:lstStyle/>
                    <a:p>
                      <a:pPr lvl="0" algn="l">
                        <a:lnSpc>
                          <a:spcPct val="100000"/>
                        </a:lnSpc>
                        <a:spcBef>
                          <a:spcPts val="0"/>
                        </a:spcBef>
                        <a:spcAft>
                          <a:spcPts val="0"/>
                        </a:spcAft>
                        <a:buNone/>
                      </a:pPr>
                      <a:r>
                        <a:rPr lang="fr-FR" sz="2500" b="0" i="0" u="none" strike="noStrike" noProof="0">
                          <a:solidFill>
                            <a:srgbClr val="000000"/>
                          </a:solidFill>
                          <a:latin typeface="Aptos"/>
                        </a:rPr>
                        <a:t>716 000 €</a:t>
                      </a:r>
                    </a:p>
                  </a:txBody>
                  <a:tcPr/>
                </a:tc>
                <a:extLst>
                  <a:ext uri="{0D108BD9-81ED-4DB2-BD59-A6C34878D82A}">
                    <a16:rowId xmlns:a16="http://schemas.microsoft.com/office/drawing/2014/main" val="3941070051"/>
                  </a:ext>
                </a:extLst>
              </a:tr>
            </a:tbl>
          </a:graphicData>
        </a:graphic>
      </p:graphicFrame>
      <p:sp>
        <p:nvSpPr>
          <p:cNvPr id="10" name="ZoneTexte 9">
            <a:extLst>
              <a:ext uri="{FF2B5EF4-FFF2-40B4-BE49-F238E27FC236}">
                <a16:creationId xmlns:a16="http://schemas.microsoft.com/office/drawing/2014/main" id="{4D823207-00AB-767A-85B3-9FAC1A80B991}"/>
              </a:ext>
            </a:extLst>
          </p:cNvPr>
          <p:cNvSpPr txBox="1"/>
          <p:nvPr/>
        </p:nvSpPr>
        <p:spPr>
          <a:xfrm>
            <a:off x="10191311" y="5914526"/>
            <a:ext cx="1548601"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i="1"/>
              <a:t>INSEE, 2018.</a:t>
            </a:r>
          </a:p>
        </p:txBody>
      </p:sp>
    </p:spTree>
    <p:extLst>
      <p:ext uri="{BB962C8B-B14F-4D97-AF65-F5344CB8AC3E}">
        <p14:creationId xmlns:p14="http://schemas.microsoft.com/office/powerpoint/2010/main" val="366000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C2AD-282F-C0D4-07B8-9E160D1368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676C4E-E518-5144-648A-3F9CF6E28D2C}"/>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Mécanismes </a:t>
            </a:r>
          </a:p>
        </p:txBody>
      </p:sp>
      <p:sp>
        <p:nvSpPr>
          <p:cNvPr id="4" name="ZoneTexte 3">
            <a:extLst>
              <a:ext uri="{FF2B5EF4-FFF2-40B4-BE49-F238E27FC236}">
                <a16:creationId xmlns:a16="http://schemas.microsoft.com/office/drawing/2014/main" id="{137B8ED1-2395-0619-A129-24BA34270FE4}"/>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0F0BF9D8-F8D7-B200-9FBA-7FE71685E7C6}"/>
              </a:ext>
            </a:extLst>
          </p:cNvPr>
          <p:cNvSpPr>
            <a:spLocks noGrp="1"/>
          </p:cNvSpPr>
          <p:nvPr>
            <p:ph type="sldNum" sz="quarter" idx="12"/>
          </p:nvPr>
        </p:nvSpPr>
        <p:spPr/>
        <p:txBody>
          <a:bodyPr/>
          <a:lstStyle/>
          <a:p>
            <a:fld id="{27C6CCC6-2BE5-4E42-96A4-D1E8E81A3D8E}" type="slidenum">
              <a:rPr lang="fr-FR" smtClean="0"/>
              <a:t>15</a:t>
            </a:fld>
            <a:endParaRPr lang="fr-FR"/>
          </a:p>
        </p:txBody>
      </p:sp>
      <p:sp>
        <p:nvSpPr>
          <p:cNvPr id="9" name="Espace réservé du pied de page 8">
            <a:extLst>
              <a:ext uri="{FF2B5EF4-FFF2-40B4-BE49-F238E27FC236}">
                <a16:creationId xmlns:a16="http://schemas.microsoft.com/office/drawing/2014/main" id="{40E1546B-3AC9-C512-E2C0-083DE7C5AFFC}"/>
              </a:ext>
            </a:extLst>
          </p:cNvPr>
          <p:cNvSpPr>
            <a:spLocks noGrp="1"/>
          </p:cNvSpPr>
          <p:nvPr>
            <p:ph type="ftr" sz="quarter" idx="11"/>
          </p:nvPr>
        </p:nvSpPr>
        <p:spPr/>
        <p:txBody>
          <a:bodyPr/>
          <a:lstStyle/>
          <a:p>
            <a:r>
              <a:rPr lang="fr-FR"/>
              <a:t>TAMUR - 01/04/26</a:t>
            </a:r>
          </a:p>
        </p:txBody>
      </p:sp>
      <p:sp>
        <p:nvSpPr>
          <p:cNvPr id="3" name="Rectangle : coins arrondis 2">
            <a:extLst>
              <a:ext uri="{FF2B5EF4-FFF2-40B4-BE49-F238E27FC236}">
                <a16:creationId xmlns:a16="http://schemas.microsoft.com/office/drawing/2014/main" id="{272BBF63-7092-B379-8010-84EC694BCA85}"/>
              </a:ext>
            </a:extLst>
          </p:cNvPr>
          <p:cNvSpPr/>
          <p:nvPr/>
        </p:nvSpPr>
        <p:spPr>
          <a:xfrm>
            <a:off x="216417" y="935663"/>
            <a:ext cx="5253788" cy="11649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Calibri"/>
              <a:buChar char="-"/>
            </a:pPr>
            <a:r>
              <a:rPr lang="fr-FR" sz="2000"/>
              <a:t>Volonté de se rapprocher des pôles d'activité, des services et des transports. </a:t>
            </a:r>
          </a:p>
        </p:txBody>
      </p:sp>
      <p:sp>
        <p:nvSpPr>
          <p:cNvPr id="5" name="Rectangle : coins arrondis 4">
            <a:extLst>
              <a:ext uri="{FF2B5EF4-FFF2-40B4-BE49-F238E27FC236}">
                <a16:creationId xmlns:a16="http://schemas.microsoft.com/office/drawing/2014/main" id="{C5AA8241-FA4B-F76A-89DF-118295BBAB5F}"/>
              </a:ext>
            </a:extLst>
          </p:cNvPr>
          <p:cNvSpPr/>
          <p:nvPr/>
        </p:nvSpPr>
        <p:spPr>
          <a:xfrm>
            <a:off x="216416" y="2258379"/>
            <a:ext cx="5253788" cy="11649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sz="2000"/>
              <a:t>Raréfaction des terrains pour construire à Paris et en petite couronne "intérieure". </a:t>
            </a:r>
          </a:p>
        </p:txBody>
      </p:sp>
      <p:sp>
        <p:nvSpPr>
          <p:cNvPr id="6" name="Rectangle : coins arrondis 5">
            <a:extLst>
              <a:ext uri="{FF2B5EF4-FFF2-40B4-BE49-F238E27FC236}">
                <a16:creationId xmlns:a16="http://schemas.microsoft.com/office/drawing/2014/main" id="{4017CE31-11E4-D00E-69B0-3721473860B0}"/>
              </a:ext>
            </a:extLst>
          </p:cNvPr>
          <p:cNvSpPr/>
          <p:nvPr/>
        </p:nvSpPr>
        <p:spPr>
          <a:xfrm>
            <a:off x="216417" y="3537966"/>
            <a:ext cx="5253788" cy="12224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sz="2000"/>
              <a:t>Arrivée de jeunes et d'étudiants, forte natalité et </a:t>
            </a:r>
            <a:r>
              <a:rPr lang="fr-FR" sz="2000">
                <a:ea typeface="+mn-lt"/>
                <a:cs typeface="+mn-lt"/>
              </a:rPr>
              <a:t>baisse de la taille des ménages. </a:t>
            </a:r>
            <a:endParaRPr lang="fr-FR" sz="2000"/>
          </a:p>
        </p:txBody>
      </p:sp>
      <p:sp>
        <p:nvSpPr>
          <p:cNvPr id="7" name="Rectangle : coins arrondis 6">
            <a:extLst>
              <a:ext uri="{FF2B5EF4-FFF2-40B4-BE49-F238E27FC236}">
                <a16:creationId xmlns:a16="http://schemas.microsoft.com/office/drawing/2014/main" id="{2C52746A-184C-8FD8-448B-DF7E33DC7680}"/>
              </a:ext>
            </a:extLst>
          </p:cNvPr>
          <p:cNvSpPr/>
          <p:nvPr/>
        </p:nvSpPr>
        <p:spPr>
          <a:xfrm>
            <a:off x="216416" y="4946945"/>
            <a:ext cx="5253788" cy="11649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sz="2000"/>
              <a:t>Conditions de vie dégradées pour certains logements au centre de la région. </a:t>
            </a:r>
          </a:p>
        </p:txBody>
      </p:sp>
      <p:sp>
        <p:nvSpPr>
          <p:cNvPr id="10" name="Accolade fermante 9">
            <a:extLst>
              <a:ext uri="{FF2B5EF4-FFF2-40B4-BE49-F238E27FC236}">
                <a16:creationId xmlns:a16="http://schemas.microsoft.com/office/drawing/2014/main" id="{953AF88A-E527-0DB6-D315-5E8F4CAADE9D}"/>
              </a:ext>
            </a:extLst>
          </p:cNvPr>
          <p:cNvSpPr/>
          <p:nvPr/>
        </p:nvSpPr>
        <p:spPr>
          <a:xfrm>
            <a:off x="5515067" y="930216"/>
            <a:ext cx="601146" cy="51844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Flèche : droite 10">
            <a:extLst>
              <a:ext uri="{FF2B5EF4-FFF2-40B4-BE49-F238E27FC236}">
                <a16:creationId xmlns:a16="http://schemas.microsoft.com/office/drawing/2014/main" id="{1B754380-0234-8762-F139-356E7E29C6A8}"/>
              </a:ext>
            </a:extLst>
          </p:cNvPr>
          <p:cNvSpPr/>
          <p:nvPr/>
        </p:nvSpPr>
        <p:spPr>
          <a:xfrm>
            <a:off x="6339280" y="3320034"/>
            <a:ext cx="1102894" cy="4010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C30AC0EC-3AA2-F262-1D8B-A2E90F1D0929}"/>
              </a:ext>
            </a:extLst>
          </p:cNvPr>
          <p:cNvSpPr/>
          <p:nvPr/>
        </p:nvSpPr>
        <p:spPr>
          <a:xfrm>
            <a:off x="7710805" y="932257"/>
            <a:ext cx="4263261" cy="1247803"/>
          </a:xfrm>
          <a:prstGeom prst="ellipse">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Augmentation des prix à Paris et en petite couronne.</a:t>
            </a:r>
          </a:p>
        </p:txBody>
      </p:sp>
      <p:sp>
        <p:nvSpPr>
          <p:cNvPr id="13" name="Ellipse 12">
            <a:extLst>
              <a:ext uri="{FF2B5EF4-FFF2-40B4-BE49-F238E27FC236}">
                <a16:creationId xmlns:a16="http://schemas.microsoft.com/office/drawing/2014/main" id="{306FE9DB-84A7-C800-FDB0-9EFD5093E019}"/>
              </a:ext>
            </a:extLst>
          </p:cNvPr>
          <p:cNvSpPr/>
          <p:nvPr/>
        </p:nvSpPr>
        <p:spPr>
          <a:xfrm>
            <a:off x="7710804" y="2254975"/>
            <a:ext cx="4263261" cy="1204670"/>
          </a:xfrm>
          <a:prstGeom prst="ellipse">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solidFill>
                  <a:schemeClr val="tx1"/>
                </a:solidFill>
              </a:rPr>
              <a:t>Stagnation ou baisse des prix en grande couronne.</a:t>
            </a:r>
          </a:p>
        </p:txBody>
      </p:sp>
      <p:sp>
        <p:nvSpPr>
          <p:cNvPr id="14" name="Ellipse 13">
            <a:extLst>
              <a:ext uri="{FF2B5EF4-FFF2-40B4-BE49-F238E27FC236}">
                <a16:creationId xmlns:a16="http://schemas.microsoft.com/office/drawing/2014/main" id="{FE2DC019-600A-5B8C-7DBC-5FC362E48F01}"/>
              </a:ext>
            </a:extLst>
          </p:cNvPr>
          <p:cNvSpPr/>
          <p:nvPr/>
        </p:nvSpPr>
        <p:spPr>
          <a:xfrm>
            <a:off x="7710803" y="3563314"/>
            <a:ext cx="4263261" cy="1190293"/>
          </a:xfrm>
          <a:prstGeom prst="ellipse">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solidFill>
                  <a:schemeClr val="tx1"/>
                </a:solidFill>
              </a:rPr>
              <a:t>Eloignement des ménages ouvriers.</a:t>
            </a:r>
          </a:p>
        </p:txBody>
      </p:sp>
      <p:sp>
        <p:nvSpPr>
          <p:cNvPr id="15" name="Ellipse 14">
            <a:extLst>
              <a:ext uri="{FF2B5EF4-FFF2-40B4-BE49-F238E27FC236}">
                <a16:creationId xmlns:a16="http://schemas.microsoft.com/office/drawing/2014/main" id="{C6EC369C-F995-CC30-0790-D85D83191D03}"/>
              </a:ext>
            </a:extLst>
          </p:cNvPr>
          <p:cNvSpPr/>
          <p:nvPr/>
        </p:nvSpPr>
        <p:spPr>
          <a:xfrm>
            <a:off x="7710802" y="4914785"/>
            <a:ext cx="4263261" cy="1190293"/>
          </a:xfrm>
          <a:prstGeom prst="ellipse">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solidFill>
                  <a:schemeClr val="tx1"/>
                </a:solidFill>
              </a:rPr>
              <a:t>Nécessité de construire pour tout le monde.</a:t>
            </a:r>
          </a:p>
        </p:txBody>
      </p:sp>
    </p:spTree>
    <p:extLst>
      <p:ext uri="{BB962C8B-B14F-4D97-AF65-F5344CB8AC3E}">
        <p14:creationId xmlns:p14="http://schemas.microsoft.com/office/powerpoint/2010/main" val="36828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EB43-9111-BB92-D84A-9AEB0DBFE9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D32404-7BAD-B95A-A14C-36BB1FD65691}"/>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Prospective</a:t>
            </a:r>
          </a:p>
        </p:txBody>
      </p:sp>
      <p:sp>
        <p:nvSpPr>
          <p:cNvPr id="4" name="ZoneTexte 3">
            <a:extLst>
              <a:ext uri="{FF2B5EF4-FFF2-40B4-BE49-F238E27FC236}">
                <a16:creationId xmlns:a16="http://schemas.microsoft.com/office/drawing/2014/main" id="{7B09ABCA-D8FB-F67B-71FF-BC757A794CC9}"/>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1BF81672-116D-421D-2798-BFB21C1EF014}"/>
              </a:ext>
            </a:extLst>
          </p:cNvPr>
          <p:cNvSpPr>
            <a:spLocks noGrp="1"/>
          </p:cNvSpPr>
          <p:nvPr>
            <p:ph type="sldNum" sz="quarter" idx="12"/>
          </p:nvPr>
        </p:nvSpPr>
        <p:spPr/>
        <p:txBody>
          <a:bodyPr/>
          <a:lstStyle/>
          <a:p>
            <a:fld id="{27C6CCC6-2BE5-4E42-96A4-D1E8E81A3D8E}" type="slidenum">
              <a:rPr lang="fr-FR" smtClean="0"/>
              <a:t>16</a:t>
            </a:fld>
            <a:endParaRPr lang="fr-FR"/>
          </a:p>
        </p:txBody>
      </p:sp>
      <p:sp>
        <p:nvSpPr>
          <p:cNvPr id="9" name="Espace réservé du pied de page 8">
            <a:extLst>
              <a:ext uri="{FF2B5EF4-FFF2-40B4-BE49-F238E27FC236}">
                <a16:creationId xmlns:a16="http://schemas.microsoft.com/office/drawing/2014/main" id="{D6385F66-3B7F-807D-61B4-AB636952A858}"/>
              </a:ext>
            </a:extLst>
          </p:cNvPr>
          <p:cNvSpPr>
            <a:spLocks noGrp="1"/>
          </p:cNvSpPr>
          <p:nvPr>
            <p:ph type="ftr" sz="quarter" idx="11"/>
          </p:nvPr>
        </p:nvSpPr>
        <p:spPr/>
        <p:txBody>
          <a:bodyPr/>
          <a:lstStyle/>
          <a:p>
            <a:r>
              <a:rPr lang="fr-FR"/>
              <a:t>TAMUR - 01/04/26</a:t>
            </a:r>
          </a:p>
        </p:txBody>
      </p:sp>
      <p:sp>
        <p:nvSpPr>
          <p:cNvPr id="3" name="Rectangle : coins arrondis 2">
            <a:extLst>
              <a:ext uri="{FF2B5EF4-FFF2-40B4-BE49-F238E27FC236}">
                <a16:creationId xmlns:a16="http://schemas.microsoft.com/office/drawing/2014/main" id="{63134BC6-7F19-632A-F691-09D3A2E61090}"/>
              </a:ext>
            </a:extLst>
          </p:cNvPr>
          <p:cNvSpPr/>
          <p:nvPr/>
        </p:nvSpPr>
        <p:spPr>
          <a:xfrm>
            <a:off x="2775586" y="806267"/>
            <a:ext cx="6648392" cy="6329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t>La construction comme solution à la tension du marché ? </a:t>
            </a:r>
          </a:p>
        </p:txBody>
      </p:sp>
      <p:sp>
        <p:nvSpPr>
          <p:cNvPr id="6" name="Ellipse 5">
            <a:extLst>
              <a:ext uri="{FF2B5EF4-FFF2-40B4-BE49-F238E27FC236}">
                <a16:creationId xmlns:a16="http://schemas.microsoft.com/office/drawing/2014/main" id="{1DFFD5E7-2F12-CFCB-6CF2-5FEFE79BEDFE}"/>
              </a:ext>
            </a:extLst>
          </p:cNvPr>
          <p:cNvSpPr/>
          <p:nvPr/>
        </p:nvSpPr>
        <p:spPr>
          <a:xfrm>
            <a:off x="342820" y="1837427"/>
            <a:ext cx="2775469" cy="77925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Loi Grand Paris</a:t>
            </a:r>
          </a:p>
          <a:p>
            <a:pPr algn="ctr"/>
            <a:r>
              <a:rPr lang="fr-FR">
                <a:solidFill>
                  <a:schemeClr val="tx1"/>
                </a:solidFill>
              </a:rPr>
              <a:t>2015</a:t>
            </a:r>
          </a:p>
        </p:txBody>
      </p:sp>
      <p:sp>
        <p:nvSpPr>
          <p:cNvPr id="7" name="Ellipse 6">
            <a:extLst>
              <a:ext uri="{FF2B5EF4-FFF2-40B4-BE49-F238E27FC236}">
                <a16:creationId xmlns:a16="http://schemas.microsoft.com/office/drawing/2014/main" id="{C6A54E2E-5293-EF2C-8B12-8C2E923981D6}"/>
              </a:ext>
            </a:extLst>
          </p:cNvPr>
          <p:cNvSpPr/>
          <p:nvPr/>
        </p:nvSpPr>
        <p:spPr>
          <a:xfrm>
            <a:off x="342819" y="2656936"/>
            <a:ext cx="2775469" cy="77925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70 000 logements neufs par an </a:t>
            </a:r>
          </a:p>
        </p:txBody>
      </p:sp>
      <p:sp>
        <p:nvSpPr>
          <p:cNvPr id="10" name="Flèche : droite 9">
            <a:extLst>
              <a:ext uri="{FF2B5EF4-FFF2-40B4-BE49-F238E27FC236}">
                <a16:creationId xmlns:a16="http://schemas.microsoft.com/office/drawing/2014/main" id="{3B3D219E-A580-224C-F8A4-76DC8FDE46E6}"/>
              </a:ext>
            </a:extLst>
          </p:cNvPr>
          <p:cNvSpPr/>
          <p:nvPr/>
        </p:nvSpPr>
        <p:spPr>
          <a:xfrm rot="5400000">
            <a:off x="1118717" y="4100582"/>
            <a:ext cx="1091081" cy="3603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7E07FB34-DAE1-4A83-9E23-761BA71FE779}"/>
              </a:ext>
            </a:extLst>
          </p:cNvPr>
          <p:cNvSpPr/>
          <p:nvPr/>
        </p:nvSpPr>
        <p:spPr>
          <a:xfrm>
            <a:off x="270932" y="5115463"/>
            <a:ext cx="2775469" cy="77925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Quels horizons à 2035 ?</a:t>
            </a:r>
          </a:p>
        </p:txBody>
      </p:sp>
      <p:sp>
        <p:nvSpPr>
          <p:cNvPr id="14" name="Rectangle : coins arrondis 13">
            <a:extLst>
              <a:ext uri="{FF2B5EF4-FFF2-40B4-BE49-F238E27FC236}">
                <a16:creationId xmlns:a16="http://schemas.microsoft.com/office/drawing/2014/main" id="{B070EEF1-EF79-AD80-BF19-2AAE02FE4FF2}"/>
              </a:ext>
            </a:extLst>
          </p:cNvPr>
          <p:cNvSpPr/>
          <p:nvPr/>
        </p:nvSpPr>
        <p:spPr>
          <a:xfrm>
            <a:off x="4966578" y="1900048"/>
            <a:ext cx="6342011" cy="7562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- 55 % de logement neuf situé à Paris et petite Couronne.</a:t>
            </a:r>
          </a:p>
        </p:txBody>
      </p:sp>
      <p:sp>
        <p:nvSpPr>
          <p:cNvPr id="18" name="Rectangle : coins arrondis 17">
            <a:extLst>
              <a:ext uri="{FF2B5EF4-FFF2-40B4-BE49-F238E27FC236}">
                <a16:creationId xmlns:a16="http://schemas.microsoft.com/office/drawing/2014/main" id="{EB1D3831-140F-D1F9-010A-430B45CFE502}"/>
              </a:ext>
            </a:extLst>
          </p:cNvPr>
          <p:cNvSpPr/>
          <p:nvPr/>
        </p:nvSpPr>
        <p:spPr>
          <a:xfrm>
            <a:off x="4966577" y="3280274"/>
            <a:ext cx="6342011" cy="92877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solidFill>
                  <a:schemeClr val="tx1"/>
                </a:solidFill>
              </a:rPr>
              <a:t>Diminution de la population parisienne. </a:t>
            </a:r>
          </a:p>
          <a:p>
            <a:pPr marL="285750" indent="-285750" algn="ctr">
              <a:buFont typeface="Calibri"/>
              <a:buChar char="-"/>
            </a:pPr>
            <a:r>
              <a:rPr lang="fr-FR">
                <a:solidFill>
                  <a:schemeClr val="tx1"/>
                </a:solidFill>
              </a:rPr>
              <a:t>Augmentation de la population en banlieue, surtout en PC.</a:t>
            </a:r>
          </a:p>
          <a:p>
            <a:pPr marL="285750" indent="-285750" algn="ctr">
              <a:buFont typeface="Calibri"/>
              <a:buChar char="-"/>
            </a:pPr>
            <a:r>
              <a:rPr lang="fr-FR">
                <a:solidFill>
                  <a:schemeClr val="tx1"/>
                </a:solidFill>
              </a:rPr>
              <a:t>820 000 ménages de plus </a:t>
            </a:r>
            <a:r>
              <a:rPr lang="fr-FR" err="1">
                <a:solidFill>
                  <a:schemeClr val="tx1"/>
                </a:solidFill>
              </a:rPr>
              <a:t>entr</a:t>
            </a:r>
            <a:r>
              <a:rPr lang="fr-FR">
                <a:solidFill>
                  <a:schemeClr val="tx1"/>
                </a:solidFill>
              </a:rPr>
              <a:t>e 2015 et 2035</a:t>
            </a:r>
          </a:p>
        </p:txBody>
      </p:sp>
      <p:sp>
        <p:nvSpPr>
          <p:cNvPr id="20" name="Rectangle : coins arrondis 19">
            <a:extLst>
              <a:ext uri="{FF2B5EF4-FFF2-40B4-BE49-F238E27FC236}">
                <a16:creationId xmlns:a16="http://schemas.microsoft.com/office/drawing/2014/main" id="{7955BD10-380E-8173-3568-E48D8497A27A}"/>
              </a:ext>
            </a:extLst>
          </p:cNvPr>
          <p:cNvSpPr/>
          <p:nvPr/>
        </p:nvSpPr>
        <p:spPr>
          <a:xfrm>
            <a:off x="4966577" y="4833029"/>
            <a:ext cx="6342011" cy="7562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- 1,4 million de logements neufs en Île-de-France. </a:t>
            </a:r>
          </a:p>
        </p:txBody>
      </p:sp>
      <p:sp>
        <p:nvSpPr>
          <p:cNvPr id="12" name="ZoneTexte 11">
            <a:extLst>
              <a:ext uri="{FF2B5EF4-FFF2-40B4-BE49-F238E27FC236}">
                <a16:creationId xmlns:a16="http://schemas.microsoft.com/office/drawing/2014/main" id="{F77FF779-4282-642D-E9BF-202D69D66757}"/>
              </a:ext>
            </a:extLst>
          </p:cNvPr>
          <p:cNvSpPr txBox="1"/>
          <p:nvPr/>
        </p:nvSpPr>
        <p:spPr>
          <a:xfrm>
            <a:off x="9774368" y="5885771"/>
            <a:ext cx="1548601"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i="1"/>
              <a:t>INSEE, 2018.</a:t>
            </a:r>
          </a:p>
        </p:txBody>
      </p:sp>
    </p:spTree>
    <p:extLst>
      <p:ext uri="{BB962C8B-B14F-4D97-AF65-F5344CB8AC3E}">
        <p14:creationId xmlns:p14="http://schemas.microsoft.com/office/powerpoint/2010/main" val="10968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68C8-A2B2-9FFF-6158-0E648F733D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25C56B-CDA3-D879-B51A-2FD031BD9C92}"/>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Prospective</a:t>
            </a:r>
          </a:p>
        </p:txBody>
      </p:sp>
      <p:sp>
        <p:nvSpPr>
          <p:cNvPr id="4" name="ZoneTexte 3">
            <a:extLst>
              <a:ext uri="{FF2B5EF4-FFF2-40B4-BE49-F238E27FC236}">
                <a16:creationId xmlns:a16="http://schemas.microsoft.com/office/drawing/2014/main" id="{CD209DB3-FD4B-94E6-DE91-4EAB2D297892}"/>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B5BEC2C2-651C-DBE7-0FD4-4ABC2056B1BB}"/>
              </a:ext>
            </a:extLst>
          </p:cNvPr>
          <p:cNvSpPr>
            <a:spLocks noGrp="1"/>
          </p:cNvSpPr>
          <p:nvPr>
            <p:ph type="sldNum" sz="quarter" idx="12"/>
          </p:nvPr>
        </p:nvSpPr>
        <p:spPr/>
        <p:txBody>
          <a:bodyPr/>
          <a:lstStyle/>
          <a:p>
            <a:fld id="{27C6CCC6-2BE5-4E42-96A4-D1E8E81A3D8E}" type="slidenum">
              <a:rPr lang="fr-FR" smtClean="0"/>
              <a:t>17</a:t>
            </a:fld>
            <a:endParaRPr lang="fr-FR"/>
          </a:p>
        </p:txBody>
      </p:sp>
      <p:sp>
        <p:nvSpPr>
          <p:cNvPr id="9" name="Espace réservé du pied de page 8">
            <a:extLst>
              <a:ext uri="{FF2B5EF4-FFF2-40B4-BE49-F238E27FC236}">
                <a16:creationId xmlns:a16="http://schemas.microsoft.com/office/drawing/2014/main" id="{3E1BE611-C862-4D00-58B8-272C8F048C83}"/>
              </a:ext>
            </a:extLst>
          </p:cNvPr>
          <p:cNvSpPr>
            <a:spLocks noGrp="1"/>
          </p:cNvSpPr>
          <p:nvPr>
            <p:ph type="ftr" sz="quarter" idx="11"/>
          </p:nvPr>
        </p:nvSpPr>
        <p:spPr/>
        <p:txBody>
          <a:bodyPr/>
          <a:lstStyle/>
          <a:p>
            <a:r>
              <a:rPr lang="fr-FR"/>
              <a:t>TAMUR - 01/04/26</a:t>
            </a:r>
          </a:p>
        </p:txBody>
      </p:sp>
      <p:sp>
        <p:nvSpPr>
          <p:cNvPr id="3" name="Rectangle : coins arrondis 2">
            <a:extLst>
              <a:ext uri="{FF2B5EF4-FFF2-40B4-BE49-F238E27FC236}">
                <a16:creationId xmlns:a16="http://schemas.microsoft.com/office/drawing/2014/main" id="{8108DC1D-2FC6-9597-C4B2-705667EC3C17}"/>
              </a:ext>
            </a:extLst>
          </p:cNvPr>
          <p:cNvSpPr/>
          <p:nvPr/>
        </p:nvSpPr>
        <p:spPr>
          <a:xfrm>
            <a:off x="2775586" y="806267"/>
            <a:ext cx="6648392" cy="6329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t>La construction comme solution à la tension du marché ? </a:t>
            </a:r>
          </a:p>
        </p:txBody>
      </p:sp>
      <p:sp>
        <p:nvSpPr>
          <p:cNvPr id="6" name="Ellipse 5">
            <a:extLst>
              <a:ext uri="{FF2B5EF4-FFF2-40B4-BE49-F238E27FC236}">
                <a16:creationId xmlns:a16="http://schemas.microsoft.com/office/drawing/2014/main" id="{D06F398F-63B2-31EE-4CA2-139844620DBE}"/>
              </a:ext>
            </a:extLst>
          </p:cNvPr>
          <p:cNvSpPr/>
          <p:nvPr/>
        </p:nvSpPr>
        <p:spPr>
          <a:xfrm>
            <a:off x="342820" y="1837427"/>
            <a:ext cx="2775469" cy="77925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Loi Grand Paris</a:t>
            </a:r>
          </a:p>
          <a:p>
            <a:pPr algn="ctr"/>
            <a:r>
              <a:rPr lang="fr-FR">
                <a:solidFill>
                  <a:schemeClr val="tx1"/>
                </a:solidFill>
              </a:rPr>
              <a:t>2015</a:t>
            </a:r>
          </a:p>
        </p:txBody>
      </p:sp>
      <p:sp>
        <p:nvSpPr>
          <p:cNvPr id="7" name="Ellipse 6">
            <a:extLst>
              <a:ext uri="{FF2B5EF4-FFF2-40B4-BE49-F238E27FC236}">
                <a16:creationId xmlns:a16="http://schemas.microsoft.com/office/drawing/2014/main" id="{BB2F15A6-559B-2784-BE21-A1343134552D}"/>
              </a:ext>
            </a:extLst>
          </p:cNvPr>
          <p:cNvSpPr/>
          <p:nvPr/>
        </p:nvSpPr>
        <p:spPr>
          <a:xfrm>
            <a:off x="342819" y="2656936"/>
            <a:ext cx="2775469" cy="77925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70 000 logements neufs par an </a:t>
            </a:r>
          </a:p>
        </p:txBody>
      </p:sp>
      <p:sp>
        <p:nvSpPr>
          <p:cNvPr id="10" name="Flèche : droite 9">
            <a:extLst>
              <a:ext uri="{FF2B5EF4-FFF2-40B4-BE49-F238E27FC236}">
                <a16:creationId xmlns:a16="http://schemas.microsoft.com/office/drawing/2014/main" id="{E858ECBE-477E-427C-3505-67680BC6C709}"/>
              </a:ext>
            </a:extLst>
          </p:cNvPr>
          <p:cNvSpPr/>
          <p:nvPr/>
        </p:nvSpPr>
        <p:spPr>
          <a:xfrm rot="5400000">
            <a:off x="1118717" y="4100582"/>
            <a:ext cx="1091081" cy="3603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0440B33-028D-C2B1-4D82-8BF59EB2EC31}"/>
              </a:ext>
            </a:extLst>
          </p:cNvPr>
          <p:cNvSpPr/>
          <p:nvPr/>
        </p:nvSpPr>
        <p:spPr>
          <a:xfrm>
            <a:off x="270932" y="5115463"/>
            <a:ext cx="2775469" cy="77925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Quels horizons à 2035 ?</a:t>
            </a:r>
          </a:p>
        </p:txBody>
      </p:sp>
      <p:sp>
        <p:nvSpPr>
          <p:cNvPr id="14" name="Rectangle : coins arrondis 13">
            <a:extLst>
              <a:ext uri="{FF2B5EF4-FFF2-40B4-BE49-F238E27FC236}">
                <a16:creationId xmlns:a16="http://schemas.microsoft.com/office/drawing/2014/main" id="{D47FEE61-776D-4C6C-ABAB-70B95C47A10A}"/>
              </a:ext>
            </a:extLst>
          </p:cNvPr>
          <p:cNvSpPr/>
          <p:nvPr/>
        </p:nvSpPr>
        <p:spPr>
          <a:xfrm>
            <a:off x="5527295" y="1741897"/>
            <a:ext cx="6342011" cy="75624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solidFill>
                  <a:schemeClr val="tx1"/>
                </a:solidFill>
              </a:rPr>
              <a:t>Exploitation du potentiel de la petite couronne "extérieure".</a:t>
            </a:r>
          </a:p>
        </p:txBody>
      </p:sp>
      <p:sp>
        <p:nvSpPr>
          <p:cNvPr id="18" name="Rectangle : coins arrondis 17">
            <a:extLst>
              <a:ext uri="{FF2B5EF4-FFF2-40B4-BE49-F238E27FC236}">
                <a16:creationId xmlns:a16="http://schemas.microsoft.com/office/drawing/2014/main" id="{4569E6F7-5D29-852A-EC2A-6AFA35650840}"/>
              </a:ext>
            </a:extLst>
          </p:cNvPr>
          <p:cNvSpPr/>
          <p:nvPr/>
        </p:nvSpPr>
        <p:spPr>
          <a:xfrm>
            <a:off x="5527294" y="2647670"/>
            <a:ext cx="6370765" cy="713117"/>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solidFill>
                  <a:schemeClr val="tx1"/>
                </a:solidFill>
              </a:rPr>
              <a:t>Augmentation du nombre de logements vacants. </a:t>
            </a:r>
          </a:p>
        </p:txBody>
      </p:sp>
      <p:sp>
        <p:nvSpPr>
          <p:cNvPr id="20" name="Rectangle : coins arrondis 19">
            <a:extLst>
              <a:ext uri="{FF2B5EF4-FFF2-40B4-BE49-F238E27FC236}">
                <a16:creationId xmlns:a16="http://schemas.microsoft.com/office/drawing/2014/main" id="{17CE93B4-A1D1-F826-C4BE-C411BC1E2167}"/>
              </a:ext>
            </a:extLst>
          </p:cNvPr>
          <p:cNvSpPr/>
          <p:nvPr/>
        </p:nvSpPr>
        <p:spPr>
          <a:xfrm>
            <a:off x="5512917" y="3639708"/>
            <a:ext cx="6342011" cy="75624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 Plus de diversité dans les logements proposés.</a:t>
            </a:r>
          </a:p>
        </p:txBody>
      </p:sp>
      <p:sp>
        <p:nvSpPr>
          <p:cNvPr id="5" name="Signe Plus 4">
            <a:extLst>
              <a:ext uri="{FF2B5EF4-FFF2-40B4-BE49-F238E27FC236}">
                <a16:creationId xmlns:a16="http://schemas.microsoft.com/office/drawing/2014/main" id="{6188D636-0912-9987-4A2D-CDDE44EFB9A2}"/>
              </a:ext>
            </a:extLst>
          </p:cNvPr>
          <p:cNvSpPr/>
          <p:nvPr/>
        </p:nvSpPr>
        <p:spPr>
          <a:xfrm>
            <a:off x="4155434" y="4028687"/>
            <a:ext cx="882315" cy="902368"/>
          </a:xfrm>
          <a:prstGeom prst="mathPlus">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1D72BF3E-D632-2E68-331E-202340ED32AD}"/>
              </a:ext>
            </a:extLst>
          </p:cNvPr>
          <p:cNvSpPr/>
          <p:nvPr/>
        </p:nvSpPr>
        <p:spPr>
          <a:xfrm>
            <a:off x="4042307" y="1740796"/>
            <a:ext cx="1013605" cy="16166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En lien avec la suite.</a:t>
            </a:r>
          </a:p>
        </p:txBody>
      </p:sp>
      <p:sp>
        <p:nvSpPr>
          <p:cNvPr id="13" name="Rectangle : coins arrondis 12">
            <a:extLst>
              <a:ext uri="{FF2B5EF4-FFF2-40B4-BE49-F238E27FC236}">
                <a16:creationId xmlns:a16="http://schemas.microsoft.com/office/drawing/2014/main" id="{4CA937DE-A731-CDDD-0AC1-6A22C501A0D2}"/>
              </a:ext>
            </a:extLst>
          </p:cNvPr>
          <p:cNvSpPr/>
          <p:nvPr/>
        </p:nvSpPr>
        <p:spPr>
          <a:xfrm>
            <a:off x="5512916" y="4559858"/>
            <a:ext cx="6342011" cy="75624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solidFill>
                  <a:schemeClr val="tx1"/>
                </a:solidFill>
              </a:rPr>
              <a:t>Baisse de tension sur le marché parisien. </a:t>
            </a:r>
          </a:p>
        </p:txBody>
      </p:sp>
      <p:sp>
        <p:nvSpPr>
          <p:cNvPr id="15" name="Signe Moins 14">
            <a:extLst>
              <a:ext uri="{FF2B5EF4-FFF2-40B4-BE49-F238E27FC236}">
                <a16:creationId xmlns:a16="http://schemas.microsoft.com/office/drawing/2014/main" id="{5F372E7C-7FAA-1F8E-6376-67B6BBB0BB6D}"/>
              </a:ext>
            </a:extLst>
          </p:cNvPr>
          <p:cNvSpPr/>
          <p:nvPr/>
        </p:nvSpPr>
        <p:spPr>
          <a:xfrm>
            <a:off x="4150517" y="5637059"/>
            <a:ext cx="902368" cy="521368"/>
          </a:xfrm>
          <a:prstGeom prst="mathMinus">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A7D2B215-B291-6EC5-59D6-9B67CA0974E6}"/>
              </a:ext>
            </a:extLst>
          </p:cNvPr>
          <p:cNvSpPr/>
          <p:nvPr/>
        </p:nvSpPr>
        <p:spPr>
          <a:xfrm>
            <a:off x="5527293" y="5537518"/>
            <a:ext cx="6370765" cy="713117"/>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Calibri"/>
              <a:buChar char="-"/>
            </a:pPr>
            <a:r>
              <a:rPr lang="fr-FR">
                <a:solidFill>
                  <a:schemeClr val="tx1"/>
                </a:solidFill>
              </a:rPr>
              <a:t>Impact ambigu sur les prix de l'immobilier. </a:t>
            </a:r>
          </a:p>
        </p:txBody>
      </p:sp>
    </p:spTree>
    <p:extLst>
      <p:ext uri="{BB962C8B-B14F-4D97-AF65-F5344CB8AC3E}">
        <p14:creationId xmlns:p14="http://schemas.microsoft.com/office/powerpoint/2010/main" val="295928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260CB-D374-4F2B-10A7-D73A2D0711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A9935B-06FA-DC17-2C56-28D372FF954A}"/>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Prospective</a:t>
            </a:r>
          </a:p>
        </p:txBody>
      </p:sp>
      <p:sp>
        <p:nvSpPr>
          <p:cNvPr id="4" name="ZoneTexte 3">
            <a:extLst>
              <a:ext uri="{FF2B5EF4-FFF2-40B4-BE49-F238E27FC236}">
                <a16:creationId xmlns:a16="http://schemas.microsoft.com/office/drawing/2014/main" id="{8295D97C-349C-B8A0-970A-3E57245949C0}"/>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1A3D9974-D643-3EFB-AF91-4325A323453E}"/>
              </a:ext>
            </a:extLst>
          </p:cNvPr>
          <p:cNvSpPr>
            <a:spLocks noGrp="1"/>
          </p:cNvSpPr>
          <p:nvPr>
            <p:ph type="sldNum" sz="quarter" idx="12"/>
          </p:nvPr>
        </p:nvSpPr>
        <p:spPr/>
        <p:txBody>
          <a:bodyPr/>
          <a:lstStyle/>
          <a:p>
            <a:fld id="{27C6CCC6-2BE5-4E42-96A4-D1E8E81A3D8E}" type="slidenum">
              <a:rPr lang="fr-FR" smtClean="0"/>
              <a:t>18</a:t>
            </a:fld>
            <a:endParaRPr lang="fr-FR"/>
          </a:p>
        </p:txBody>
      </p:sp>
      <p:sp>
        <p:nvSpPr>
          <p:cNvPr id="9" name="Espace réservé du pied de page 8">
            <a:extLst>
              <a:ext uri="{FF2B5EF4-FFF2-40B4-BE49-F238E27FC236}">
                <a16:creationId xmlns:a16="http://schemas.microsoft.com/office/drawing/2014/main" id="{EFC3D4FF-E22D-B035-9DC5-C0E9651019E8}"/>
              </a:ext>
            </a:extLst>
          </p:cNvPr>
          <p:cNvSpPr>
            <a:spLocks noGrp="1"/>
          </p:cNvSpPr>
          <p:nvPr>
            <p:ph type="ftr" sz="quarter" idx="11"/>
          </p:nvPr>
        </p:nvSpPr>
        <p:spPr/>
        <p:txBody>
          <a:bodyPr/>
          <a:lstStyle/>
          <a:p>
            <a:r>
              <a:rPr lang="fr-FR"/>
              <a:t>TAMUR - 01/04/26</a:t>
            </a:r>
          </a:p>
        </p:txBody>
      </p:sp>
      <p:sp>
        <p:nvSpPr>
          <p:cNvPr id="3" name="Rectangle : coins arrondis 2">
            <a:extLst>
              <a:ext uri="{FF2B5EF4-FFF2-40B4-BE49-F238E27FC236}">
                <a16:creationId xmlns:a16="http://schemas.microsoft.com/office/drawing/2014/main" id="{2D994C8D-36CB-F0EB-E50D-D3767B6C0A1D}"/>
              </a:ext>
            </a:extLst>
          </p:cNvPr>
          <p:cNvSpPr/>
          <p:nvPr/>
        </p:nvSpPr>
        <p:spPr>
          <a:xfrm>
            <a:off x="2071096" y="633739"/>
            <a:ext cx="8071750" cy="6329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t>La construction comme solution à la tension du marché : où on est-on ? </a:t>
            </a:r>
          </a:p>
        </p:txBody>
      </p:sp>
      <p:pic>
        <p:nvPicPr>
          <p:cNvPr id="19" name="Image 18" descr="Une image contenant texte, diagramme, Tracé, ligne&#10;&#10;Le contenu généré par l’IA peut être incorrect.">
            <a:extLst>
              <a:ext uri="{FF2B5EF4-FFF2-40B4-BE49-F238E27FC236}">
                <a16:creationId xmlns:a16="http://schemas.microsoft.com/office/drawing/2014/main" id="{1F20D95A-A286-E3FF-5626-05736C635A5C}"/>
              </a:ext>
            </a:extLst>
          </p:cNvPr>
          <p:cNvPicPr>
            <a:picLocks noChangeAspect="1"/>
          </p:cNvPicPr>
          <p:nvPr/>
        </p:nvPicPr>
        <p:blipFill>
          <a:blip r:embed="rId2"/>
          <a:stretch>
            <a:fillRect/>
          </a:stretch>
        </p:blipFill>
        <p:spPr>
          <a:xfrm>
            <a:off x="240371" y="1358481"/>
            <a:ext cx="6995484" cy="5075567"/>
          </a:xfrm>
          <a:prstGeom prst="rect">
            <a:avLst/>
          </a:prstGeom>
        </p:spPr>
      </p:pic>
      <p:sp>
        <p:nvSpPr>
          <p:cNvPr id="23" name="Ellipse 22">
            <a:extLst>
              <a:ext uri="{FF2B5EF4-FFF2-40B4-BE49-F238E27FC236}">
                <a16:creationId xmlns:a16="http://schemas.microsoft.com/office/drawing/2014/main" id="{9CE600F6-9392-E056-3880-389792822416}"/>
              </a:ext>
            </a:extLst>
          </p:cNvPr>
          <p:cNvSpPr/>
          <p:nvPr/>
        </p:nvSpPr>
        <p:spPr>
          <a:xfrm>
            <a:off x="7128933" y="1521124"/>
            <a:ext cx="1912828" cy="87989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2017 - 2023</a:t>
            </a:r>
          </a:p>
        </p:txBody>
      </p:sp>
      <p:sp>
        <p:nvSpPr>
          <p:cNvPr id="25" name="Rectangle : coins arrondis 24">
            <a:extLst>
              <a:ext uri="{FF2B5EF4-FFF2-40B4-BE49-F238E27FC236}">
                <a16:creationId xmlns:a16="http://schemas.microsoft.com/office/drawing/2014/main" id="{6C833502-781A-84EA-3B92-F486CEB7FCF4}"/>
              </a:ext>
            </a:extLst>
          </p:cNvPr>
          <p:cNvSpPr/>
          <p:nvPr/>
        </p:nvSpPr>
        <p:spPr>
          <a:xfrm>
            <a:off x="9261287" y="1525135"/>
            <a:ext cx="2293190" cy="869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t>71 800 logements en moyenne. </a:t>
            </a:r>
          </a:p>
        </p:txBody>
      </p:sp>
      <p:sp>
        <p:nvSpPr>
          <p:cNvPr id="26" name="Ellipse 25">
            <a:extLst>
              <a:ext uri="{FF2B5EF4-FFF2-40B4-BE49-F238E27FC236}">
                <a16:creationId xmlns:a16="http://schemas.microsoft.com/office/drawing/2014/main" id="{71FDF214-5E94-7191-A719-EBBFAE2C49AC}"/>
              </a:ext>
            </a:extLst>
          </p:cNvPr>
          <p:cNvSpPr/>
          <p:nvPr/>
        </p:nvSpPr>
        <p:spPr>
          <a:xfrm>
            <a:off x="7128932" y="2628180"/>
            <a:ext cx="1912828" cy="879893"/>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2023 - 2025</a:t>
            </a:r>
            <a:endParaRPr lang="fr-FR"/>
          </a:p>
        </p:txBody>
      </p:sp>
      <p:sp>
        <p:nvSpPr>
          <p:cNvPr id="27" name="Rectangle : coins arrondis 26">
            <a:extLst>
              <a:ext uri="{FF2B5EF4-FFF2-40B4-BE49-F238E27FC236}">
                <a16:creationId xmlns:a16="http://schemas.microsoft.com/office/drawing/2014/main" id="{950AF0F2-FE02-A8BA-2969-FC8402D2FCEE}"/>
              </a:ext>
            </a:extLst>
          </p:cNvPr>
          <p:cNvSpPr/>
          <p:nvPr/>
        </p:nvSpPr>
        <p:spPr>
          <a:xfrm>
            <a:off x="9261286" y="2632191"/>
            <a:ext cx="2293190" cy="8690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t>Baisse conséquente.</a:t>
            </a:r>
          </a:p>
        </p:txBody>
      </p:sp>
      <p:cxnSp>
        <p:nvCxnSpPr>
          <p:cNvPr id="28" name="Connecteur droit avec flèche 27">
            <a:extLst>
              <a:ext uri="{FF2B5EF4-FFF2-40B4-BE49-F238E27FC236}">
                <a16:creationId xmlns:a16="http://schemas.microsoft.com/office/drawing/2014/main" id="{F1B03DDB-35A1-7838-C206-2DACC57273AB}"/>
              </a:ext>
            </a:extLst>
          </p:cNvPr>
          <p:cNvCxnSpPr/>
          <p:nvPr/>
        </p:nvCxnSpPr>
        <p:spPr>
          <a:xfrm flipH="1">
            <a:off x="8680730" y="3557277"/>
            <a:ext cx="1669371" cy="9067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004DD59D-9A2C-5983-6E7F-E1965DB9CACD}"/>
              </a:ext>
            </a:extLst>
          </p:cNvPr>
          <p:cNvCxnSpPr>
            <a:cxnSpLocks/>
          </p:cNvCxnSpPr>
          <p:nvPr/>
        </p:nvCxnSpPr>
        <p:spPr>
          <a:xfrm>
            <a:off x="10436365" y="3542899"/>
            <a:ext cx="472855" cy="97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Ellipse 29">
            <a:extLst>
              <a:ext uri="{FF2B5EF4-FFF2-40B4-BE49-F238E27FC236}">
                <a16:creationId xmlns:a16="http://schemas.microsoft.com/office/drawing/2014/main" id="{97880B85-7399-0D76-D51F-49FCB184633F}"/>
              </a:ext>
            </a:extLst>
          </p:cNvPr>
          <p:cNvSpPr/>
          <p:nvPr/>
        </p:nvSpPr>
        <p:spPr>
          <a:xfrm>
            <a:off x="7430855" y="4540368"/>
            <a:ext cx="2200374" cy="1282459"/>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Effet des JO ?</a:t>
            </a:r>
          </a:p>
          <a:p>
            <a:pPr algn="ctr"/>
            <a:r>
              <a:rPr lang="fr-FR">
                <a:solidFill>
                  <a:schemeClr val="tx1"/>
                </a:solidFill>
              </a:rPr>
              <a:t>Conjoncture défavorable ? </a:t>
            </a:r>
          </a:p>
        </p:txBody>
      </p:sp>
      <p:sp>
        <p:nvSpPr>
          <p:cNvPr id="31" name="Ellipse 30">
            <a:extLst>
              <a:ext uri="{FF2B5EF4-FFF2-40B4-BE49-F238E27FC236}">
                <a16:creationId xmlns:a16="http://schemas.microsoft.com/office/drawing/2014/main" id="{307EE44C-C241-4D3B-64BE-49B2AA2F999A}"/>
              </a:ext>
            </a:extLst>
          </p:cNvPr>
          <p:cNvSpPr/>
          <p:nvPr/>
        </p:nvSpPr>
        <p:spPr>
          <a:xfrm>
            <a:off x="9889384" y="4525991"/>
            <a:ext cx="2200374" cy="1282459"/>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tx1"/>
                </a:solidFill>
              </a:rPr>
              <a:t>Manque de main d'œuvre?  </a:t>
            </a:r>
          </a:p>
        </p:txBody>
      </p:sp>
      <p:sp>
        <p:nvSpPr>
          <p:cNvPr id="6" name="ZoneTexte 5">
            <a:extLst>
              <a:ext uri="{FF2B5EF4-FFF2-40B4-BE49-F238E27FC236}">
                <a16:creationId xmlns:a16="http://schemas.microsoft.com/office/drawing/2014/main" id="{5E6A2E4B-D244-AA31-32BB-CC10E758E054}"/>
              </a:ext>
            </a:extLst>
          </p:cNvPr>
          <p:cNvSpPr txBox="1"/>
          <p:nvPr/>
        </p:nvSpPr>
        <p:spPr>
          <a:xfrm>
            <a:off x="9630595" y="5986412"/>
            <a:ext cx="1922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i="1"/>
              <a:t>DRIHL IDF, 2018.</a:t>
            </a:r>
          </a:p>
        </p:txBody>
      </p:sp>
    </p:spTree>
    <p:extLst>
      <p:ext uri="{BB962C8B-B14F-4D97-AF65-F5344CB8AC3E}">
        <p14:creationId xmlns:p14="http://schemas.microsoft.com/office/powerpoint/2010/main" val="270625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A8DEA-C5A8-8943-2429-4692CAA220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F12BA8-923F-740B-DE17-B1F2316F4899}"/>
              </a:ext>
            </a:extLst>
          </p:cNvPr>
          <p:cNvSpPr>
            <a:spLocks noGrp="1"/>
          </p:cNvSpPr>
          <p:nvPr>
            <p:ph type="title"/>
          </p:nvPr>
        </p:nvSpPr>
        <p:spPr>
          <a:xfrm>
            <a:off x="4313" y="5691"/>
            <a:ext cx="12183373" cy="621073"/>
          </a:xfrm>
          <a:solidFill>
            <a:schemeClr val="bg1"/>
          </a:solidFill>
        </p:spPr>
        <p:txBody>
          <a:bodyPr>
            <a:normAutofit fontScale="90000"/>
          </a:bodyPr>
          <a:lstStyle/>
          <a:p>
            <a:r>
              <a:rPr lang="fr-FR"/>
              <a:t>1. Difficulté d'accès au logement – Leviers d'action</a:t>
            </a:r>
          </a:p>
        </p:txBody>
      </p:sp>
      <p:sp>
        <p:nvSpPr>
          <p:cNvPr id="4" name="ZoneTexte 3">
            <a:extLst>
              <a:ext uri="{FF2B5EF4-FFF2-40B4-BE49-F238E27FC236}">
                <a16:creationId xmlns:a16="http://schemas.microsoft.com/office/drawing/2014/main" id="{4838A020-6A52-AD0A-6D40-2EE46FA00AFF}"/>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8" name="Espace réservé du numéro de diapositive 7">
            <a:extLst>
              <a:ext uri="{FF2B5EF4-FFF2-40B4-BE49-F238E27FC236}">
                <a16:creationId xmlns:a16="http://schemas.microsoft.com/office/drawing/2014/main" id="{85C81098-4192-34D4-5A94-073574E245F6}"/>
              </a:ext>
            </a:extLst>
          </p:cNvPr>
          <p:cNvSpPr>
            <a:spLocks noGrp="1"/>
          </p:cNvSpPr>
          <p:nvPr>
            <p:ph type="sldNum" sz="quarter" idx="12"/>
          </p:nvPr>
        </p:nvSpPr>
        <p:spPr/>
        <p:txBody>
          <a:bodyPr/>
          <a:lstStyle/>
          <a:p>
            <a:fld id="{27C6CCC6-2BE5-4E42-96A4-D1E8E81A3D8E}" type="slidenum">
              <a:rPr lang="fr-FR" smtClean="0"/>
              <a:t>19</a:t>
            </a:fld>
            <a:endParaRPr lang="fr-FR"/>
          </a:p>
        </p:txBody>
      </p:sp>
      <p:sp>
        <p:nvSpPr>
          <p:cNvPr id="9" name="Espace réservé du pied de page 8">
            <a:extLst>
              <a:ext uri="{FF2B5EF4-FFF2-40B4-BE49-F238E27FC236}">
                <a16:creationId xmlns:a16="http://schemas.microsoft.com/office/drawing/2014/main" id="{66F14C10-01D8-7ABA-07CE-D8D863E34A5E}"/>
              </a:ext>
            </a:extLst>
          </p:cNvPr>
          <p:cNvSpPr>
            <a:spLocks noGrp="1"/>
          </p:cNvSpPr>
          <p:nvPr>
            <p:ph type="ftr" sz="quarter" idx="11"/>
          </p:nvPr>
        </p:nvSpPr>
        <p:spPr/>
        <p:txBody>
          <a:bodyPr/>
          <a:lstStyle/>
          <a:p>
            <a:r>
              <a:rPr lang="fr-FR"/>
              <a:t>TAMUR - 01/04/26</a:t>
            </a:r>
          </a:p>
        </p:txBody>
      </p:sp>
      <p:sp>
        <p:nvSpPr>
          <p:cNvPr id="3" name="Rectangle : coins arrondis 2">
            <a:extLst>
              <a:ext uri="{FF2B5EF4-FFF2-40B4-BE49-F238E27FC236}">
                <a16:creationId xmlns:a16="http://schemas.microsoft.com/office/drawing/2014/main" id="{745BBA46-A5AF-A008-F49C-8CE9EECB9659}"/>
              </a:ext>
            </a:extLst>
          </p:cNvPr>
          <p:cNvSpPr/>
          <p:nvPr/>
        </p:nvSpPr>
        <p:spPr>
          <a:xfrm>
            <a:off x="4775888" y="651513"/>
            <a:ext cx="7162691" cy="556642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b="1" u="sng">
                <a:solidFill>
                  <a:schemeClr val="accent1"/>
                </a:solidFill>
                <a:ea typeface="+mn-lt"/>
                <a:cs typeface="+mn-lt"/>
              </a:rPr>
              <a:t>Les recommandations Cour des Comptes</a:t>
            </a:r>
            <a:endParaRPr lang="en-US">
              <a:solidFill>
                <a:schemeClr val="accent1"/>
              </a:solidFill>
            </a:endParaRPr>
          </a:p>
          <a:p>
            <a:pPr algn="ctr"/>
            <a:r>
              <a:rPr lang="fr-FR" sz="2400" b="1" u="sng">
                <a:solidFill>
                  <a:schemeClr val="accent1"/>
                </a:solidFill>
              </a:rPr>
              <a:t>Logement social</a:t>
            </a:r>
          </a:p>
          <a:p>
            <a:pPr algn="ctr"/>
            <a:endParaRPr lang="fr-FR" sz="2000" b="1" u="sng">
              <a:solidFill>
                <a:schemeClr val="accent1"/>
              </a:solidFill>
              <a:ea typeface="+mn-lt"/>
              <a:cs typeface="+mn-lt"/>
            </a:endParaRPr>
          </a:p>
          <a:p>
            <a:pPr marL="342900" indent="-342900" algn="just">
              <a:buFont typeface="Calibri"/>
              <a:buChar char="-"/>
            </a:pPr>
            <a:r>
              <a:rPr lang="fr-FR" sz="2000">
                <a:solidFill>
                  <a:schemeClr val="accent1"/>
                </a:solidFill>
                <a:ea typeface="+mn-lt"/>
                <a:cs typeface="+mn-lt"/>
              </a:rPr>
              <a:t>Fiabiliser les </a:t>
            </a:r>
            <a:r>
              <a:rPr lang="fr-FR" sz="2000" b="1">
                <a:solidFill>
                  <a:schemeClr val="accent1"/>
                </a:solidFill>
                <a:ea typeface="+mn-lt"/>
                <a:cs typeface="+mn-lt"/>
              </a:rPr>
              <a:t>données </a:t>
            </a:r>
            <a:r>
              <a:rPr lang="fr-FR" sz="2000">
                <a:solidFill>
                  <a:schemeClr val="accent1"/>
                </a:solidFill>
                <a:ea typeface="+mn-lt"/>
                <a:cs typeface="+mn-lt"/>
              </a:rPr>
              <a:t>de demande de logement social.</a:t>
            </a:r>
          </a:p>
          <a:p>
            <a:pPr algn="just"/>
            <a:endParaRPr lang="fr-FR" sz="2000">
              <a:solidFill>
                <a:schemeClr val="accent1"/>
              </a:solidFill>
              <a:ea typeface="+mn-lt"/>
              <a:cs typeface="+mn-lt"/>
            </a:endParaRPr>
          </a:p>
          <a:p>
            <a:pPr marL="342900" indent="-342900" algn="just">
              <a:buFont typeface="Calibri"/>
              <a:buChar char="-"/>
            </a:pPr>
            <a:r>
              <a:rPr lang="fr-FR" sz="2000" b="1">
                <a:solidFill>
                  <a:schemeClr val="accent1"/>
                </a:solidFill>
                <a:ea typeface="+mn-lt"/>
                <a:cs typeface="+mn-lt"/>
              </a:rPr>
              <a:t>Remonter le seuil de logements locatifs sociaux</a:t>
            </a:r>
            <a:r>
              <a:rPr lang="fr-FR" sz="2000">
                <a:solidFill>
                  <a:schemeClr val="accent1"/>
                </a:solidFill>
                <a:ea typeface="+mn-lt"/>
                <a:cs typeface="+mn-lt"/>
              </a:rPr>
              <a:t> atteignant 25 % des résidences principales aux communes de 3 500 habitants en Île-de-France.</a:t>
            </a:r>
            <a:endParaRPr lang="fr-FR" sz="2000">
              <a:solidFill>
                <a:schemeClr val="accent1"/>
              </a:solidFill>
            </a:endParaRPr>
          </a:p>
          <a:p>
            <a:pPr marL="342900" indent="-342900" algn="just">
              <a:buFont typeface="Calibri"/>
              <a:buChar char="-"/>
            </a:pPr>
            <a:endParaRPr lang="fr-FR" sz="2000">
              <a:solidFill>
                <a:schemeClr val="accent1"/>
              </a:solidFill>
            </a:endParaRPr>
          </a:p>
          <a:p>
            <a:pPr marL="342900" indent="-342900" algn="just">
              <a:buFont typeface="Calibri"/>
              <a:buChar char="-"/>
            </a:pPr>
            <a:r>
              <a:rPr lang="fr-FR" sz="2000">
                <a:solidFill>
                  <a:schemeClr val="accent1"/>
                </a:solidFill>
              </a:rPr>
              <a:t>Développer les </a:t>
            </a:r>
            <a:r>
              <a:rPr lang="fr-FR" sz="2000" b="1">
                <a:solidFill>
                  <a:schemeClr val="accent1"/>
                </a:solidFill>
              </a:rPr>
              <a:t>logements sociaux aux gares GPE.</a:t>
            </a:r>
          </a:p>
          <a:p>
            <a:pPr algn="just"/>
            <a:endParaRPr lang="fr-FR" sz="2000">
              <a:solidFill>
                <a:schemeClr val="accent1"/>
              </a:solidFill>
            </a:endParaRPr>
          </a:p>
          <a:p>
            <a:pPr marL="342900" indent="-342900" algn="just">
              <a:buFont typeface="Calibri"/>
              <a:buChar char="-"/>
            </a:pPr>
            <a:r>
              <a:rPr lang="fr-FR" sz="2000" b="1">
                <a:solidFill>
                  <a:schemeClr val="accent1"/>
                </a:solidFill>
              </a:rPr>
              <a:t>EPFIF </a:t>
            </a:r>
            <a:r>
              <a:rPr lang="fr-FR" sz="2000">
                <a:solidFill>
                  <a:schemeClr val="accent1"/>
                </a:solidFill>
                <a:ea typeface="+mn-lt"/>
                <a:cs typeface="+mn-lt"/>
              </a:rPr>
              <a:t>(40 M€ d’un fonds de minoration non encore employé, perçu au titre des pénalités SRU).</a:t>
            </a:r>
          </a:p>
          <a:p>
            <a:pPr algn="just"/>
            <a:endParaRPr lang="fr-FR" sz="2000">
              <a:solidFill>
                <a:schemeClr val="accent1"/>
              </a:solidFill>
              <a:ea typeface="+mn-lt"/>
              <a:cs typeface="+mn-lt"/>
            </a:endParaRPr>
          </a:p>
          <a:p>
            <a:pPr marL="342900" indent="-342900" algn="just">
              <a:buFont typeface="Calibri"/>
              <a:buChar char="-"/>
            </a:pPr>
            <a:r>
              <a:rPr lang="fr-FR" sz="2000" b="1">
                <a:solidFill>
                  <a:schemeClr val="accent1"/>
                </a:solidFill>
                <a:ea typeface="+mn-lt"/>
                <a:cs typeface="+mn-lt"/>
              </a:rPr>
              <a:t>Moduler le loyer</a:t>
            </a:r>
            <a:r>
              <a:rPr lang="fr-FR" sz="2000">
                <a:solidFill>
                  <a:schemeClr val="accent1"/>
                </a:solidFill>
                <a:ea typeface="+mn-lt"/>
                <a:cs typeface="+mn-lt"/>
              </a:rPr>
              <a:t> à l’entrée dans le logement social et pendant toute sa durée d’occupation, en fonction du revenu des locataires (favoriser le roulement).</a:t>
            </a:r>
            <a:endParaRPr lang="fr-FR">
              <a:solidFill>
                <a:schemeClr val="accent1"/>
              </a:solidFill>
            </a:endParaRPr>
          </a:p>
        </p:txBody>
      </p:sp>
      <p:sp>
        <p:nvSpPr>
          <p:cNvPr id="5" name="Rectangle : coins arrondis 2">
            <a:extLst>
              <a:ext uri="{FF2B5EF4-FFF2-40B4-BE49-F238E27FC236}">
                <a16:creationId xmlns:a16="http://schemas.microsoft.com/office/drawing/2014/main" id="{925BEC3A-DB72-24D1-329A-BF9F6F583348}"/>
              </a:ext>
            </a:extLst>
          </p:cNvPr>
          <p:cNvSpPr/>
          <p:nvPr/>
        </p:nvSpPr>
        <p:spPr>
          <a:xfrm>
            <a:off x="141243" y="642983"/>
            <a:ext cx="4427708" cy="494372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b="1" u="sng">
                <a:solidFill>
                  <a:schemeClr val="bg1"/>
                </a:solidFill>
                <a:ea typeface="+mn-lt"/>
                <a:cs typeface="+mn-lt"/>
              </a:rPr>
              <a:t>Les mesures pour limiter le prix du logement</a:t>
            </a:r>
            <a:endParaRPr lang="fr-FR" sz="2400" b="1" u="sng">
              <a:solidFill>
                <a:schemeClr val="bg1"/>
              </a:solidFill>
            </a:endParaRPr>
          </a:p>
          <a:p>
            <a:pPr algn="ctr"/>
            <a:endParaRPr lang="fr-FR" sz="2000" b="1" u="sng">
              <a:solidFill>
                <a:schemeClr val="bg1"/>
              </a:solidFill>
              <a:ea typeface="+mn-lt"/>
              <a:cs typeface="+mn-lt"/>
            </a:endParaRPr>
          </a:p>
          <a:p>
            <a:pPr algn="ctr"/>
            <a:endParaRPr lang="fr-FR" sz="2000" b="1" u="sng">
              <a:solidFill>
                <a:schemeClr val="bg1"/>
              </a:solidFill>
              <a:ea typeface="+mn-lt"/>
              <a:cs typeface="+mn-lt"/>
            </a:endParaRPr>
          </a:p>
          <a:p>
            <a:pPr marL="342900" indent="-342900" algn="just">
              <a:buFont typeface="Calibri"/>
              <a:buChar char="-"/>
            </a:pPr>
            <a:r>
              <a:rPr lang="fr-FR" sz="2000">
                <a:solidFill>
                  <a:schemeClr val="bg1"/>
                </a:solidFill>
              </a:rPr>
              <a:t>Depuis 2019 : </a:t>
            </a:r>
            <a:r>
              <a:rPr lang="fr-FR" sz="2000" b="1">
                <a:solidFill>
                  <a:schemeClr val="bg1"/>
                </a:solidFill>
              </a:rPr>
              <a:t>plafonnement du loyer</a:t>
            </a:r>
            <a:r>
              <a:rPr lang="fr-FR" sz="2000">
                <a:solidFill>
                  <a:schemeClr val="bg1"/>
                </a:solidFill>
              </a:rPr>
              <a:t> à Paris (Sauf tourisme </a:t>
            </a:r>
            <a:r>
              <a:rPr lang="fr-FR" sz="2000" err="1">
                <a:solidFill>
                  <a:schemeClr val="bg1"/>
                </a:solidFill>
              </a:rPr>
              <a:t>etc</a:t>
            </a:r>
            <a:r>
              <a:rPr lang="fr-FR" sz="2000">
                <a:solidFill>
                  <a:schemeClr val="bg1"/>
                </a:solidFill>
              </a:rPr>
              <a:t>).</a:t>
            </a:r>
          </a:p>
          <a:p>
            <a:pPr algn="just"/>
            <a:endParaRPr lang="fr-FR" sz="2000">
              <a:solidFill>
                <a:schemeClr val="bg1"/>
              </a:solidFill>
            </a:endParaRPr>
          </a:p>
          <a:p>
            <a:pPr algn="just"/>
            <a:endParaRPr lang="fr-FR" sz="2000" b="1">
              <a:solidFill>
                <a:schemeClr val="bg1"/>
              </a:solidFill>
            </a:endParaRPr>
          </a:p>
          <a:p>
            <a:pPr marL="342900" indent="-342900" algn="just">
              <a:buFont typeface="Calibri"/>
              <a:buChar char="-"/>
            </a:pPr>
            <a:r>
              <a:rPr lang="fr-FR" sz="2000" b="1">
                <a:solidFill>
                  <a:schemeClr val="bg1"/>
                </a:solidFill>
              </a:rPr>
              <a:t>Bail réel solidaire</a:t>
            </a:r>
            <a:r>
              <a:rPr lang="fr-FR" sz="2000">
                <a:solidFill>
                  <a:schemeClr val="bg1"/>
                </a:solidFill>
              </a:rPr>
              <a:t> : accession à la propriété pour &lt;5000€/m2 (dissociation bâti et foncier).</a:t>
            </a:r>
          </a:p>
          <a:p>
            <a:pPr marL="342900" indent="-342900" algn="just">
              <a:buFont typeface="Calibri"/>
              <a:buChar char="-"/>
            </a:pPr>
            <a:endParaRPr lang="fr-FR" sz="2000">
              <a:solidFill>
                <a:srgbClr val="156082"/>
              </a:solidFill>
            </a:endParaRPr>
          </a:p>
          <a:p>
            <a:pPr marL="342900" indent="-342900" algn="just">
              <a:buFont typeface="Calibri"/>
              <a:buChar char="-"/>
            </a:pPr>
            <a:endParaRPr lang="fr-FR" sz="2000">
              <a:solidFill>
                <a:srgbClr val="156082"/>
              </a:solidFill>
            </a:endParaRPr>
          </a:p>
          <a:p>
            <a:pPr marL="342900" indent="-342900" algn="just">
              <a:buFont typeface="Calibri"/>
              <a:buChar char="-"/>
            </a:pPr>
            <a:endParaRPr lang="fr-FR" sz="2000">
              <a:solidFill>
                <a:schemeClr val="accent1"/>
              </a:solidFill>
            </a:endParaRPr>
          </a:p>
        </p:txBody>
      </p:sp>
      <p:sp>
        <p:nvSpPr>
          <p:cNvPr id="7" name="Rectangle: Rounded Corners 6">
            <a:extLst>
              <a:ext uri="{FF2B5EF4-FFF2-40B4-BE49-F238E27FC236}">
                <a16:creationId xmlns:a16="http://schemas.microsoft.com/office/drawing/2014/main" id="{2AD8FCBE-8A9D-E5D1-6A6D-A90DAEBA6E06}"/>
              </a:ext>
            </a:extLst>
          </p:cNvPr>
          <p:cNvSpPr/>
          <p:nvPr/>
        </p:nvSpPr>
        <p:spPr>
          <a:xfrm>
            <a:off x="181276" y="5607714"/>
            <a:ext cx="4403691" cy="859701"/>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a:solidFill>
                  <a:schemeClr val="bg1"/>
                </a:solidFill>
              </a:rPr>
              <a:t>Lutter contre</a:t>
            </a:r>
            <a:r>
              <a:rPr lang="fr-FR" sz="2000" b="1">
                <a:solidFill>
                  <a:schemeClr val="bg1"/>
                </a:solidFill>
              </a:rPr>
              <a:t> le logement vacant </a:t>
            </a:r>
            <a:endParaRPr lang="en-US"/>
          </a:p>
        </p:txBody>
      </p:sp>
      <p:sp>
        <p:nvSpPr>
          <p:cNvPr id="11" name="ZoneTexte 5">
            <a:extLst>
              <a:ext uri="{FF2B5EF4-FFF2-40B4-BE49-F238E27FC236}">
                <a16:creationId xmlns:a16="http://schemas.microsoft.com/office/drawing/2014/main" id="{13317662-2279-36A8-ECEB-1E527CE345EE}"/>
              </a:ext>
            </a:extLst>
          </p:cNvPr>
          <p:cNvSpPr txBox="1"/>
          <p:nvPr/>
        </p:nvSpPr>
        <p:spPr>
          <a:xfrm>
            <a:off x="433" y="6359197"/>
            <a:ext cx="52292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i="1">
                <a:solidFill>
                  <a:srgbClr val="000000"/>
                </a:solidFill>
                <a:ea typeface="+mn-lt"/>
                <a:cs typeface="+mn-lt"/>
              </a:rPr>
              <a:t>Rapport de la cour des comptes, 2015</a:t>
            </a:r>
            <a:endParaRPr lang="en-US"/>
          </a:p>
          <a:p>
            <a:r>
              <a:rPr lang="fr-FR" sz="1400" i="1"/>
              <a:t>Ville de Paris, 2022</a:t>
            </a:r>
          </a:p>
        </p:txBody>
      </p:sp>
    </p:spTree>
    <p:extLst>
      <p:ext uri="{BB962C8B-B14F-4D97-AF65-F5344CB8AC3E}">
        <p14:creationId xmlns:p14="http://schemas.microsoft.com/office/powerpoint/2010/main" val="2505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3C592-85B5-110C-8582-021CD17401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656729-D21C-DA1B-96EE-3234B738A5C7}"/>
              </a:ext>
            </a:extLst>
          </p:cNvPr>
          <p:cNvSpPr>
            <a:spLocks noGrp="1"/>
          </p:cNvSpPr>
          <p:nvPr>
            <p:ph type="title"/>
          </p:nvPr>
        </p:nvSpPr>
        <p:spPr>
          <a:xfrm>
            <a:off x="4313" y="5691"/>
            <a:ext cx="12183373" cy="621073"/>
          </a:xfrm>
          <a:solidFill>
            <a:schemeClr val="bg1"/>
          </a:solidFill>
        </p:spPr>
        <p:txBody>
          <a:bodyPr>
            <a:normAutofit fontScale="90000"/>
          </a:bodyPr>
          <a:lstStyle/>
          <a:p>
            <a:r>
              <a:rPr lang="fr-FR" b="1">
                <a:solidFill>
                  <a:schemeClr val="accent1"/>
                </a:solidFill>
              </a:rPr>
              <a:t>Plan </a:t>
            </a:r>
            <a:endParaRPr lang="en-US" b="1">
              <a:solidFill>
                <a:schemeClr val="accent1"/>
              </a:solidFill>
            </a:endParaRPr>
          </a:p>
        </p:txBody>
      </p:sp>
      <p:sp>
        <p:nvSpPr>
          <p:cNvPr id="4" name="ZoneTexte 3">
            <a:extLst>
              <a:ext uri="{FF2B5EF4-FFF2-40B4-BE49-F238E27FC236}">
                <a16:creationId xmlns:a16="http://schemas.microsoft.com/office/drawing/2014/main" id="{30B77B55-7B47-DCA6-D160-CDCF20A2713A}"/>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3" name="Espace réservé du numéro de diapositive 2">
            <a:extLst>
              <a:ext uri="{FF2B5EF4-FFF2-40B4-BE49-F238E27FC236}">
                <a16:creationId xmlns:a16="http://schemas.microsoft.com/office/drawing/2014/main" id="{9485CB8B-ECE4-1B80-17F8-EE8B4921F393}"/>
              </a:ext>
            </a:extLst>
          </p:cNvPr>
          <p:cNvSpPr>
            <a:spLocks noGrp="1"/>
          </p:cNvSpPr>
          <p:nvPr>
            <p:ph type="sldNum" sz="quarter" idx="12"/>
          </p:nvPr>
        </p:nvSpPr>
        <p:spPr/>
        <p:txBody>
          <a:bodyPr/>
          <a:lstStyle/>
          <a:p>
            <a:fld id="{27C6CCC6-2BE5-4E42-96A4-D1E8E81A3D8E}" type="slidenum">
              <a:rPr lang="fr-FR" smtClean="0"/>
              <a:t>2</a:t>
            </a:fld>
            <a:endParaRPr lang="fr-FR"/>
          </a:p>
        </p:txBody>
      </p:sp>
      <p:sp>
        <p:nvSpPr>
          <p:cNvPr id="6" name="Espace réservé du pied de page 5">
            <a:extLst>
              <a:ext uri="{FF2B5EF4-FFF2-40B4-BE49-F238E27FC236}">
                <a16:creationId xmlns:a16="http://schemas.microsoft.com/office/drawing/2014/main" id="{F0B8D468-03C9-C232-A64B-832EB33B49F1}"/>
              </a:ext>
            </a:extLst>
          </p:cNvPr>
          <p:cNvSpPr>
            <a:spLocks noGrp="1"/>
          </p:cNvSpPr>
          <p:nvPr>
            <p:ph type="ftr" sz="quarter" idx="11"/>
          </p:nvPr>
        </p:nvSpPr>
        <p:spPr/>
        <p:txBody>
          <a:bodyPr/>
          <a:lstStyle/>
          <a:p>
            <a:r>
              <a:rPr lang="fr-FR"/>
              <a:t>TAMUR - 01/04/26</a:t>
            </a:r>
          </a:p>
        </p:txBody>
      </p:sp>
      <p:sp>
        <p:nvSpPr>
          <p:cNvPr id="9" name="ZoneTexte 8">
            <a:extLst>
              <a:ext uri="{FF2B5EF4-FFF2-40B4-BE49-F238E27FC236}">
                <a16:creationId xmlns:a16="http://schemas.microsoft.com/office/drawing/2014/main" id="{194C506E-F473-3972-0164-609DB2193E72}"/>
              </a:ext>
            </a:extLst>
          </p:cNvPr>
          <p:cNvSpPr txBox="1"/>
          <p:nvPr/>
        </p:nvSpPr>
        <p:spPr>
          <a:xfrm>
            <a:off x="1651607" y="928458"/>
            <a:ext cx="10547996" cy="5424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3200" b="1">
                <a:solidFill>
                  <a:schemeClr val="accent1">
                    <a:lumMod val="60000"/>
                    <a:lumOff val="40000"/>
                  </a:schemeClr>
                </a:solidFill>
              </a:rPr>
              <a:t>0. Introduction :</a:t>
            </a:r>
            <a:endParaRPr lang="en-US" b="1">
              <a:solidFill>
                <a:schemeClr val="accent1">
                  <a:lumMod val="60000"/>
                  <a:lumOff val="40000"/>
                </a:schemeClr>
              </a:solidFill>
            </a:endParaRPr>
          </a:p>
          <a:p>
            <a:pPr marL="914400" lvl="1" indent="-457200">
              <a:lnSpc>
                <a:spcPct val="90000"/>
              </a:lnSpc>
              <a:spcBef>
                <a:spcPts val="1000"/>
              </a:spcBef>
              <a:buFont typeface="Courier New"/>
              <a:buChar char="o"/>
            </a:pPr>
            <a:r>
              <a:rPr lang="en-US" sz="3200"/>
              <a:t>Les chiffres </a:t>
            </a:r>
            <a:r>
              <a:rPr lang="en-US" sz="3200" err="1"/>
              <a:t>clés</a:t>
            </a:r>
            <a:r>
              <a:rPr lang="en-US" sz="3200"/>
              <a:t> du </a:t>
            </a:r>
            <a:r>
              <a:rPr lang="en-US" sz="3200" err="1"/>
              <a:t>logement</a:t>
            </a:r>
            <a:r>
              <a:rPr lang="en-US" sz="3200"/>
              <a:t> </a:t>
            </a:r>
            <a:r>
              <a:rPr lang="en-US" sz="3200" err="1"/>
              <a:t>en</a:t>
            </a:r>
            <a:r>
              <a:rPr lang="en-US" sz="3200"/>
              <a:t> Île-de-France</a:t>
            </a:r>
            <a:endParaRPr lang="en-US"/>
          </a:p>
          <a:p>
            <a:pPr lvl="1">
              <a:lnSpc>
                <a:spcPct val="90000"/>
              </a:lnSpc>
              <a:spcBef>
                <a:spcPts val="1000"/>
              </a:spcBef>
            </a:pPr>
            <a:endParaRPr lang="en-US" sz="3200">
              <a:solidFill>
                <a:srgbClr val="000000"/>
              </a:solidFill>
            </a:endParaRPr>
          </a:p>
          <a:p>
            <a:pPr marL="514350" indent="-514350">
              <a:lnSpc>
                <a:spcPct val="150000"/>
              </a:lnSpc>
              <a:spcBef>
                <a:spcPts val="1000"/>
              </a:spcBef>
              <a:buAutoNum type="arabicPeriod"/>
            </a:pPr>
            <a:r>
              <a:rPr lang="en-US" sz="3200" b="1">
                <a:solidFill>
                  <a:schemeClr val="accent1">
                    <a:lumMod val="60000"/>
                    <a:lumOff val="40000"/>
                  </a:schemeClr>
                </a:solidFill>
              </a:rPr>
              <a:t>Les </a:t>
            </a:r>
            <a:r>
              <a:rPr lang="en-US" sz="3200" b="1" err="1">
                <a:solidFill>
                  <a:schemeClr val="accent1">
                    <a:lumMod val="60000"/>
                    <a:lumOff val="40000"/>
                  </a:schemeClr>
                </a:solidFill>
              </a:rPr>
              <a:t>difficultés</a:t>
            </a:r>
            <a:r>
              <a:rPr lang="en-US" sz="3200" b="1">
                <a:solidFill>
                  <a:schemeClr val="accent1">
                    <a:lumMod val="60000"/>
                    <a:lumOff val="40000"/>
                  </a:schemeClr>
                </a:solidFill>
              </a:rPr>
              <a:t> </a:t>
            </a:r>
            <a:r>
              <a:rPr lang="en-US" sz="3200" b="1" err="1">
                <a:solidFill>
                  <a:schemeClr val="accent1">
                    <a:lumMod val="60000"/>
                    <a:lumOff val="40000"/>
                  </a:schemeClr>
                </a:solidFill>
              </a:rPr>
              <a:t>d'accès</a:t>
            </a:r>
            <a:r>
              <a:rPr lang="en-US" sz="3200" b="1">
                <a:solidFill>
                  <a:schemeClr val="accent1">
                    <a:lumMod val="60000"/>
                    <a:lumOff val="40000"/>
                  </a:schemeClr>
                </a:solidFill>
              </a:rPr>
              <a:t> au </a:t>
            </a:r>
            <a:r>
              <a:rPr lang="en-US" sz="3200" b="1" err="1">
                <a:solidFill>
                  <a:schemeClr val="accent1">
                    <a:lumMod val="60000"/>
                    <a:lumOff val="40000"/>
                  </a:schemeClr>
                </a:solidFill>
              </a:rPr>
              <a:t>logement</a:t>
            </a:r>
            <a:endParaRPr lang="en-US" sz="3200" b="1">
              <a:solidFill>
                <a:schemeClr val="accent1">
                  <a:lumMod val="60000"/>
                  <a:lumOff val="40000"/>
                </a:schemeClr>
              </a:solidFill>
            </a:endParaRPr>
          </a:p>
          <a:p>
            <a:pPr marL="514350" indent="-514350">
              <a:lnSpc>
                <a:spcPct val="150000"/>
              </a:lnSpc>
              <a:spcBef>
                <a:spcPts val="1000"/>
              </a:spcBef>
              <a:buAutoNum type="arabicPeriod"/>
            </a:pPr>
            <a:r>
              <a:rPr lang="en-US" sz="3200" b="1">
                <a:solidFill>
                  <a:schemeClr val="accent1">
                    <a:lumMod val="60000"/>
                    <a:lumOff val="40000"/>
                  </a:schemeClr>
                </a:solidFill>
              </a:rPr>
              <a:t>Les </a:t>
            </a:r>
            <a:r>
              <a:rPr lang="en-US" sz="3200" b="1" err="1">
                <a:solidFill>
                  <a:schemeClr val="accent1">
                    <a:lumMod val="60000"/>
                    <a:lumOff val="40000"/>
                  </a:schemeClr>
                </a:solidFill>
              </a:rPr>
              <a:t>défauts</a:t>
            </a:r>
            <a:r>
              <a:rPr lang="en-US" sz="3200" b="1">
                <a:solidFill>
                  <a:schemeClr val="accent1">
                    <a:lumMod val="60000"/>
                    <a:lumOff val="40000"/>
                  </a:schemeClr>
                </a:solidFill>
              </a:rPr>
              <a:t> </a:t>
            </a:r>
            <a:r>
              <a:rPr lang="en-US" sz="3200" b="1" err="1">
                <a:solidFill>
                  <a:schemeClr val="accent1">
                    <a:lumMod val="60000"/>
                    <a:lumOff val="40000"/>
                  </a:schemeClr>
                </a:solidFill>
              </a:rPr>
              <a:t>d'usage</a:t>
            </a:r>
            <a:r>
              <a:rPr lang="en-US" sz="3200" b="1">
                <a:solidFill>
                  <a:schemeClr val="accent1">
                    <a:lumMod val="60000"/>
                    <a:lumOff val="40000"/>
                  </a:schemeClr>
                </a:solidFill>
              </a:rPr>
              <a:t> du </a:t>
            </a:r>
            <a:r>
              <a:rPr lang="en-US" sz="3200" b="1" err="1">
                <a:solidFill>
                  <a:schemeClr val="accent1">
                    <a:lumMod val="60000"/>
                    <a:lumOff val="40000"/>
                  </a:schemeClr>
                </a:solidFill>
              </a:rPr>
              <a:t>parc d</a:t>
            </a:r>
            <a:r>
              <a:rPr lang="en-US" sz="3200" b="1">
                <a:solidFill>
                  <a:schemeClr val="accent1">
                    <a:lumMod val="60000"/>
                    <a:lumOff val="40000"/>
                  </a:schemeClr>
                </a:solidFill>
              </a:rPr>
              <a:t>u </a:t>
            </a:r>
            <a:r>
              <a:rPr lang="en-US" sz="3200" b="1" err="1">
                <a:solidFill>
                  <a:schemeClr val="accent1">
                    <a:lumMod val="60000"/>
                    <a:lumOff val="40000"/>
                  </a:schemeClr>
                </a:solidFill>
              </a:rPr>
              <a:t>logement</a:t>
            </a:r>
            <a:r>
              <a:rPr lang="en-US" sz="3200" b="1">
                <a:solidFill>
                  <a:schemeClr val="accent1">
                    <a:lumMod val="60000"/>
                    <a:lumOff val="40000"/>
                  </a:schemeClr>
                </a:solidFill>
              </a:rPr>
              <a:t> </a:t>
            </a:r>
          </a:p>
          <a:p>
            <a:pPr marL="514350" indent="-514350">
              <a:lnSpc>
                <a:spcPct val="150000"/>
              </a:lnSpc>
              <a:spcBef>
                <a:spcPts val="1000"/>
              </a:spcBef>
              <a:buAutoNum type="arabicPeriod"/>
            </a:pPr>
            <a:r>
              <a:rPr lang="en-US" sz="3200" b="1" err="1">
                <a:solidFill>
                  <a:schemeClr val="accent1">
                    <a:lumMod val="60000"/>
                    <a:lumOff val="40000"/>
                  </a:schemeClr>
                </a:solidFill>
              </a:rPr>
              <a:t>L'enjeu</a:t>
            </a:r>
            <a:r>
              <a:rPr lang="en-US" sz="3200" b="1">
                <a:solidFill>
                  <a:schemeClr val="accent1">
                    <a:lumMod val="60000"/>
                    <a:lumOff val="40000"/>
                  </a:schemeClr>
                </a:solidFill>
              </a:rPr>
              <a:t> de </a:t>
            </a:r>
            <a:r>
              <a:rPr lang="en-US" sz="3200" b="1" err="1">
                <a:solidFill>
                  <a:schemeClr val="accent1">
                    <a:lumMod val="60000"/>
                    <a:lumOff val="40000"/>
                  </a:schemeClr>
                </a:solidFill>
              </a:rPr>
              <a:t>l'étalement</a:t>
            </a:r>
            <a:r>
              <a:rPr lang="en-US" sz="3200" b="1">
                <a:solidFill>
                  <a:schemeClr val="accent1">
                    <a:lumMod val="60000"/>
                    <a:lumOff val="40000"/>
                  </a:schemeClr>
                </a:solidFill>
              </a:rPr>
              <a:t> </a:t>
            </a:r>
            <a:r>
              <a:rPr lang="en-US" sz="3200" b="1" err="1">
                <a:solidFill>
                  <a:schemeClr val="accent1">
                    <a:lumMod val="60000"/>
                    <a:lumOff val="40000"/>
                  </a:schemeClr>
                </a:solidFill>
              </a:rPr>
              <a:t>urbain</a:t>
            </a:r>
            <a:endParaRPr lang="en-US" sz="3200" b="1">
              <a:solidFill>
                <a:schemeClr val="accent1">
                  <a:lumMod val="60000"/>
                  <a:lumOff val="40000"/>
                </a:schemeClr>
              </a:solidFill>
            </a:endParaRPr>
          </a:p>
          <a:p>
            <a:pPr marL="514350" indent="-514350">
              <a:lnSpc>
                <a:spcPct val="90000"/>
              </a:lnSpc>
              <a:spcBef>
                <a:spcPts val="1000"/>
              </a:spcBef>
              <a:buAutoNum type="arabicPeriod"/>
            </a:pPr>
            <a:endParaRPr lang="en-US" sz="3200"/>
          </a:p>
          <a:p>
            <a:pPr>
              <a:lnSpc>
                <a:spcPct val="90000"/>
              </a:lnSpc>
              <a:spcBef>
                <a:spcPts val="1000"/>
              </a:spcBef>
            </a:pPr>
            <a:r>
              <a:rPr lang="en-US" sz="3200" b="1">
                <a:solidFill>
                  <a:schemeClr val="accent1">
                    <a:lumMod val="60000"/>
                    <a:lumOff val="40000"/>
                  </a:schemeClr>
                </a:solidFill>
              </a:rPr>
              <a:t>Conclusion</a:t>
            </a:r>
            <a:r>
              <a:rPr lang="en-US" sz="3200"/>
              <a:t>  - Retour sur les </a:t>
            </a:r>
            <a:r>
              <a:rPr lang="en-US" sz="3200" err="1"/>
              <a:t>idées</a:t>
            </a:r>
            <a:r>
              <a:rPr lang="en-US" sz="3200"/>
              <a:t> phares et </a:t>
            </a:r>
            <a:r>
              <a:rPr lang="en-US" sz="3200" err="1"/>
              <a:t>ouverture</a:t>
            </a:r>
            <a:r>
              <a:rPr lang="en-US" sz="3200"/>
              <a:t> </a:t>
            </a:r>
          </a:p>
        </p:txBody>
      </p:sp>
      <p:cxnSp>
        <p:nvCxnSpPr>
          <p:cNvPr id="12" name="Straight Arrow Connector 11">
            <a:extLst>
              <a:ext uri="{FF2B5EF4-FFF2-40B4-BE49-F238E27FC236}">
                <a16:creationId xmlns:a16="http://schemas.microsoft.com/office/drawing/2014/main" id="{CDFF40B1-1705-6C86-11EE-A68AB67B861A}"/>
              </a:ext>
            </a:extLst>
          </p:cNvPr>
          <p:cNvCxnSpPr/>
          <p:nvPr/>
        </p:nvCxnSpPr>
        <p:spPr>
          <a:xfrm>
            <a:off x="634774" y="1254356"/>
            <a:ext cx="25373" cy="4824202"/>
          </a:xfrm>
          <a:prstGeom prst="straightConnector1">
            <a:avLst/>
          </a:prstGeom>
          <a:ln w="28575"/>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59BD160B-5F45-54E2-5B73-73FED5F4A4D3}"/>
              </a:ext>
            </a:extLst>
          </p:cNvPr>
          <p:cNvSpPr/>
          <p:nvPr/>
        </p:nvSpPr>
        <p:spPr>
          <a:xfrm>
            <a:off x="304691" y="964786"/>
            <a:ext cx="736339" cy="58399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0</a:t>
            </a:r>
          </a:p>
        </p:txBody>
      </p:sp>
      <p:sp>
        <p:nvSpPr>
          <p:cNvPr id="7" name="Rectangle 6">
            <a:extLst>
              <a:ext uri="{FF2B5EF4-FFF2-40B4-BE49-F238E27FC236}">
                <a16:creationId xmlns:a16="http://schemas.microsoft.com/office/drawing/2014/main" id="{226932E2-F9EE-228D-691D-3E386A570442}"/>
              </a:ext>
            </a:extLst>
          </p:cNvPr>
          <p:cNvSpPr/>
          <p:nvPr/>
        </p:nvSpPr>
        <p:spPr>
          <a:xfrm>
            <a:off x="304690" y="2681825"/>
            <a:ext cx="736339" cy="58399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1</a:t>
            </a:r>
          </a:p>
        </p:txBody>
      </p:sp>
      <p:sp>
        <p:nvSpPr>
          <p:cNvPr id="8" name="Rectangle 7">
            <a:extLst>
              <a:ext uri="{FF2B5EF4-FFF2-40B4-BE49-F238E27FC236}">
                <a16:creationId xmlns:a16="http://schemas.microsoft.com/office/drawing/2014/main" id="{08C28F88-9F92-DF17-F398-83300E783620}"/>
              </a:ext>
            </a:extLst>
          </p:cNvPr>
          <p:cNvSpPr/>
          <p:nvPr/>
        </p:nvSpPr>
        <p:spPr>
          <a:xfrm>
            <a:off x="304690" y="3636865"/>
            <a:ext cx="736339" cy="583993"/>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2</a:t>
            </a:r>
          </a:p>
        </p:txBody>
      </p:sp>
      <p:sp>
        <p:nvSpPr>
          <p:cNvPr id="10" name="Rectangle 9">
            <a:extLst>
              <a:ext uri="{FF2B5EF4-FFF2-40B4-BE49-F238E27FC236}">
                <a16:creationId xmlns:a16="http://schemas.microsoft.com/office/drawing/2014/main" id="{9DD561FD-F4E5-BA79-5D31-0604B7584482}"/>
              </a:ext>
            </a:extLst>
          </p:cNvPr>
          <p:cNvSpPr/>
          <p:nvPr/>
        </p:nvSpPr>
        <p:spPr>
          <a:xfrm>
            <a:off x="304690" y="4561425"/>
            <a:ext cx="736339" cy="58399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3</a:t>
            </a:r>
          </a:p>
        </p:txBody>
      </p:sp>
      <p:sp>
        <p:nvSpPr>
          <p:cNvPr id="11" name="Rectangle 10">
            <a:extLst>
              <a:ext uri="{FF2B5EF4-FFF2-40B4-BE49-F238E27FC236}">
                <a16:creationId xmlns:a16="http://schemas.microsoft.com/office/drawing/2014/main" id="{35F1AD8B-40A4-E6E4-A22E-C5151704CDEB}"/>
              </a:ext>
            </a:extLst>
          </p:cNvPr>
          <p:cNvSpPr/>
          <p:nvPr/>
        </p:nvSpPr>
        <p:spPr>
          <a:xfrm>
            <a:off x="304689" y="5770464"/>
            <a:ext cx="736339" cy="583993"/>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76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20665-581F-8FE0-353B-843F6DFD7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22504-CC21-9576-9695-B967D2D179C0}"/>
              </a:ext>
            </a:extLst>
          </p:cNvPr>
          <p:cNvSpPr>
            <a:spLocks noGrp="1"/>
          </p:cNvSpPr>
          <p:nvPr>
            <p:ph type="title"/>
          </p:nvPr>
        </p:nvSpPr>
        <p:spPr>
          <a:xfrm>
            <a:off x="838200" y="1331232"/>
            <a:ext cx="10515600" cy="3461884"/>
          </a:xfrm>
          <a:solidFill>
            <a:schemeClr val="accent1">
              <a:lumMod val="20000"/>
              <a:lumOff val="80000"/>
            </a:schemeClr>
          </a:solidFill>
        </p:spPr>
        <p:txBody>
          <a:bodyPr vert="horz" lIns="91440" tIns="45720" rIns="91440" bIns="45720" rtlCol="0" anchor="ctr">
            <a:noAutofit/>
          </a:bodyPr>
          <a:lstStyle/>
          <a:p>
            <a:pPr algn="ctr"/>
            <a:r>
              <a:rPr lang="en-US" sz="8000" b="1">
                <a:solidFill>
                  <a:schemeClr val="accent1"/>
                </a:solidFill>
              </a:rPr>
              <a:t>2.</a:t>
            </a:r>
            <a:br>
              <a:rPr lang="en-US" sz="5400" b="1"/>
            </a:br>
            <a:r>
              <a:rPr lang="en-US" sz="5400" b="1">
                <a:solidFill>
                  <a:schemeClr val="accent1"/>
                </a:solidFill>
              </a:rPr>
              <a:t>Les </a:t>
            </a:r>
            <a:r>
              <a:rPr lang="en-US" sz="5400" b="1" err="1">
                <a:solidFill>
                  <a:schemeClr val="accent1"/>
                </a:solidFill>
              </a:rPr>
              <a:t>défauts</a:t>
            </a:r>
            <a:r>
              <a:rPr lang="en-US" sz="5400" b="1">
                <a:solidFill>
                  <a:schemeClr val="accent1"/>
                </a:solidFill>
              </a:rPr>
              <a:t> </a:t>
            </a:r>
            <a:r>
              <a:rPr lang="en-US" sz="5400" b="1" err="1">
                <a:solidFill>
                  <a:schemeClr val="accent1"/>
                </a:solidFill>
              </a:rPr>
              <a:t>d'usage</a:t>
            </a:r>
            <a:r>
              <a:rPr lang="en-US" sz="5400" b="1">
                <a:solidFill>
                  <a:schemeClr val="accent1"/>
                </a:solidFill>
              </a:rPr>
              <a:t> </a:t>
            </a:r>
            <a:br>
              <a:rPr lang="en-US" sz="5400" b="1"/>
            </a:br>
            <a:r>
              <a:rPr lang="en-US" sz="5400" b="1">
                <a:solidFill>
                  <a:schemeClr val="accent1"/>
                </a:solidFill>
              </a:rPr>
              <a:t>du parc de </a:t>
            </a:r>
            <a:r>
              <a:rPr lang="en-US" sz="5400" b="1" err="1">
                <a:solidFill>
                  <a:schemeClr val="accent1"/>
                </a:solidFill>
              </a:rPr>
              <a:t>logement</a:t>
            </a:r>
            <a:r>
              <a:rPr lang="en-US" sz="5400" b="1">
                <a:solidFill>
                  <a:schemeClr val="accent1"/>
                </a:solidFill>
              </a:rPr>
              <a:t> </a:t>
            </a:r>
          </a:p>
        </p:txBody>
      </p:sp>
      <p:sp>
        <p:nvSpPr>
          <p:cNvPr id="4" name="Espace réservé du numéro de diapositive 3">
            <a:extLst>
              <a:ext uri="{FF2B5EF4-FFF2-40B4-BE49-F238E27FC236}">
                <a16:creationId xmlns:a16="http://schemas.microsoft.com/office/drawing/2014/main" id="{F9042B54-5617-F5A4-9040-1B64FC359DFB}"/>
              </a:ext>
            </a:extLst>
          </p:cNvPr>
          <p:cNvSpPr>
            <a:spLocks noGrp="1"/>
          </p:cNvSpPr>
          <p:nvPr>
            <p:ph type="sldNum" sz="quarter" idx="12"/>
          </p:nvPr>
        </p:nvSpPr>
        <p:spPr/>
        <p:txBody>
          <a:bodyPr/>
          <a:lstStyle/>
          <a:p>
            <a:fld id="{27C6CCC6-2BE5-4E42-96A4-D1E8E81A3D8E}" type="slidenum">
              <a:rPr lang="fr-FR" smtClean="0"/>
              <a:t>20</a:t>
            </a:fld>
            <a:endParaRPr lang="fr-FR"/>
          </a:p>
        </p:txBody>
      </p:sp>
      <p:sp>
        <p:nvSpPr>
          <p:cNvPr id="6" name="Espace réservé du pied de page 5">
            <a:extLst>
              <a:ext uri="{FF2B5EF4-FFF2-40B4-BE49-F238E27FC236}">
                <a16:creationId xmlns:a16="http://schemas.microsoft.com/office/drawing/2014/main" id="{7A180FB5-48E0-43BD-5274-90253D303DE0}"/>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362244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7587-3024-42B3-A7B2-04F58BAC9E34}"/>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3" name="Content Placeholder 2">
            <a:extLst>
              <a:ext uri="{FF2B5EF4-FFF2-40B4-BE49-F238E27FC236}">
                <a16:creationId xmlns:a16="http://schemas.microsoft.com/office/drawing/2014/main" id="{C2B85A8A-D519-755C-5991-24948CE3104F}"/>
              </a:ext>
            </a:extLst>
          </p:cNvPr>
          <p:cNvSpPr>
            <a:spLocks noGrp="1"/>
          </p:cNvSpPr>
          <p:nvPr>
            <p:ph idx="1"/>
          </p:nvPr>
        </p:nvSpPr>
        <p:spPr>
          <a:xfrm>
            <a:off x="239486" y="1436347"/>
            <a:ext cx="5307149" cy="4351338"/>
          </a:xfrm>
        </p:spPr>
        <p:txBody>
          <a:bodyPr vert="horz" lIns="91440" tIns="45720" rIns="91440" bIns="45720" rtlCol="0" anchor="t">
            <a:normAutofit/>
          </a:bodyPr>
          <a:lstStyle/>
          <a:p>
            <a:pPr marL="0" indent="0">
              <a:buNone/>
            </a:pPr>
            <a:r>
              <a:rPr lang="en-US" b="1">
                <a:solidFill>
                  <a:schemeClr val="accent1"/>
                </a:solidFill>
              </a:rPr>
              <a:t>Un état </a:t>
            </a:r>
            <a:r>
              <a:rPr lang="en-US" b="1" err="1">
                <a:solidFill>
                  <a:schemeClr val="accent1"/>
                </a:solidFill>
              </a:rPr>
              <a:t>dégradé</a:t>
            </a:r>
            <a:r>
              <a:rPr lang="en-US" b="1">
                <a:solidFill>
                  <a:schemeClr val="accent1"/>
                </a:solidFill>
              </a:rPr>
              <a:t> :</a:t>
            </a:r>
            <a:endParaRPr lang="en-US">
              <a:solidFill>
                <a:schemeClr val="accent1"/>
              </a:solidFill>
            </a:endParaRPr>
          </a:p>
          <a:p>
            <a:pPr algn="just"/>
            <a:r>
              <a:rPr lang="en-US" sz="2400" i="1" err="1">
                <a:ea typeface="+mn-lt"/>
                <a:cs typeface="+mn-lt"/>
              </a:rPr>
              <a:t>locaux</a:t>
            </a:r>
            <a:r>
              <a:rPr lang="en-US" sz="2400" i="1">
                <a:ea typeface="+mn-lt"/>
                <a:cs typeface="+mn-lt"/>
              </a:rPr>
              <a:t> </a:t>
            </a:r>
            <a:r>
              <a:rPr lang="en-US" sz="2400" i="1" err="1">
                <a:ea typeface="+mn-lt"/>
                <a:cs typeface="+mn-lt"/>
              </a:rPr>
              <a:t>utilisés</a:t>
            </a:r>
            <a:r>
              <a:rPr lang="en-US" sz="2400" i="1">
                <a:ea typeface="+mn-lt"/>
                <a:cs typeface="+mn-lt"/>
              </a:rPr>
              <a:t> aux fins </a:t>
            </a:r>
            <a:r>
              <a:rPr lang="en-US" sz="2400" i="1" err="1">
                <a:ea typeface="+mn-lt"/>
                <a:cs typeface="+mn-lt"/>
              </a:rPr>
              <a:t>d'habitation</a:t>
            </a:r>
            <a:r>
              <a:rPr lang="en-US" sz="2400" i="1">
                <a:ea typeface="+mn-lt"/>
                <a:cs typeface="+mn-lt"/>
              </a:rPr>
              <a:t> </a:t>
            </a:r>
            <a:r>
              <a:rPr lang="en-US" sz="2400" i="1" err="1">
                <a:ea typeface="+mn-lt"/>
                <a:cs typeface="+mn-lt"/>
              </a:rPr>
              <a:t>impropres</a:t>
            </a:r>
            <a:r>
              <a:rPr lang="en-US" sz="2400" i="1">
                <a:ea typeface="+mn-lt"/>
                <a:cs typeface="+mn-lt"/>
              </a:rPr>
              <a:t> à </a:t>
            </a:r>
            <a:r>
              <a:rPr lang="en-US" sz="2400" i="1" err="1">
                <a:ea typeface="+mn-lt"/>
                <a:cs typeface="+mn-lt"/>
              </a:rPr>
              <a:t>cet</a:t>
            </a:r>
            <a:r>
              <a:rPr lang="en-US" sz="2400" i="1">
                <a:ea typeface="+mn-lt"/>
                <a:cs typeface="+mn-lt"/>
              </a:rPr>
              <a:t> usage ;</a:t>
            </a:r>
          </a:p>
          <a:p>
            <a:pPr algn="just"/>
            <a:r>
              <a:rPr lang="en-US" sz="2400" i="1" err="1">
                <a:ea typeface="+mn-lt"/>
                <a:cs typeface="+mn-lt"/>
              </a:rPr>
              <a:t>logements</a:t>
            </a:r>
            <a:r>
              <a:rPr lang="en-US" sz="2400" i="1">
                <a:ea typeface="+mn-lt"/>
                <a:cs typeface="+mn-lt"/>
              </a:rPr>
              <a:t> </a:t>
            </a:r>
            <a:r>
              <a:rPr lang="en-US" sz="2400" i="1" err="1">
                <a:ea typeface="+mn-lt"/>
                <a:cs typeface="+mn-lt"/>
              </a:rPr>
              <a:t>dont</a:t>
            </a:r>
            <a:r>
              <a:rPr lang="en-US" sz="2400" i="1">
                <a:ea typeface="+mn-lt"/>
                <a:cs typeface="+mn-lt"/>
              </a:rPr>
              <a:t> </a:t>
            </a:r>
            <a:r>
              <a:rPr lang="en-US" sz="2400" i="1" err="1">
                <a:ea typeface="+mn-lt"/>
                <a:cs typeface="+mn-lt"/>
              </a:rPr>
              <a:t>l'état</a:t>
            </a:r>
            <a:r>
              <a:rPr lang="en-US" sz="2400" i="1">
                <a:ea typeface="+mn-lt"/>
                <a:cs typeface="+mn-lt"/>
              </a:rPr>
              <a:t> expose les occupants à des </a:t>
            </a:r>
            <a:r>
              <a:rPr lang="en-US" sz="2400" i="1" err="1">
                <a:ea typeface="+mn-lt"/>
                <a:cs typeface="+mn-lt"/>
              </a:rPr>
              <a:t>risques</a:t>
            </a:r>
            <a:r>
              <a:rPr lang="en-US" sz="2400" i="1">
                <a:ea typeface="+mn-lt"/>
                <a:cs typeface="+mn-lt"/>
              </a:rPr>
              <a:t> </a:t>
            </a:r>
            <a:r>
              <a:rPr lang="en-US" sz="2400" i="1" err="1">
                <a:ea typeface="+mn-lt"/>
                <a:cs typeface="+mn-lt"/>
              </a:rPr>
              <a:t>manifestes</a:t>
            </a:r>
            <a:r>
              <a:rPr lang="en-US" sz="2400" i="1">
                <a:ea typeface="+mn-lt"/>
                <a:cs typeface="+mn-lt"/>
              </a:rPr>
              <a:t> </a:t>
            </a:r>
            <a:r>
              <a:rPr lang="en-US" sz="2400" i="1" err="1">
                <a:ea typeface="+mn-lt"/>
                <a:cs typeface="+mn-lt"/>
              </a:rPr>
              <a:t>pouvant</a:t>
            </a:r>
            <a:r>
              <a:rPr lang="en-US" sz="2400" i="1">
                <a:ea typeface="+mn-lt"/>
                <a:cs typeface="+mn-lt"/>
              </a:rPr>
              <a:t> porter </a:t>
            </a:r>
            <a:r>
              <a:rPr lang="en-US" sz="2400" i="1" err="1">
                <a:ea typeface="+mn-lt"/>
                <a:cs typeface="+mn-lt"/>
              </a:rPr>
              <a:t>atteinte</a:t>
            </a:r>
            <a:r>
              <a:rPr lang="en-US" sz="2400" i="1">
                <a:ea typeface="+mn-lt"/>
                <a:cs typeface="+mn-lt"/>
              </a:rPr>
              <a:t> à </a:t>
            </a:r>
            <a:r>
              <a:rPr lang="en-US" sz="2400" i="1" err="1">
                <a:ea typeface="+mn-lt"/>
                <a:cs typeface="+mn-lt"/>
              </a:rPr>
              <a:t>leur</a:t>
            </a:r>
            <a:r>
              <a:rPr lang="en-US" sz="2400" i="1">
                <a:ea typeface="+mn-lt"/>
                <a:cs typeface="+mn-lt"/>
              </a:rPr>
              <a:t> sécurité </a:t>
            </a:r>
            <a:r>
              <a:rPr lang="en-US" sz="2400" i="1" err="1">
                <a:ea typeface="+mn-lt"/>
                <a:cs typeface="+mn-lt"/>
              </a:rPr>
              <a:t>ou</a:t>
            </a:r>
            <a:r>
              <a:rPr lang="en-US" sz="2400" i="1">
                <a:ea typeface="+mn-lt"/>
                <a:cs typeface="+mn-lt"/>
              </a:rPr>
              <a:t> à </a:t>
            </a:r>
            <a:r>
              <a:rPr lang="en-US" sz="2400" i="1" err="1">
                <a:ea typeface="+mn-lt"/>
                <a:cs typeface="+mn-lt"/>
              </a:rPr>
              <a:t>leur</a:t>
            </a:r>
            <a:r>
              <a:rPr lang="en-US" sz="2400" i="1">
                <a:ea typeface="+mn-lt"/>
                <a:cs typeface="+mn-lt"/>
              </a:rPr>
              <a:t> santé. </a:t>
            </a:r>
            <a:endParaRPr lang="en-US" sz="2400" i="1"/>
          </a:p>
          <a:p>
            <a:pPr marL="0" indent="0">
              <a:buNone/>
            </a:pPr>
            <a:endParaRPr lang="en-US"/>
          </a:p>
        </p:txBody>
      </p:sp>
      <p:sp>
        <p:nvSpPr>
          <p:cNvPr id="7" name="Content Placeholder 2">
            <a:extLst>
              <a:ext uri="{FF2B5EF4-FFF2-40B4-BE49-F238E27FC236}">
                <a16:creationId xmlns:a16="http://schemas.microsoft.com/office/drawing/2014/main" id="{E6B45595-7D24-7D66-9080-55EBB4CC1592}"/>
              </a:ext>
            </a:extLst>
          </p:cNvPr>
          <p:cNvSpPr txBox="1">
            <a:spLocks/>
          </p:cNvSpPr>
          <p:nvPr/>
        </p:nvSpPr>
        <p:spPr>
          <a:xfrm>
            <a:off x="6375400" y="1436347"/>
            <a:ext cx="5284042" cy="4279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Une sous-</a:t>
            </a:r>
            <a:r>
              <a:rPr lang="en-US" b="1" err="1">
                <a:solidFill>
                  <a:schemeClr val="accent1"/>
                </a:solidFill>
              </a:rPr>
              <a:t>utilisation</a:t>
            </a:r>
            <a:r>
              <a:rPr lang="en-US" b="1">
                <a:solidFill>
                  <a:schemeClr val="accent1"/>
                </a:solidFill>
              </a:rPr>
              <a:t>  </a:t>
            </a:r>
            <a:endParaRPr lang="en-US">
              <a:solidFill>
                <a:schemeClr val="accent1"/>
              </a:solidFill>
            </a:endParaRPr>
          </a:p>
          <a:p>
            <a:pPr algn="just"/>
            <a:r>
              <a:rPr lang="en-US" sz="2400" i="1" err="1"/>
              <a:t>Vacance</a:t>
            </a:r>
            <a:r>
              <a:rPr lang="en-US" sz="2400" i="1"/>
              <a:t> </a:t>
            </a:r>
            <a:r>
              <a:rPr lang="en-US" sz="2400" i="1" err="1"/>
              <a:t>Structurelle</a:t>
            </a:r>
            <a:r>
              <a:rPr lang="en-US" sz="2400" i="1"/>
              <a:t>.</a:t>
            </a:r>
          </a:p>
          <a:p>
            <a:pPr algn="just"/>
            <a:r>
              <a:rPr lang="en-US" sz="2400" i="1" err="1"/>
              <a:t>Vacance</a:t>
            </a:r>
            <a:r>
              <a:rPr lang="en-US" sz="2400" i="1"/>
              <a:t> </a:t>
            </a:r>
            <a:r>
              <a:rPr lang="en-US" sz="2400" i="1" err="1"/>
              <a:t>Frictionnelle</a:t>
            </a:r>
            <a:r>
              <a:rPr lang="en-US" sz="2400" i="1"/>
              <a:t>.</a:t>
            </a:r>
          </a:p>
          <a:p>
            <a:pPr algn="just"/>
            <a:r>
              <a:rPr lang="en-US" sz="2400" i="1" err="1"/>
              <a:t>Vacance</a:t>
            </a:r>
            <a:r>
              <a:rPr lang="en-US" sz="2400" i="1"/>
              <a:t> de </a:t>
            </a:r>
            <a:r>
              <a:rPr lang="en-US" sz="2400" i="1" err="1"/>
              <a:t>logements</a:t>
            </a:r>
            <a:r>
              <a:rPr lang="en-US" sz="2400" i="1"/>
              <a:t> </a:t>
            </a:r>
            <a:r>
              <a:rPr lang="en-US" sz="2400" i="1" err="1"/>
              <a:t>secondaires</a:t>
            </a:r>
            <a:r>
              <a:rPr lang="en-US" sz="2400" i="1"/>
              <a:t> </a:t>
            </a:r>
            <a:r>
              <a:rPr lang="en-US" sz="2400" i="1" err="1"/>
              <a:t>ou</a:t>
            </a:r>
            <a:r>
              <a:rPr lang="en-US" sz="2400" i="1"/>
              <a:t> </a:t>
            </a:r>
            <a:r>
              <a:rPr lang="en-US" sz="2400" i="1" err="1"/>
              <a:t>locatif</a:t>
            </a:r>
            <a:r>
              <a:rPr lang="en-US" sz="2400" i="1"/>
              <a:t>.</a:t>
            </a:r>
          </a:p>
          <a:p>
            <a:pPr marL="0" indent="0">
              <a:buNone/>
            </a:pPr>
            <a:endParaRPr lang="en-US"/>
          </a:p>
        </p:txBody>
      </p:sp>
      <p:sp>
        <p:nvSpPr>
          <p:cNvPr id="4" name="Espace réservé du numéro de diapositive 3">
            <a:extLst>
              <a:ext uri="{FF2B5EF4-FFF2-40B4-BE49-F238E27FC236}">
                <a16:creationId xmlns:a16="http://schemas.microsoft.com/office/drawing/2014/main" id="{2FA72013-6D66-EE3D-FA13-C31ECE35161B}"/>
              </a:ext>
            </a:extLst>
          </p:cNvPr>
          <p:cNvSpPr>
            <a:spLocks noGrp="1"/>
          </p:cNvSpPr>
          <p:nvPr>
            <p:ph type="sldNum" sz="quarter" idx="12"/>
          </p:nvPr>
        </p:nvSpPr>
        <p:spPr/>
        <p:txBody>
          <a:bodyPr/>
          <a:lstStyle/>
          <a:p>
            <a:fld id="{27C6CCC6-2BE5-4E42-96A4-D1E8E81A3D8E}" type="slidenum">
              <a:rPr lang="fr-FR" smtClean="0"/>
              <a:t>21</a:t>
            </a:fld>
            <a:endParaRPr lang="fr-FR"/>
          </a:p>
        </p:txBody>
      </p:sp>
      <p:sp>
        <p:nvSpPr>
          <p:cNvPr id="6" name="Espace réservé du pied de page 5">
            <a:extLst>
              <a:ext uri="{FF2B5EF4-FFF2-40B4-BE49-F238E27FC236}">
                <a16:creationId xmlns:a16="http://schemas.microsoft.com/office/drawing/2014/main" id="{4BFC8B02-DFEB-D08B-94B8-3BEB09C707FD}"/>
              </a:ext>
            </a:extLst>
          </p:cNvPr>
          <p:cNvSpPr>
            <a:spLocks noGrp="1"/>
          </p:cNvSpPr>
          <p:nvPr>
            <p:ph type="ftr" sz="quarter" idx="11"/>
          </p:nvPr>
        </p:nvSpPr>
        <p:spPr/>
        <p:txBody>
          <a:bodyPr/>
          <a:lstStyle/>
          <a:p>
            <a:r>
              <a:rPr lang="fr-FR"/>
              <a:t>TAMUR - 01/04/26</a:t>
            </a:r>
          </a:p>
        </p:txBody>
      </p:sp>
      <p:sp>
        <p:nvSpPr>
          <p:cNvPr id="8" name="Oval 7">
            <a:extLst>
              <a:ext uri="{FF2B5EF4-FFF2-40B4-BE49-F238E27FC236}">
                <a16:creationId xmlns:a16="http://schemas.microsoft.com/office/drawing/2014/main" id="{99B5A28A-0122-80A4-682A-05DC10ACD7A5}"/>
              </a:ext>
            </a:extLst>
          </p:cNvPr>
          <p:cNvSpPr/>
          <p:nvPr/>
        </p:nvSpPr>
        <p:spPr>
          <a:xfrm>
            <a:off x="522176" y="4634490"/>
            <a:ext cx="4660892" cy="147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160 000 </a:t>
            </a:r>
            <a:r>
              <a:rPr lang="en-US" sz="2000" b="1" err="1">
                <a:solidFill>
                  <a:schemeClr val="bg1"/>
                </a:solidFill>
              </a:rPr>
              <a:t>logements</a:t>
            </a:r>
            <a:r>
              <a:rPr lang="en-US" sz="2000" b="1">
                <a:solidFill>
                  <a:schemeClr val="bg1"/>
                </a:solidFill>
              </a:rPr>
              <a:t> du parc </a:t>
            </a:r>
            <a:r>
              <a:rPr lang="en-US" sz="2000" b="1" err="1">
                <a:solidFill>
                  <a:schemeClr val="bg1"/>
                </a:solidFill>
              </a:rPr>
              <a:t>privé</a:t>
            </a:r>
            <a:r>
              <a:rPr lang="en-US" sz="2000" b="1">
                <a:solidFill>
                  <a:schemeClr val="bg1"/>
                </a:solidFill>
              </a:rPr>
              <a:t> </a:t>
            </a:r>
            <a:r>
              <a:rPr lang="en-US" sz="2000" b="1" err="1">
                <a:solidFill>
                  <a:schemeClr val="bg1"/>
                </a:solidFill>
              </a:rPr>
              <a:t>potentiellement</a:t>
            </a:r>
            <a:r>
              <a:rPr lang="en-US" sz="2000" b="1">
                <a:solidFill>
                  <a:schemeClr val="bg1"/>
                </a:solidFill>
              </a:rPr>
              <a:t> </a:t>
            </a:r>
            <a:r>
              <a:rPr lang="en-US" sz="2000" b="1" err="1">
                <a:solidFill>
                  <a:schemeClr val="bg1"/>
                </a:solidFill>
              </a:rPr>
              <a:t>indignes</a:t>
            </a:r>
            <a:r>
              <a:rPr lang="en-US" sz="2000" b="1">
                <a:solidFill>
                  <a:schemeClr val="bg1"/>
                </a:solidFill>
              </a:rPr>
              <a:t> </a:t>
            </a:r>
            <a:r>
              <a:rPr lang="en-US" sz="2000" b="1" err="1">
                <a:solidFill>
                  <a:schemeClr val="bg1"/>
                </a:solidFill>
              </a:rPr>
              <a:t>en</a:t>
            </a:r>
            <a:r>
              <a:rPr lang="en-US" sz="2000" b="1">
                <a:solidFill>
                  <a:schemeClr val="bg1"/>
                </a:solidFill>
              </a:rPr>
              <a:t> IDF</a:t>
            </a:r>
          </a:p>
        </p:txBody>
      </p:sp>
      <p:sp>
        <p:nvSpPr>
          <p:cNvPr id="9" name="Oval 8">
            <a:extLst>
              <a:ext uri="{FF2B5EF4-FFF2-40B4-BE49-F238E27FC236}">
                <a16:creationId xmlns:a16="http://schemas.microsoft.com/office/drawing/2014/main" id="{DB6394E3-7189-0883-06A6-1D65F9A248A0}"/>
              </a:ext>
            </a:extLst>
          </p:cNvPr>
          <p:cNvSpPr/>
          <p:nvPr/>
        </p:nvSpPr>
        <p:spPr>
          <a:xfrm>
            <a:off x="6890318" y="3668382"/>
            <a:ext cx="4443178" cy="26957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1"/>
                </a:solidFill>
              </a:rPr>
              <a:t>20%</a:t>
            </a:r>
            <a:r>
              <a:rPr lang="en-US" b="1">
                <a:solidFill>
                  <a:schemeClr val="bg1"/>
                </a:solidFill>
              </a:rPr>
              <a:t> de </a:t>
            </a:r>
            <a:r>
              <a:rPr lang="en-US" b="1" err="1">
                <a:solidFill>
                  <a:schemeClr val="bg1"/>
                </a:solidFill>
              </a:rPr>
              <a:t>logements</a:t>
            </a:r>
            <a:r>
              <a:rPr lang="en-US" b="1">
                <a:solidFill>
                  <a:schemeClr val="bg1"/>
                </a:solidFill>
              </a:rPr>
              <a:t> </a:t>
            </a:r>
            <a:r>
              <a:rPr lang="en-US" b="1" err="1">
                <a:solidFill>
                  <a:schemeClr val="bg1"/>
                </a:solidFill>
              </a:rPr>
              <a:t>inoccupés</a:t>
            </a:r>
            <a:r>
              <a:rPr lang="en-US" b="1">
                <a:solidFill>
                  <a:schemeClr val="bg1"/>
                </a:solidFill>
              </a:rPr>
              <a:t> à Paris </a:t>
            </a:r>
            <a:r>
              <a:rPr lang="en-US" b="1" err="1">
                <a:solidFill>
                  <a:schemeClr val="bg1"/>
                </a:solidFill>
              </a:rPr>
              <a:t>en</a:t>
            </a:r>
            <a:r>
              <a:rPr lang="en-US" b="1">
                <a:solidFill>
                  <a:schemeClr val="bg1"/>
                </a:solidFill>
              </a:rPr>
              <a:t> 2023 :</a:t>
            </a:r>
          </a:p>
          <a:p>
            <a:pPr marL="285750" indent="-285750" algn="ctr">
              <a:buFont typeface="Arial"/>
              <a:buChar char="•"/>
            </a:pPr>
            <a:r>
              <a:rPr lang="en-US" b="1">
                <a:solidFill>
                  <a:schemeClr val="bg1"/>
                </a:solidFill>
              </a:rPr>
              <a:t>9% </a:t>
            </a:r>
            <a:r>
              <a:rPr lang="en-US" b="1" err="1">
                <a:solidFill>
                  <a:schemeClr val="bg1"/>
                </a:solidFill>
              </a:rPr>
              <a:t>vacants</a:t>
            </a:r>
            <a:r>
              <a:rPr lang="en-US" b="1">
                <a:solidFill>
                  <a:schemeClr val="bg1"/>
                </a:solidFill>
              </a:rPr>
              <a:t> ;</a:t>
            </a:r>
          </a:p>
          <a:p>
            <a:pPr marL="285750" indent="-285750" algn="ctr">
              <a:buFont typeface="Arial"/>
              <a:buChar char="•"/>
            </a:pPr>
            <a:r>
              <a:rPr lang="en-US" b="1">
                <a:solidFill>
                  <a:schemeClr val="bg1"/>
                </a:solidFill>
              </a:rPr>
              <a:t>6% </a:t>
            </a:r>
            <a:r>
              <a:rPr lang="en-US" b="1" err="1">
                <a:solidFill>
                  <a:schemeClr val="bg1"/>
                </a:solidFill>
              </a:rPr>
              <a:t>en</a:t>
            </a:r>
            <a:r>
              <a:rPr lang="en-US" b="1">
                <a:solidFill>
                  <a:schemeClr val="bg1"/>
                </a:solidFill>
              </a:rPr>
              <a:t> </a:t>
            </a:r>
            <a:r>
              <a:rPr lang="en-US" b="1" err="1">
                <a:solidFill>
                  <a:schemeClr val="bg1"/>
                </a:solidFill>
              </a:rPr>
              <a:t>résidence</a:t>
            </a:r>
            <a:r>
              <a:rPr lang="en-US" b="1">
                <a:solidFill>
                  <a:schemeClr val="bg1"/>
                </a:solidFill>
              </a:rPr>
              <a:t> </a:t>
            </a:r>
            <a:r>
              <a:rPr lang="en-US" b="1" err="1">
                <a:solidFill>
                  <a:schemeClr val="bg1"/>
                </a:solidFill>
              </a:rPr>
              <a:t>secondaire</a:t>
            </a:r>
            <a:r>
              <a:rPr lang="en-US" b="1">
                <a:solidFill>
                  <a:schemeClr val="bg1"/>
                </a:solidFill>
              </a:rPr>
              <a:t> ;</a:t>
            </a:r>
          </a:p>
          <a:p>
            <a:pPr marL="285750" indent="-285750" algn="ctr">
              <a:buFont typeface="Arial"/>
              <a:buChar char="•"/>
            </a:pPr>
            <a:r>
              <a:rPr lang="en-US" b="1">
                <a:solidFill>
                  <a:schemeClr val="bg1"/>
                </a:solidFill>
              </a:rPr>
              <a:t>5% </a:t>
            </a:r>
            <a:r>
              <a:rPr lang="en-US" b="1" err="1">
                <a:solidFill>
                  <a:schemeClr val="bg1"/>
                </a:solidFill>
              </a:rPr>
              <a:t>en</a:t>
            </a:r>
            <a:r>
              <a:rPr lang="en-US" b="1">
                <a:solidFill>
                  <a:schemeClr val="bg1"/>
                </a:solidFill>
              </a:rPr>
              <a:t> location (</a:t>
            </a:r>
            <a:r>
              <a:rPr lang="en-US" b="1" err="1">
                <a:solidFill>
                  <a:schemeClr val="bg1"/>
                </a:solidFill>
              </a:rPr>
              <a:t>AirBnB</a:t>
            </a:r>
            <a:r>
              <a:rPr lang="en-US" b="1">
                <a:solidFill>
                  <a:schemeClr val="bg1"/>
                </a:solidFill>
              </a:rPr>
              <a:t>).</a:t>
            </a:r>
          </a:p>
        </p:txBody>
      </p:sp>
      <p:sp>
        <p:nvSpPr>
          <p:cNvPr id="10" name="Oval 9">
            <a:extLst>
              <a:ext uri="{FF2B5EF4-FFF2-40B4-BE49-F238E27FC236}">
                <a16:creationId xmlns:a16="http://schemas.microsoft.com/office/drawing/2014/main" id="{1DE2A774-3BC7-CD82-C379-B87533433EAC}"/>
              </a:ext>
            </a:extLst>
          </p:cNvPr>
          <p:cNvSpPr/>
          <p:nvPr/>
        </p:nvSpPr>
        <p:spPr>
          <a:xfrm>
            <a:off x="5366319" y="4852202"/>
            <a:ext cx="2021105" cy="151188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accent1"/>
                </a:solidFill>
              </a:rPr>
              <a:t>14%</a:t>
            </a:r>
            <a:r>
              <a:rPr lang="en-US" sz="3600" b="1">
                <a:solidFill>
                  <a:schemeClr val="accent1"/>
                </a:solidFill>
              </a:rPr>
              <a:t> </a:t>
            </a:r>
            <a:r>
              <a:rPr lang="en-US">
                <a:solidFill>
                  <a:schemeClr val="accent1"/>
                </a:solidFill>
              </a:rPr>
              <a:t>de </a:t>
            </a:r>
            <a:r>
              <a:rPr lang="en-US" err="1">
                <a:solidFill>
                  <a:schemeClr val="accent1"/>
                </a:solidFill>
              </a:rPr>
              <a:t>logements</a:t>
            </a:r>
            <a:r>
              <a:rPr lang="en-US">
                <a:solidFill>
                  <a:schemeClr val="accent1"/>
                </a:solidFill>
              </a:rPr>
              <a:t> </a:t>
            </a:r>
            <a:r>
              <a:rPr lang="en-US" err="1">
                <a:solidFill>
                  <a:schemeClr val="accent1"/>
                </a:solidFill>
              </a:rPr>
              <a:t>inoccupés</a:t>
            </a:r>
            <a:r>
              <a:rPr lang="en-US">
                <a:solidFill>
                  <a:schemeClr val="accent1"/>
                </a:solidFill>
              </a:rPr>
              <a:t> </a:t>
            </a:r>
            <a:r>
              <a:rPr lang="en-US" err="1">
                <a:solidFill>
                  <a:schemeClr val="accent1"/>
                </a:solidFill>
              </a:rPr>
              <a:t>en</a:t>
            </a:r>
            <a:r>
              <a:rPr lang="en-US">
                <a:solidFill>
                  <a:schemeClr val="accent1"/>
                </a:solidFill>
              </a:rPr>
              <a:t> </a:t>
            </a:r>
            <a:r>
              <a:rPr lang="en-US" err="1">
                <a:solidFill>
                  <a:schemeClr val="accent1"/>
                </a:solidFill>
              </a:rPr>
              <a:t>en</a:t>
            </a:r>
            <a:r>
              <a:rPr lang="en-US">
                <a:solidFill>
                  <a:schemeClr val="accent1"/>
                </a:solidFill>
              </a:rPr>
              <a:t> 2011</a:t>
            </a:r>
          </a:p>
        </p:txBody>
      </p:sp>
      <p:pic>
        <p:nvPicPr>
          <p:cNvPr id="11" name="Graphic 10" descr="Upward trend with solid fill">
            <a:extLst>
              <a:ext uri="{FF2B5EF4-FFF2-40B4-BE49-F238E27FC236}">
                <a16:creationId xmlns:a16="http://schemas.microsoft.com/office/drawing/2014/main" id="{51A72347-103D-94D9-4C98-9658ACF9759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73586" y="4033157"/>
            <a:ext cx="1281792" cy="1200150"/>
          </a:xfrm>
          <a:prstGeom prst="rect">
            <a:avLst/>
          </a:prstGeom>
        </p:spPr>
      </p:pic>
      <p:sp>
        <p:nvSpPr>
          <p:cNvPr id="13" name="Title 1">
            <a:extLst>
              <a:ext uri="{FF2B5EF4-FFF2-40B4-BE49-F238E27FC236}">
                <a16:creationId xmlns:a16="http://schemas.microsoft.com/office/drawing/2014/main" id="{D81C668E-DE1C-228D-AC21-DCD97F13CADE}"/>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 constat</a:t>
            </a:r>
          </a:p>
        </p:txBody>
      </p:sp>
      <p:pic>
        <p:nvPicPr>
          <p:cNvPr id="15" name="Graphic 14" descr="Downward trend graph with solid fill">
            <a:extLst>
              <a:ext uri="{FF2B5EF4-FFF2-40B4-BE49-F238E27FC236}">
                <a16:creationId xmlns:a16="http://schemas.microsoft.com/office/drawing/2014/main" id="{F6E9910C-011E-AA9A-BDAA-90C05B7795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2914" y="5344064"/>
            <a:ext cx="914400" cy="914400"/>
          </a:xfrm>
          <a:prstGeom prst="rect">
            <a:avLst/>
          </a:prstGeom>
        </p:spPr>
      </p:pic>
      <p:sp>
        <p:nvSpPr>
          <p:cNvPr id="16" name="TextBox 15">
            <a:extLst>
              <a:ext uri="{FF2B5EF4-FFF2-40B4-BE49-F238E27FC236}">
                <a16:creationId xmlns:a16="http://schemas.microsoft.com/office/drawing/2014/main" id="{8CB46161-C342-F471-8002-9A5E04B05A5E}"/>
              </a:ext>
            </a:extLst>
          </p:cNvPr>
          <p:cNvSpPr txBox="1"/>
          <p:nvPr/>
        </p:nvSpPr>
        <p:spPr>
          <a:xfrm>
            <a:off x="8483600" y="6365240"/>
            <a:ext cx="2235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0" i="1" u="none" strike="noStrike" baseline="0">
                <a:solidFill>
                  <a:srgbClr val="000000"/>
                </a:solidFill>
                <a:latin typeface="Aptos"/>
                <a:ea typeface="Aptos"/>
                <a:cs typeface="Aptos"/>
              </a:rPr>
              <a:t>DRIEAT Ile de France, 2024</a:t>
            </a:r>
            <a:endParaRPr lang="en-US"/>
          </a:p>
        </p:txBody>
      </p:sp>
      <p:sp>
        <p:nvSpPr>
          <p:cNvPr id="17" name="TextBox 16">
            <a:extLst>
              <a:ext uri="{FF2B5EF4-FFF2-40B4-BE49-F238E27FC236}">
                <a16:creationId xmlns:a16="http://schemas.microsoft.com/office/drawing/2014/main" id="{BFA84F9C-8AB2-B040-689C-031681CE2A8A}"/>
              </a:ext>
            </a:extLst>
          </p:cNvPr>
          <p:cNvSpPr txBox="1"/>
          <p:nvPr/>
        </p:nvSpPr>
        <p:spPr>
          <a:xfrm>
            <a:off x="690880" y="6253479"/>
            <a:ext cx="2235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i="1">
                <a:solidFill>
                  <a:srgbClr val="000000"/>
                </a:solidFill>
                <a:latin typeface="Aptos"/>
              </a:rPr>
              <a:t>Institut Paris </a:t>
            </a:r>
            <a:r>
              <a:rPr lang="fr-FR" sz="1400" i="1" err="1">
                <a:solidFill>
                  <a:srgbClr val="000000"/>
                </a:solidFill>
                <a:latin typeface="Aptos"/>
              </a:rPr>
              <a:t>Region</a:t>
            </a:r>
            <a:r>
              <a:rPr lang="fr-FR" sz="1400" i="1">
                <a:solidFill>
                  <a:srgbClr val="000000"/>
                </a:solidFill>
                <a:latin typeface="Aptos"/>
              </a:rPr>
              <a:t>, 2019</a:t>
            </a:r>
            <a:endParaRPr lang="en-US"/>
          </a:p>
        </p:txBody>
      </p:sp>
      <p:sp>
        <p:nvSpPr>
          <p:cNvPr id="5" name="Oval 4">
            <a:extLst>
              <a:ext uri="{FF2B5EF4-FFF2-40B4-BE49-F238E27FC236}">
                <a16:creationId xmlns:a16="http://schemas.microsoft.com/office/drawing/2014/main" id="{D24E89A5-098D-AF1B-C747-0DCC494D60BA}"/>
              </a:ext>
            </a:extLst>
          </p:cNvPr>
          <p:cNvSpPr/>
          <p:nvPr/>
        </p:nvSpPr>
        <p:spPr>
          <a:xfrm>
            <a:off x="8904175" y="3340526"/>
            <a:ext cx="3280666" cy="80970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1"/>
                </a:solidFill>
              </a:rPr>
              <a:t>416 000 </a:t>
            </a:r>
          </a:p>
          <a:p>
            <a:pPr algn="ctr"/>
            <a:r>
              <a:rPr lang="en-US" sz="1600" b="1" err="1">
                <a:solidFill>
                  <a:schemeClr val="accent1"/>
                </a:solidFill>
              </a:rPr>
              <a:t>logements</a:t>
            </a:r>
            <a:r>
              <a:rPr lang="en-US" sz="1600" b="1">
                <a:solidFill>
                  <a:schemeClr val="accent1"/>
                </a:solidFill>
              </a:rPr>
              <a:t> </a:t>
            </a:r>
            <a:r>
              <a:rPr lang="en-US" sz="1600" b="1" err="1">
                <a:solidFill>
                  <a:schemeClr val="accent1"/>
                </a:solidFill>
              </a:rPr>
              <a:t>vacants</a:t>
            </a:r>
            <a:r>
              <a:rPr lang="en-US" sz="1600" b="1">
                <a:solidFill>
                  <a:schemeClr val="accent1"/>
                </a:solidFill>
              </a:rPr>
              <a:t> </a:t>
            </a:r>
          </a:p>
          <a:p>
            <a:pPr algn="ctr"/>
            <a:r>
              <a:rPr lang="en-US" sz="1600" b="1" err="1">
                <a:solidFill>
                  <a:schemeClr val="accent1"/>
                </a:solidFill>
              </a:rPr>
              <a:t>en</a:t>
            </a:r>
            <a:r>
              <a:rPr lang="en-US" sz="1600" b="1">
                <a:solidFill>
                  <a:schemeClr val="accent1"/>
                </a:solidFill>
              </a:rPr>
              <a:t> IDF</a:t>
            </a:r>
            <a:endParaRPr lang="en-US" sz="1600">
              <a:solidFill>
                <a:schemeClr val="accent1"/>
              </a:solidFill>
            </a:endParaRPr>
          </a:p>
        </p:txBody>
      </p:sp>
    </p:spTree>
    <p:extLst>
      <p:ext uri="{BB962C8B-B14F-4D97-AF65-F5344CB8AC3E}">
        <p14:creationId xmlns:p14="http://schemas.microsoft.com/office/powerpoint/2010/main" val="96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457E4-0863-8FED-EE83-BD31C62A4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FF456-7BD3-C710-900F-308E098173DE}"/>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4" name="Espace réservé du numéro de diapositive 3">
            <a:extLst>
              <a:ext uri="{FF2B5EF4-FFF2-40B4-BE49-F238E27FC236}">
                <a16:creationId xmlns:a16="http://schemas.microsoft.com/office/drawing/2014/main" id="{FDF2540A-BE52-ACED-7D92-55D8342A216D}"/>
              </a:ext>
            </a:extLst>
          </p:cNvPr>
          <p:cNvSpPr>
            <a:spLocks noGrp="1"/>
          </p:cNvSpPr>
          <p:nvPr>
            <p:ph type="sldNum" sz="quarter" idx="12"/>
          </p:nvPr>
        </p:nvSpPr>
        <p:spPr/>
        <p:txBody>
          <a:bodyPr/>
          <a:lstStyle/>
          <a:p>
            <a:fld id="{27C6CCC6-2BE5-4E42-96A4-D1E8E81A3D8E}" type="slidenum">
              <a:rPr lang="fr-FR" smtClean="0"/>
              <a:t>22</a:t>
            </a:fld>
            <a:endParaRPr lang="fr-FR"/>
          </a:p>
        </p:txBody>
      </p:sp>
      <p:sp>
        <p:nvSpPr>
          <p:cNvPr id="6" name="Espace réservé du pied de page 5">
            <a:extLst>
              <a:ext uri="{FF2B5EF4-FFF2-40B4-BE49-F238E27FC236}">
                <a16:creationId xmlns:a16="http://schemas.microsoft.com/office/drawing/2014/main" id="{E66247E6-C84D-E4BD-8E81-58AC3E9918CA}"/>
              </a:ext>
            </a:extLst>
          </p:cNvPr>
          <p:cNvSpPr>
            <a:spLocks noGrp="1"/>
          </p:cNvSpPr>
          <p:nvPr>
            <p:ph type="ftr" sz="quarter" idx="11"/>
          </p:nvPr>
        </p:nvSpPr>
        <p:spPr/>
        <p:txBody>
          <a:bodyPr/>
          <a:lstStyle/>
          <a:p>
            <a:r>
              <a:rPr lang="fr-FR"/>
              <a:t>TAMUR - 01/04/26</a:t>
            </a:r>
          </a:p>
        </p:txBody>
      </p:sp>
      <p:sp>
        <p:nvSpPr>
          <p:cNvPr id="13" name="Title 1">
            <a:extLst>
              <a:ext uri="{FF2B5EF4-FFF2-40B4-BE49-F238E27FC236}">
                <a16:creationId xmlns:a16="http://schemas.microsoft.com/office/drawing/2014/main" id="{5505C4A6-C6C6-2850-B641-85730E2B7EB2}"/>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 constat</a:t>
            </a:r>
          </a:p>
        </p:txBody>
      </p:sp>
      <p:pic>
        <p:nvPicPr>
          <p:cNvPr id="14" name="Content Placeholder 13" descr="A map of different countries/regions with numbers and red dots&#10;&#10;AI-generated content may be incorrect.">
            <a:extLst>
              <a:ext uri="{FF2B5EF4-FFF2-40B4-BE49-F238E27FC236}">
                <a16:creationId xmlns:a16="http://schemas.microsoft.com/office/drawing/2014/main" id="{046E9324-B8F5-9B90-4EE5-95C50D312C38}"/>
              </a:ext>
            </a:extLst>
          </p:cNvPr>
          <p:cNvPicPr>
            <a:picLocks noGrp="1" noChangeAspect="1"/>
          </p:cNvPicPr>
          <p:nvPr>
            <p:ph idx="1"/>
          </p:nvPr>
        </p:nvPicPr>
        <p:blipFill>
          <a:blip r:embed="rId3"/>
          <a:stretch>
            <a:fillRect/>
          </a:stretch>
        </p:blipFill>
        <p:spPr>
          <a:xfrm>
            <a:off x="436883" y="2299722"/>
            <a:ext cx="4826858" cy="3359301"/>
          </a:xfrm>
          <a:prstGeom prst="rect">
            <a:avLst/>
          </a:prstGeom>
        </p:spPr>
      </p:pic>
      <p:sp>
        <p:nvSpPr>
          <p:cNvPr id="15" name="Title 1">
            <a:extLst>
              <a:ext uri="{FF2B5EF4-FFF2-40B4-BE49-F238E27FC236}">
                <a16:creationId xmlns:a16="http://schemas.microsoft.com/office/drawing/2014/main" id="{5216CC51-8FE4-02DA-3255-13C0D6C55AB2}"/>
              </a:ext>
            </a:extLst>
          </p:cNvPr>
          <p:cNvSpPr txBox="1">
            <a:spLocks/>
          </p:cNvSpPr>
          <p:nvPr/>
        </p:nvSpPr>
        <p:spPr>
          <a:xfrm>
            <a:off x="432162" y="1324118"/>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accent1"/>
                </a:solidFill>
                <a:ea typeface="+mj-lt"/>
                <a:cs typeface="+mj-lt"/>
              </a:rPr>
              <a:t>Parc </a:t>
            </a:r>
            <a:r>
              <a:rPr lang="en-US" sz="2800" b="1" err="1">
                <a:solidFill>
                  <a:schemeClr val="accent1"/>
                </a:solidFill>
                <a:ea typeface="+mj-lt"/>
                <a:cs typeface="+mj-lt"/>
              </a:rPr>
              <a:t>privé</a:t>
            </a:r>
            <a:r>
              <a:rPr lang="en-US" sz="2800" b="1">
                <a:solidFill>
                  <a:schemeClr val="accent1"/>
                </a:solidFill>
                <a:ea typeface="+mj-lt"/>
                <a:cs typeface="+mj-lt"/>
              </a:rPr>
              <a:t> </a:t>
            </a:r>
            <a:r>
              <a:rPr lang="en-US" sz="2800" b="1" err="1">
                <a:solidFill>
                  <a:schemeClr val="accent1"/>
                </a:solidFill>
                <a:ea typeface="+mj-lt"/>
                <a:cs typeface="+mj-lt"/>
              </a:rPr>
              <a:t>potentiellement</a:t>
            </a:r>
            <a:r>
              <a:rPr lang="en-US" sz="2800" b="1">
                <a:solidFill>
                  <a:schemeClr val="accent1"/>
                </a:solidFill>
                <a:ea typeface="+mj-lt"/>
                <a:cs typeface="+mj-lt"/>
              </a:rPr>
              <a:t> </a:t>
            </a:r>
            <a:r>
              <a:rPr lang="en-US" sz="2800" b="1" err="1">
                <a:solidFill>
                  <a:schemeClr val="accent1"/>
                </a:solidFill>
                <a:ea typeface="+mj-lt"/>
                <a:cs typeface="+mj-lt"/>
              </a:rPr>
              <a:t>indigne</a:t>
            </a:r>
            <a:r>
              <a:rPr lang="en-US" sz="2800" b="1">
                <a:solidFill>
                  <a:schemeClr val="accent1"/>
                </a:solidFill>
                <a:ea typeface="+mj-lt"/>
                <a:cs typeface="+mj-lt"/>
              </a:rPr>
              <a:t> (PPPI),</a:t>
            </a:r>
            <a:r>
              <a:rPr lang="en-US" sz="2800" b="1">
                <a:solidFill>
                  <a:schemeClr val="accent1"/>
                </a:solidFill>
              </a:rPr>
              <a:t> 2013</a:t>
            </a:r>
            <a:endParaRPr lang="en-US">
              <a:solidFill>
                <a:schemeClr val="accent1"/>
              </a:solidFill>
            </a:endParaRPr>
          </a:p>
        </p:txBody>
      </p:sp>
      <p:pic>
        <p:nvPicPr>
          <p:cNvPr id="16" name="Picture 15" descr="A map of different countries/regions with red dots&#10;&#10;AI-generated content may be incorrect.">
            <a:extLst>
              <a:ext uri="{FF2B5EF4-FFF2-40B4-BE49-F238E27FC236}">
                <a16:creationId xmlns:a16="http://schemas.microsoft.com/office/drawing/2014/main" id="{E2D37C55-1CDF-474E-83AF-55A59BFADB2A}"/>
              </a:ext>
            </a:extLst>
          </p:cNvPr>
          <p:cNvPicPr>
            <a:picLocks noChangeAspect="1"/>
          </p:cNvPicPr>
          <p:nvPr/>
        </p:nvPicPr>
        <p:blipFill>
          <a:blip r:embed="rId4"/>
          <a:stretch>
            <a:fillRect/>
          </a:stretch>
        </p:blipFill>
        <p:spPr>
          <a:xfrm>
            <a:off x="6128077" y="2103120"/>
            <a:ext cx="4965047" cy="4155440"/>
          </a:xfrm>
          <a:prstGeom prst="rect">
            <a:avLst/>
          </a:prstGeom>
        </p:spPr>
      </p:pic>
      <p:sp>
        <p:nvSpPr>
          <p:cNvPr id="5" name="ZoneTexte 5">
            <a:extLst>
              <a:ext uri="{FF2B5EF4-FFF2-40B4-BE49-F238E27FC236}">
                <a16:creationId xmlns:a16="http://schemas.microsoft.com/office/drawing/2014/main" id="{423F17E2-1EEC-52EE-7235-878BD681D5B7}"/>
              </a:ext>
            </a:extLst>
          </p:cNvPr>
          <p:cNvSpPr txBox="1"/>
          <p:nvPr/>
        </p:nvSpPr>
        <p:spPr>
          <a:xfrm>
            <a:off x="433" y="6359197"/>
            <a:ext cx="52292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i="1"/>
              <a:t>Institut Paris Région, 2019</a:t>
            </a:r>
          </a:p>
        </p:txBody>
      </p:sp>
    </p:spTree>
    <p:extLst>
      <p:ext uri="{BB962C8B-B14F-4D97-AF65-F5344CB8AC3E}">
        <p14:creationId xmlns:p14="http://schemas.microsoft.com/office/powerpoint/2010/main" val="380975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6FD64F-CDEE-068F-2778-D9F0F32A3BF4}"/>
              </a:ext>
            </a:extLst>
          </p:cNvPr>
          <p:cNvSpPr>
            <a:spLocks noGrp="1"/>
          </p:cNvSpPr>
          <p:nvPr>
            <p:ph type="ftr" sz="quarter" idx="11"/>
          </p:nvPr>
        </p:nvSpPr>
        <p:spPr/>
        <p:txBody>
          <a:bodyPr/>
          <a:lstStyle/>
          <a:p>
            <a:r>
              <a:rPr lang="fr-FR"/>
              <a:t>TAMUR - 01/04/26</a:t>
            </a:r>
          </a:p>
        </p:txBody>
      </p:sp>
      <p:sp>
        <p:nvSpPr>
          <p:cNvPr id="5" name="Slide Number Placeholder 4">
            <a:extLst>
              <a:ext uri="{FF2B5EF4-FFF2-40B4-BE49-F238E27FC236}">
                <a16:creationId xmlns:a16="http://schemas.microsoft.com/office/drawing/2014/main" id="{719644E0-AF58-0400-16FC-6B39B32EF392}"/>
              </a:ext>
            </a:extLst>
          </p:cNvPr>
          <p:cNvSpPr>
            <a:spLocks noGrp="1"/>
          </p:cNvSpPr>
          <p:nvPr>
            <p:ph type="sldNum" sz="quarter" idx="12"/>
          </p:nvPr>
        </p:nvSpPr>
        <p:spPr/>
        <p:txBody>
          <a:bodyPr/>
          <a:lstStyle/>
          <a:p>
            <a:fld id="{27C6CCC6-2BE5-4E42-96A4-D1E8E81A3D8E}" type="slidenum">
              <a:rPr lang="fr-FR" smtClean="0"/>
              <a:t>23</a:t>
            </a:fld>
            <a:endParaRPr lang="fr-FR"/>
          </a:p>
        </p:txBody>
      </p:sp>
      <p:sp>
        <p:nvSpPr>
          <p:cNvPr id="11" name="Title 1">
            <a:extLst>
              <a:ext uri="{FF2B5EF4-FFF2-40B4-BE49-F238E27FC236}">
                <a16:creationId xmlns:a16="http://schemas.microsoft.com/office/drawing/2014/main" id="{1AEB77B2-2A52-BB06-1DCE-DE02BA9D8494}"/>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13" name="Title 1">
            <a:extLst>
              <a:ext uri="{FF2B5EF4-FFF2-40B4-BE49-F238E27FC236}">
                <a16:creationId xmlns:a16="http://schemas.microsoft.com/office/drawing/2014/main" id="{5BE22721-C2B2-0D0E-A944-DEDBB8F22EEF}"/>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 constat</a:t>
            </a:r>
          </a:p>
        </p:txBody>
      </p:sp>
      <p:pic>
        <p:nvPicPr>
          <p:cNvPr id="14" name="Picture 13" descr="A map of france with red dots&#10;&#10;AI-generated content may be incorrect.">
            <a:extLst>
              <a:ext uri="{FF2B5EF4-FFF2-40B4-BE49-F238E27FC236}">
                <a16:creationId xmlns:a16="http://schemas.microsoft.com/office/drawing/2014/main" id="{0BC951AD-F887-9333-AB9E-6E7051FBB09A}"/>
              </a:ext>
            </a:extLst>
          </p:cNvPr>
          <p:cNvPicPr>
            <a:picLocks noChangeAspect="1"/>
          </p:cNvPicPr>
          <p:nvPr/>
        </p:nvPicPr>
        <p:blipFill>
          <a:blip r:embed="rId2"/>
          <a:stretch>
            <a:fillRect/>
          </a:stretch>
        </p:blipFill>
        <p:spPr>
          <a:xfrm>
            <a:off x="2121217" y="1605915"/>
            <a:ext cx="5876925" cy="4743450"/>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F06ADE52-7423-BC81-EF40-E8306EBEEA12}"/>
              </a:ext>
            </a:extLst>
          </p:cNvPr>
          <p:cNvPicPr>
            <a:picLocks noChangeAspect="1"/>
          </p:cNvPicPr>
          <p:nvPr/>
        </p:nvPicPr>
        <p:blipFill>
          <a:blip r:embed="rId3"/>
          <a:stretch>
            <a:fillRect/>
          </a:stretch>
        </p:blipFill>
        <p:spPr>
          <a:xfrm>
            <a:off x="8152693" y="2884206"/>
            <a:ext cx="2914650" cy="3295650"/>
          </a:xfrm>
          <a:prstGeom prst="rect">
            <a:avLst/>
          </a:prstGeom>
        </p:spPr>
      </p:pic>
      <p:sp>
        <p:nvSpPr>
          <p:cNvPr id="17" name="Title 1">
            <a:extLst>
              <a:ext uri="{FF2B5EF4-FFF2-40B4-BE49-F238E27FC236}">
                <a16:creationId xmlns:a16="http://schemas.microsoft.com/office/drawing/2014/main" id="{5E1C0BC8-30C0-9BAD-3DFE-BE5DF154AB6C}"/>
              </a:ext>
            </a:extLst>
          </p:cNvPr>
          <p:cNvSpPr txBox="1">
            <a:spLocks/>
          </p:cNvSpPr>
          <p:nvPr/>
        </p:nvSpPr>
        <p:spPr>
          <a:xfrm>
            <a:off x="554082" y="1252998"/>
            <a:ext cx="10515600" cy="35455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accent1"/>
                </a:solidFill>
                <a:ea typeface="+mj-lt"/>
                <a:cs typeface="+mj-lt"/>
              </a:rPr>
              <a:t>Observatoire des </a:t>
            </a:r>
            <a:r>
              <a:rPr lang="en-US" sz="2800" b="1" err="1">
                <a:solidFill>
                  <a:schemeClr val="accent1"/>
                </a:solidFill>
                <a:ea typeface="+mj-lt"/>
                <a:cs typeface="+mj-lt"/>
              </a:rPr>
              <a:t>territoires</a:t>
            </a:r>
            <a:r>
              <a:rPr lang="en-US" sz="2800" b="1">
                <a:solidFill>
                  <a:schemeClr val="accent1"/>
                </a:solidFill>
                <a:ea typeface="+mj-lt"/>
                <a:cs typeface="+mj-lt"/>
              </a:rPr>
              <a:t>, INSEE, 2022</a:t>
            </a:r>
            <a:endParaRPr lang="en-US" sz="2800" b="1">
              <a:solidFill>
                <a:schemeClr val="accent1"/>
              </a:solidFill>
            </a:endParaRPr>
          </a:p>
        </p:txBody>
      </p:sp>
    </p:spTree>
    <p:extLst>
      <p:ext uri="{BB962C8B-B14F-4D97-AF65-F5344CB8AC3E}">
        <p14:creationId xmlns:p14="http://schemas.microsoft.com/office/powerpoint/2010/main" val="373654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1574A5-B823-21FF-D866-088928D6DB58}"/>
              </a:ext>
            </a:extLst>
          </p:cNvPr>
          <p:cNvSpPr>
            <a:spLocks noGrp="1"/>
          </p:cNvSpPr>
          <p:nvPr>
            <p:ph type="sldNum" sz="quarter" idx="12"/>
          </p:nvPr>
        </p:nvSpPr>
        <p:spPr/>
        <p:txBody>
          <a:bodyPr/>
          <a:lstStyle/>
          <a:p>
            <a:fld id="{27C6CCC6-2BE5-4E42-96A4-D1E8E81A3D8E}" type="slidenum">
              <a:rPr lang="fr-FR" smtClean="0"/>
              <a:t>24</a:t>
            </a:fld>
            <a:endParaRPr lang="fr-FR"/>
          </a:p>
        </p:txBody>
      </p:sp>
      <p:sp>
        <p:nvSpPr>
          <p:cNvPr id="7" name="Rectangle: Rounded Corners 6">
            <a:extLst>
              <a:ext uri="{FF2B5EF4-FFF2-40B4-BE49-F238E27FC236}">
                <a16:creationId xmlns:a16="http://schemas.microsoft.com/office/drawing/2014/main" id="{E482B168-81C9-6F51-8F2E-FADD0CA7DCE6}"/>
              </a:ext>
            </a:extLst>
          </p:cNvPr>
          <p:cNvSpPr/>
          <p:nvPr/>
        </p:nvSpPr>
        <p:spPr>
          <a:xfrm>
            <a:off x="6148190" y="1694650"/>
            <a:ext cx="4980371" cy="45287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u="sng">
                <a:solidFill>
                  <a:schemeClr val="bg1"/>
                </a:solidFill>
              </a:rPr>
              <a:t>Les </a:t>
            </a:r>
            <a:r>
              <a:rPr lang="en-US" sz="2800" b="1" u="sng" err="1">
                <a:solidFill>
                  <a:schemeClr val="bg1"/>
                </a:solidFill>
              </a:rPr>
              <a:t>conséquences</a:t>
            </a:r>
            <a:endParaRPr lang="en-US" sz="2800" b="1" u="sng">
              <a:solidFill>
                <a:schemeClr val="bg1"/>
              </a:solidFill>
            </a:endParaRPr>
          </a:p>
          <a:p>
            <a:pPr algn="ctr"/>
            <a:endParaRPr lang="en-US" sz="2000" b="1" u="sng">
              <a:solidFill>
                <a:schemeClr val="bg1"/>
              </a:solidFill>
            </a:endParaRPr>
          </a:p>
          <a:p>
            <a:pPr marL="285750" indent="-285750" algn="just">
              <a:buFont typeface="Calibri"/>
              <a:buChar char="-"/>
            </a:pPr>
            <a:r>
              <a:rPr lang="en-US" sz="2000">
                <a:solidFill>
                  <a:schemeClr val="bg1"/>
                </a:solidFill>
              </a:rPr>
              <a:t>Tension de </a:t>
            </a:r>
            <a:r>
              <a:rPr lang="en-US" sz="2000" err="1">
                <a:solidFill>
                  <a:schemeClr val="bg1"/>
                </a:solidFill>
              </a:rPr>
              <a:t>l'offre</a:t>
            </a:r>
            <a:r>
              <a:rPr lang="en-US" sz="2000">
                <a:solidFill>
                  <a:schemeClr val="bg1"/>
                </a:solidFill>
              </a:rPr>
              <a:t> de </a:t>
            </a:r>
            <a:r>
              <a:rPr lang="en-US" sz="2000" err="1">
                <a:solidFill>
                  <a:schemeClr val="bg1"/>
                </a:solidFill>
              </a:rPr>
              <a:t>logement</a:t>
            </a:r>
            <a:r>
              <a:rPr lang="en-US" sz="2000">
                <a:solidFill>
                  <a:schemeClr val="bg1"/>
                </a:solidFill>
              </a:rPr>
              <a:t>.</a:t>
            </a:r>
          </a:p>
          <a:p>
            <a:pPr marL="285750" indent="-285750" algn="just">
              <a:buFont typeface="Calibri"/>
              <a:buChar char="-"/>
            </a:pPr>
            <a:r>
              <a:rPr lang="en-US" sz="2000">
                <a:solidFill>
                  <a:schemeClr val="bg1"/>
                </a:solidFill>
              </a:rPr>
              <a:t>Augmentation des prix.</a:t>
            </a:r>
          </a:p>
          <a:p>
            <a:pPr marL="285750" indent="-285750" algn="just">
              <a:buFont typeface="Calibri"/>
              <a:buChar char="-"/>
            </a:pPr>
            <a:r>
              <a:rPr lang="en-US" sz="2000" err="1">
                <a:solidFill>
                  <a:schemeClr val="bg1"/>
                </a:solidFill>
              </a:rPr>
              <a:t>Etalement</a:t>
            </a:r>
            <a:r>
              <a:rPr lang="en-US" sz="2000">
                <a:solidFill>
                  <a:schemeClr val="bg1"/>
                </a:solidFill>
              </a:rPr>
              <a:t> </a:t>
            </a:r>
            <a:r>
              <a:rPr lang="en-US" sz="2000" err="1">
                <a:solidFill>
                  <a:schemeClr val="bg1"/>
                </a:solidFill>
              </a:rPr>
              <a:t>urbain</a:t>
            </a:r>
            <a:r>
              <a:rPr lang="en-US" sz="2000">
                <a:solidFill>
                  <a:schemeClr val="bg1"/>
                </a:solidFill>
              </a:rPr>
              <a:t>.</a:t>
            </a:r>
          </a:p>
          <a:p>
            <a:pPr marL="285750" indent="-285750" algn="just">
              <a:buFont typeface="Calibri"/>
              <a:buChar char="-"/>
            </a:pPr>
            <a:r>
              <a:rPr lang="en-US" sz="2000" err="1">
                <a:solidFill>
                  <a:schemeClr val="bg1"/>
                </a:solidFill>
              </a:rPr>
              <a:t>Inégalités</a:t>
            </a:r>
            <a:r>
              <a:rPr lang="en-US" sz="2000">
                <a:solidFill>
                  <a:schemeClr val="bg1"/>
                </a:solidFill>
              </a:rPr>
              <a:t> </a:t>
            </a:r>
            <a:r>
              <a:rPr lang="en-US" sz="2000" err="1">
                <a:solidFill>
                  <a:schemeClr val="bg1"/>
                </a:solidFill>
              </a:rPr>
              <a:t>sociales</a:t>
            </a:r>
            <a:r>
              <a:rPr lang="en-US" sz="2000">
                <a:solidFill>
                  <a:schemeClr val="bg1"/>
                </a:solidFill>
              </a:rPr>
              <a:t>.</a:t>
            </a:r>
          </a:p>
          <a:p>
            <a:pPr marL="285750" indent="-285750" algn="just">
              <a:buFont typeface="Calibri"/>
              <a:buChar char="-"/>
            </a:pPr>
            <a:r>
              <a:rPr lang="en-US" sz="2000" err="1">
                <a:solidFill>
                  <a:schemeClr val="bg1"/>
                </a:solidFill>
              </a:rPr>
              <a:t>Conséquences</a:t>
            </a:r>
            <a:r>
              <a:rPr lang="en-US" sz="2000">
                <a:solidFill>
                  <a:schemeClr val="bg1"/>
                </a:solidFill>
              </a:rPr>
              <a:t> sur la santé </a:t>
            </a:r>
            <a:r>
              <a:rPr lang="en-US" sz="2000" err="1">
                <a:solidFill>
                  <a:schemeClr val="bg1"/>
                </a:solidFill>
              </a:rPr>
              <a:t>ou</a:t>
            </a:r>
            <a:r>
              <a:rPr lang="en-US" sz="2000">
                <a:solidFill>
                  <a:schemeClr val="bg1"/>
                </a:solidFill>
              </a:rPr>
              <a:t> la sécurité des occupants (intoxication au plomb, </a:t>
            </a:r>
            <a:r>
              <a:rPr lang="en-US" sz="2000" err="1">
                <a:solidFill>
                  <a:schemeClr val="bg1"/>
                </a:solidFill>
              </a:rPr>
              <a:t>amiante</a:t>
            </a:r>
            <a:r>
              <a:rPr lang="en-US" sz="2000">
                <a:solidFill>
                  <a:schemeClr val="bg1"/>
                </a:solidFill>
              </a:rPr>
              <a:t> </a:t>
            </a:r>
            <a:r>
              <a:rPr lang="en-US" sz="2000" err="1">
                <a:solidFill>
                  <a:schemeClr val="bg1"/>
                </a:solidFill>
              </a:rPr>
              <a:t>etc</a:t>
            </a:r>
            <a:r>
              <a:rPr lang="en-US" sz="2000">
                <a:solidFill>
                  <a:schemeClr val="bg1"/>
                </a:solidFill>
              </a:rPr>
              <a:t>).</a:t>
            </a:r>
          </a:p>
          <a:p>
            <a:pPr marL="285750" indent="-285750" algn="just">
              <a:buFont typeface="Calibri"/>
              <a:buChar char="-"/>
            </a:pPr>
            <a:endParaRPr lang="en-US" sz="2000">
              <a:solidFill>
                <a:schemeClr val="bg1"/>
              </a:solidFill>
            </a:endParaRPr>
          </a:p>
          <a:p>
            <a:pPr marL="285750" indent="-285750" algn="just">
              <a:buFont typeface="Calibri"/>
              <a:buChar char="-"/>
            </a:pPr>
            <a:endParaRPr lang="en-US" sz="2000">
              <a:solidFill>
                <a:schemeClr val="bg1"/>
              </a:solidFill>
            </a:endParaRPr>
          </a:p>
          <a:p>
            <a:pPr lvl="1">
              <a:lnSpc>
                <a:spcPct val="90000"/>
              </a:lnSpc>
              <a:spcBef>
                <a:spcPts val="500"/>
              </a:spcBef>
            </a:pPr>
            <a:endParaRPr lang="fr-FR" sz="2400"/>
          </a:p>
          <a:p>
            <a:pPr algn="ctr"/>
            <a:endParaRPr lang="en-US"/>
          </a:p>
        </p:txBody>
      </p:sp>
      <p:sp>
        <p:nvSpPr>
          <p:cNvPr id="6" name="Espace réservé du pied de page 5">
            <a:extLst>
              <a:ext uri="{FF2B5EF4-FFF2-40B4-BE49-F238E27FC236}">
                <a16:creationId xmlns:a16="http://schemas.microsoft.com/office/drawing/2014/main" id="{92144FED-5E3F-AA78-1BC2-00E065EBCA8F}"/>
              </a:ext>
            </a:extLst>
          </p:cNvPr>
          <p:cNvSpPr>
            <a:spLocks noGrp="1"/>
          </p:cNvSpPr>
          <p:nvPr>
            <p:ph type="ftr" sz="quarter" idx="11"/>
          </p:nvPr>
        </p:nvSpPr>
        <p:spPr/>
        <p:txBody>
          <a:bodyPr/>
          <a:lstStyle/>
          <a:p>
            <a:r>
              <a:rPr lang="fr-FR"/>
              <a:t>TAMUR - 01/04/26</a:t>
            </a:r>
          </a:p>
        </p:txBody>
      </p:sp>
      <p:sp>
        <p:nvSpPr>
          <p:cNvPr id="8" name="Rectangle: Rounded Corners 7">
            <a:extLst>
              <a:ext uri="{FF2B5EF4-FFF2-40B4-BE49-F238E27FC236}">
                <a16:creationId xmlns:a16="http://schemas.microsoft.com/office/drawing/2014/main" id="{10BE49F9-D8F6-0AC3-164E-B81E9C06F9C2}"/>
              </a:ext>
            </a:extLst>
          </p:cNvPr>
          <p:cNvSpPr/>
          <p:nvPr/>
        </p:nvSpPr>
        <p:spPr>
          <a:xfrm>
            <a:off x="724381" y="1743636"/>
            <a:ext cx="4800759" cy="447632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u="sng">
                <a:solidFill>
                  <a:schemeClr val="tx1"/>
                </a:solidFill>
              </a:rPr>
              <a:t>Les </a:t>
            </a:r>
            <a:r>
              <a:rPr lang="en-US" sz="2800" b="1" u="sng" err="1">
                <a:solidFill>
                  <a:schemeClr val="tx1"/>
                </a:solidFill>
              </a:rPr>
              <a:t>mécanismes</a:t>
            </a:r>
          </a:p>
          <a:p>
            <a:pPr algn="ctr"/>
            <a:endParaRPr lang="en-US" sz="2000" u="sng">
              <a:solidFill>
                <a:schemeClr val="tx1"/>
              </a:solidFill>
            </a:endParaRPr>
          </a:p>
          <a:p>
            <a:pPr marL="285750" indent="-285750" algn="just">
              <a:buFont typeface="Calibri"/>
              <a:buChar char="-"/>
            </a:pPr>
            <a:r>
              <a:rPr lang="en-US" sz="2000">
                <a:solidFill>
                  <a:schemeClr val="tx1"/>
                </a:solidFill>
              </a:rPr>
              <a:t>Double </a:t>
            </a:r>
            <a:r>
              <a:rPr lang="en-US" sz="2000" err="1">
                <a:solidFill>
                  <a:schemeClr val="tx1"/>
                </a:solidFill>
              </a:rPr>
              <a:t>logement</a:t>
            </a:r>
            <a:r>
              <a:rPr lang="en-US" sz="2000">
                <a:solidFill>
                  <a:schemeClr val="tx1"/>
                </a:solidFill>
              </a:rPr>
              <a:t>.</a:t>
            </a:r>
          </a:p>
          <a:p>
            <a:pPr marL="285750" indent="-285750" algn="just">
              <a:buFont typeface="Calibri"/>
              <a:buChar char="-"/>
            </a:pPr>
            <a:r>
              <a:rPr lang="en-US" sz="2000" err="1">
                <a:solidFill>
                  <a:schemeClr val="tx1"/>
                </a:solidFill>
              </a:rPr>
              <a:t>Dynamiques</a:t>
            </a:r>
            <a:r>
              <a:rPr lang="en-US" sz="2000">
                <a:solidFill>
                  <a:schemeClr val="tx1"/>
                </a:solidFill>
              </a:rPr>
              <a:t> </a:t>
            </a:r>
            <a:r>
              <a:rPr lang="en-US" sz="2000" err="1">
                <a:solidFill>
                  <a:schemeClr val="tx1"/>
                </a:solidFill>
              </a:rPr>
              <a:t>familiales</a:t>
            </a:r>
            <a:r>
              <a:rPr lang="en-US" sz="2000">
                <a:solidFill>
                  <a:schemeClr val="tx1"/>
                </a:solidFill>
              </a:rPr>
              <a:t> </a:t>
            </a:r>
            <a:r>
              <a:rPr lang="en-US" sz="2000" err="1">
                <a:solidFill>
                  <a:schemeClr val="tx1"/>
                </a:solidFill>
              </a:rPr>
              <a:t>ou</a:t>
            </a:r>
            <a:r>
              <a:rPr lang="en-US" sz="2000">
                <a:solidFill>
                  <a:schemeClr val="tx1"/>
                </a:solidFill>
              </a:rPr>
              <a:t> </a:t>
            </a:r>
            <a:r>
              <a:rPr lang="en-US" sz="2000" err="1">
                <a:solidFill>
                  <a:schemeClr val="tx1"/>
                </a:solidFill>
              </a:rPr>
              <a:t>retraites</a:t>
            </a:r>
            <a:r>
              <a:rPr lang="en-US" sz="2000">
                <a:solidFill>
                  <a:schemeClr val="tx1"/>
                </a:solidFill>
              </a:rPr>
              <a:t> </a:t>
            </a:r>
          </a:p>
          <a:p>
            <a:pPr algn="just"/>
            <a:r>
              <a:rPr lang="en-US" sz="2000">
                <a:solidFill>
                  <a:schemeClr val="tx1"/>
                </a:solidFill>
              </a:rPr>
              <a:t>(-75 000 habitants à Paris </a:t>
            </a:r>
            <a:r>
              <a:rPr lang="en-US" sz="2000" err="1">
                <a:solidFill>
                  <a:schemeClr val="tx1"/>
                </a:solidFill>
              </a:rPr>
              <a:t>en</a:t>
            </a:r>
            <a:r>
              <a:rPr lang="en-US" sz="2000">
                <a:solidFill>
                  <a:schemeClr val="tx1"/>
                </a:solidFill>
              </a:rPr>
              <a:t> 6 </a:t>
            </a:r>
            <a:r>
              <a:rPr lang="en-US" sz="2000" err="1">
                <a:solidFill>
                  <a:schemeClr val="tx1"/>
                </a:solidFill>
              </a:rPr>
              <a:t>ans</a:t>
            </a:r>
            <a:r>
              <a:rPr lang="en-US" sz="2000">
                <a:solidFill>
                  <a:schemeClr val="tx1"/>
                </a:solidFill>
              </a:rPr>
              <a:t>).</a:t>
            </a:r>
          </a:p>
          <a:p>
            <a:pPr marL="285750" indent="-285750" algn="just">
              <a:buFont typeface="Calibri"/>
              <a:buChar char="-"/>
            </a:pPr>
            <a:r>
              <a:rPr lang="en-US" sz="2000">
                <a:solidFill>
                  <a:schemeClr val="tx1"/>
                </a:solidFill>
              </a:rPr>
              <a:t>Propriétaires étrangers (</a:t>
            </a:r>
            <a:r>
              <a:rPr lang="en-US" sz="2000" err="1">
                <a:solidFill>
                  <a:schemeClr val="tx1"/>
                </a:solidFill>
              </a:rPr>
              <a:t>Italiens</a:t>
            </a:r>
            <a:r>
              <a:rPr lang="en-US" sz="2000">
                <a:solidFill>
                  <a:schemeClr val="tx1"/>
                </a:solidFill>
              </a:rPr>
              <a:t>, </a:t>
            </a:r>
            <a:r>
              <a:rPr lang="en-US" sz="2000" err="1">
                <a:solidFill>
                  <a:schemeClr val="tx1"/>
                </a:solidFill>
              </a:rPr>
              <a:t>Américains</a:t>
            </a:r>
            <a:r>
              <a:rPr lang="en-US" sz="2000">
                <a:solidFill>
                  <a:schemeClr val="tx1"/>
                </a:solidFill>
              </a:rPr>
              <a:t>, </a:t>
            </a:r>
            <a:r>
              <a:rPr lang="en-US" sz="2000" err="1">
                <a:solidFill>
                  <a:schemeClr val="tx1"/>
                </a:solidFill>
              </a:rPr>
              <a:t>Suisses</a:t>
            </a:r>
            <a:r>
              <a:rPr lang="en-US" sz="2000">
                <a:solidFill>
                  <a:schemeClr val="tx1"/>
                </a:solidFill>
              </a:rPr>
              <a:t>).</a:t>
            </a:r>
          </a:p>
          <a:p>
            <a:pPr marL="285750" indent="-285750" algn="just">
              <a:buFont typeface="Calibri"/>
              <a:buChar char="-"/>
            </a:pPr>
            <a:r>
              <a:rPr lang="en-US" sz="2000">
                <a:solidFill>
                  <a:schemeClr val="tx1"/>
                </a:solidFill>
              </a:rPr>
              <a:t>Prix des  </a:t>
            </a:r>
            <a:r>
              <a:rPr lang="en-US" sz="2000" err="1">
                <a:solidFill>
                  <a:schemeClr val="tx1"/>
                </a:solidFill>
              </a:rPr>
              <a:t>rénovation</a:t>
            </a:r>
            <a:r>
              <a:rPr lang="en-US" sz="2000">
                <a:solidFill>
                  <a:schemeClr val="tx1"/>
                </a:solidFill>
              </a:rPr>
              <a:t>.</a:t>
            </a:r>
          </a:p>
          <a:p>
            <a:pPr marL="285750" indent="-285750" algn="just">
              <a:buFont typeface="Calibri"/>
              <a:buChar char="-"/>
            </a:pPr>
            <a:r>
              <a:rPr lang="en-US" sz="2000" err="1">
                <a:solidFill>
                  <a:schemeClr val="tx1"/>
                </a:solidFill>
              </a:rPr>
              <a:t>Intérêt</a:t>
            </a:r>
            <a:r>
              <a:rPr lang="en-US" sz="2000">
                <a:solidFill>
                  <a:schemeClr val="tx1"/>
                </a:solidFill>
              </a:rPr>
              <a:t> de la </a:t>
            </a:r>
            <a:r>
              <a:rPr lang="en-US" sz="2000" err="1">
                <a:solidFill>
                  <a:schemeClr val="tx1"/>
                </a:solidFill>
              </a:rPr>
              <a:t>spéculation</a:t>
            </a:r>
            <a:r>
              <a:rPr lang="en-US" sz="2000">
                <a:solidFill>
                  <a:schemeClr val="tx1"/>
                </a:solidFill>
              </a:rPr>
              <a:t> du </a:t>
            </a:r>
            <a:r>
              <a:rPr lang="en-US" sz="2000" err="1">
                <a:solidFill>
                  <a:schemeClr val="tx1"/>
                </a:solidFill>
              </a:rPr>
              <a:t>logement</a:t>
            </a:r>
            <a:r>
              <a:rPr lang="en-US" sz="2000">
                <a:solidFill>
                  <a:schemeClr val="tx1"/>
                </a:solidFill>
              </a:rPr>
              <a:t>.</a:t>
            </a:r>
          </a:p>
          <a:p>
            <a:pPr marL="285750" indent="-285750" algn="just">
              <a:buFont typeface="Calibri"/>
              <a:buChar char="-"/>
            </a:pPr>
            <a:r>
              <a:rPr lang="en-US" sz="2000" err="1">
                <a:solidFill>
                  <a:schemeClr val="tx1"/>
                </a:solidFill>
              </a:rPr>
              <a:t>Vendeurs</a:t>
            </a:r>
            <a:r>
              <a:rPr lang="en-US" sz="2000">
                <a:solidFill>
                  <a:schemeClr val="tx1"/>
                </a:solidFill>
              </a:rPr>
              <a:t> de </a:t>
            </a:r>
            <a:r>
              <a:rPr lang="en-US" sz="2000" err="1">
                <a:solidFill>
                  <a:schemeClr val="tx1"/>
                </a:solidFill>
              </a:rPr>
              <a:t>sommeil</a:t>
            </a:r>
            <a:r>
              <a:rPr lang="en-US" sz="2000">
                <a:solidFill>
                  <a:schemeClr val="tx1"/>
                </a:solidFill>
              </a:rPr>
              <a:t> et </a:t>
            </a:r>
            <a:r>
              <a:rPr lang="en-US" sz="2000" err="1">
                <a:solidFill>
                  <a:schemeClr val="tx1"/>
                </a:solidFill>
              </a:rPr>
              <a:t>abus</a:t>
            </a:r>
            <a:r>
              <a:rPr lang="en-US" sz="2000">
                <a:solidFill>
                  <a:schemeClr val="tx1"/>
                </a:solidFill>
              </a:rPr>
              <a:t>.</a:t>
            </a:r>
          </a:p>
          <a:p>
            <a:pPr marL="285750" indent="-285750" algn="just">
              <a:buFont typeface="Calibri"/>
              <a:buChar char="-"/>
            </a:pPr>
            <a:r>
              <a:rPr lang="en-US" sz="2000" err="1">
                <a:solidFill>
                  <a:schemeClr val="tx1"/>
                </a:solidFill>
              </a:rPr>
              <a:t>Surpeuplement</a:t>
            </a:r>
            <a:r>
              <a:rPr lang="en-US" sz="2000">
                <a:solidFill>
                  <a:schemeClr val="tx1"/>
                </a:solidFill>
              </a:rPr>
              <a:t>.</a:t>
            </a:r>
          </a:p>
          <a:p>
            <a:pPr marL="285750" indent="-285750" algn="just">
              <a:buFont typeface="Calibri"/>
              <a:buChar char="-"/>
            </a:pPr>
            <a:r>
              <a:rPr lang="en-US" sz="2000">
                <a:solidFill>
                  <a:schemeClr val="tx1"/>
                </a:solidFill>
              </a:rPr>
              <a:t>Population </a:t>
            </a:r>
            <a:r>
              <a:rPr lang="en-US" sz="2000" err="1">
                <a:solidFill>
                  <a:schemeClr val="tx1"/>
                </a:solidFill>
              </a:rPr>
              <a:t>précaire</a:t>
            </a:r>
            <a:r>
              <a:rPr lang="en-US" sz="2000">
                <a:solidFill>
                  <a:schemeClr val="tx1"/>
                </a:solidFill>
              </a:rPr>
              <a:t> </a:t>
            </a:r>
            <a:r>
              <a:rPr lang="en-US" sz="2000" err="1">
                <a:solidFill>
                  <a:schemeClr val="tx1"/>
                </a:solidFill>
              </a:rPr>
              <a:t>ou</a:t>
            </a:r>
            <a:r>
              <a:rPr lang="en-US" sz="2000">
                <a:solidFill>
                  <a:schemeClr val="tx1"/>
                </a:solidFill>
              </a:rPr>
              <a:t> sans papier.</a:t>
            </a:r>
          </a:p>
          <a:p>
            <a:pPr algn="ctr"/>
            <a:endParaRPr lang="en-US">
              <a:solidFill>
                <a:schemeClr val="bg1"/>
              </a:solidFill>
            </a:endParaRPr>
          </a:p>
        </p:txBody>
      </p:sp>
      <p:pic>
        <p:nvPicPr>
          <p:cNvPr id="11" name="Graphic 10" descr="Arrow: Straight with solid fill">
            <a:extLst>
              <a:ext uri="{FF2B5EF4-FFF2-40B4-BE49-F238E27FC236}">
                <a16:creationId xmlns:a16="http://schemas.microsoft.com/office/drawing/2014/main" id="{C09AA87B-6016-64FF-64AA-F48FDC3F703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680000">
            <a:off x="5288499" y="3475102"/>
            <a:ext cx="925285" cy="1020536"/>
          </a:xfrm>
          <a:prstGeom prst="rect">
            <a:avLst/>
          </a:prstGeom>
        </p:spPr>
      </p:pic>
      <p:sp>
        <p:nvSpPr>
          <p:cNvPr id="15" name="Title 1">
            <a:extLst>
              <a:ext uri="{FF2B5EF4-FFF2-40B4-BE49-F238E27FC236}">
                <a16:creationId xmlns:a16="http://schemas.microsoft.com/office/drawing/2014/main" id="{11E16F7E-CDEC-3963-5CCF-6493B089738A}"/>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17" name="Title 1">
            <a:extLst>
              <a:ext uri="{FF2B5EF4-FFF2-40B4-BE49-F238E27FC236}">
                <a16:creationId xmlns:a16="http://schemas.microsoft.com/office/drawing/2014/main" id="{4FE8D3CB-400F-0109-01EF-9594B37BFA3A}"/>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 constat</a:t>
            </a:r>
          </a:p>
        </p:txBody>
      </p:sp>
      <p:sp>
        <p:nvSpPr>
          <p:cNvPr id="2" name="TextBox 1">
            <a:extLst>
              <a:ext uri="{FF2B5EF4-FFF2-40B4-BE49-F238E27FC236}">
                <a16:creationId xmlns:a16="http://schemas.microsoft.com/office/drawing/2014/main" id="{CA4F9354-2DF5-601F-235B-95A54994F6F7}"/>
              </a:ext>
            </a:extLst>
          </p:cNvPr>
          <p:cNvSpPr txBox="1"/>
          <p:nvPr/>
        </p:nvSpPr>
        <p:spPr>
          <a:xfrm>
            <a:off x="-10160" y="6172200"/>
            <a:ext cx="608584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0" i="1" u="none" strike="noStrike" baseline="0">
                <a:solidFill>
                  <a:srgbClr val="000000"/>
                </a:solidFill>
                <a:latin typeface="Aptos"/>
                <a:ea typeface="Aptos"/>
                <a:cs typeface="Aptos"/>
              </a:rPr>
              <a:t>Institut d'Aménagement et d'Urbanisme, 2018</a:t>
            </a:r>
            <a:endParaRPr lang="en-US"/>
          </a:p>
          <a:p>
            <a:r>
              <a:rPr lang="fr-FR" sz="1400" i="1"/>
              <a:t>DRIEAT Ile de France, 2024</a:t>
            </a:r>
          </a:p>
          <a:p>
            <a:r>
              <a:rPr lang="fr-FR" sz="1400" i="1"/>
              <a:t>Institut Paris </a:t>
            </a:r>
            <a:r>
              <a:rPr lang="fr-FR" sz="1400" i="1" err="1"/>
              <a:t>Region</a:t>
            </a:r>
            <a:r>
              <a:rPr lang="fr-FR" sz="1400" i="1"/>
              <a:t>, 2019</a:t>
            </a:r>
          </a:p>
        </p:txBody>
      </p:sp>
    </p:spTree>
    <p:extLst>
      <p:ext uri="{BB962C8B-B14F-4D97-AF65-F5344CB8AC3E}">
        <p14:creationId xmlns:p14="http://schemas.microsoft.com/office/powerpoint/2010/main" val="178672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8531-F834-34E4-B8A0-41F0E7EFFC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73F1B-8F0A-2022-E2E5-CB4905E31902}"/>
              </a:ext>
            </a:extLst>
          </p:cNvPr>
          <p:cNvSpPr>
            <a:spLocks noGrp="1"/>
          </p:cNvSpPr>
          <p:nvPr>
            <p:ph idx="1"/>
          </p:nvPr>
        </p:nvSpPr>
        <p:spPr>
          <a:xfrm>
            <a:off x="6822440" y="1439545"/>
            <a:ext cx="5059680" cy="551498"/>
          </a:xfrm>
        </p:spPr>
        <p:txBody>
          <a:bodyPr vert="horz" lIns="91440" tIns="45720" rIns="91440" bIns="45720" rtlCol="0" anchor="t">
            <a:normAutofit fontScale="85000" lnSpcReduction="20000"/>
          </a:bodyPr>
          <a:lstStyle/>
          <a:p>
            <a:r>
              <a:rPr lang="en-US" sz="2400"/>
              <a:t>Prospectives 2035 (INSEE) sur les </a:t>
            </a:r>
            <a:r>
              <a:rPr lang="en-US" sz="2400" err="1"/>
              <a:t>logements</a:t>
            </a:r>
            <a:r>
              <a:rPr lang="en-US" sz="2400"/>
              <a:t> </a:t>
            </a:r>
            <a:r>
              <a:rPr lang="en-US" sz="2400" err="1"/>
              <a:t>vacants</a:t>
            </a:r>
            <a:r>
              <a:rPr lang="en-US" sz="2400"/>
              <a:t>.</a:t>
            </a:r>
          </a:p>
        </p:txBody>
      </p:sp>
      <p:sp>
        <p:nvSpPr>
          <p:cNvPr id="2" name="Espace réservé du numéro de diapositive 1">
            <a:extLst>
              <a:ext uri="{FF2B5EF4-FFF2-40B4-BE49-F238E27FC236}">
                <a16:creationId xmlns:a16="http://schemas.microsoft.com/office/drawing/2014/main" id="{0DA10846-4751-D95C-59AB-3795FFBBEF25}"/>
              </a:ext>
            </a:extLst>
          </p:cNvPr>
          <p:cNvSpPr>
            <a:spLocks noGrp="1"/>
          </p:cNvSpPr>
          <p:nvPr>
            <p:ph type="sldNum" sz="quarter" idx="12"/>
          </p:nvPr>
        </p:nvSpPr>
        <p:spPr/>
        <p:txBody>
          <a:bodyPr/>
          <a:lstStyle/>
          <a:p>
            <a:fld id="{27C6CCC6-2BE5-4E42-96A4-D1E8E81A3D8E}" type="slidenum">
              <a:rPr lang="fr-FR" smtClean="0"/>
              <a:t>25</a:t>
            </a:fld>
            <a:endParaRPr lang="fr-FR"/>
          </a:p>
        </p:txBody>
      </p:sp>
      <p:sp>
        <p:nvSpPr>
          <p:cNvPr id="4" name="Espace réservé du pied de page 3">
            <a:extLst>
              <a:ext uri="{FF2B5EF4-FFF2-40B4-BE49-F238E27FC236}">
                <a16:creationId xmlns:a16="http://schemas.microsoft.com/office/drawing/2014/main" id="{6D8B3E5D-3E3B-30F1-5DCE-17F6892BB307}"/>
              </a:ext>
            </a:extLst>
          </p:cNvPr>
          <p:cNvSpPr>
            <a:spLocks noGrp="1"/>
          </p:cNvSpPr>
          <p:nvPr>
            <p:ph type="ftr" sz="quarter" idx="11"/>
          </p:nvPr>
        </p:nvSpPr>
        <p:spPr/>
        <p:txBody>
          <a:bodyPr/>
          <a:lstStyle/>
          <a:p>
            <a:r>
              <a:rPr lang="fr-FR"/>
              <a:t>TAMUR - 01/04/26</a:t>
            </a:r>
          </a:p>
        </p:txBody>
      </p:sp>
      <p:pic>
        <p:nvPicPr>
          <p:cNvPr id="6" name="Picture 5" descr="Une image contenant texte, capture d’écran, ligne, Tracé&#10;&#10;Le contenu généré par l’IA peut être incorrect.">
            <a:extLst>
              <a:ext uri="{FF2B5EF4-FFF2-40B4-BE49-F238E27FC236}">
                <a16:creationId xmlns:a16="http://schemas.microsoft.com/office/drawing/2014/main" id="{1AB1E89A-C98D-A6AF-1FED-355E7F7D29D4}"/>
              </a:ext>
            </a:extLst>
          </p:cNvPr>
          <p:cNvPicPr>
            <a:picLocks noChangeAspect="1"/>
          </p:cNvPicPr>
          <p:nvPr/>
        </p:nvPicPr>
        <p:blipFill>
          <a:blip r:embed="rId2"/>
          <a:stretch>
            <a:fillRect/>
          </a:stretch>
        </p:blipFill>
        <p:spPr>
          <a:xfrm>
            <a:off x="6832083" y="1958159"/>
            <a:ext cx="4888320" cy="4248875"/>
          </a:xfrm>
          <a:prstGeom prst="rect">
            <a:avLst/>
          </a:prstGeom>
        </p:spPr>
      </p:pic>
      <p:sp>
        <p:nvSpPr>
          <p:cNvPr id="10" name="Title 1">
            <a:extLst>
              <a:ext uri="{FF2B5EF4-FFF2-40B4-BE49-F238E27FC236}">
                <a16:creationId xmlns:a16="http://schemas.microsoft.com/office/drawing/2014/main" id="{DECD9558-ED11-A8BB-8815-12BF0F9EBF42}"/>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12" name="Title 1">
            <a:extLst>
              <a:ext uri="{FF2B5EF4-FFF2-40B4-BE49-F238E27FC236}">
                <a16:creationId xmlns:a16="http://schemas.microsoft.com/office/drawing/2014/main" id="{01010A15-8523-CE9A-1B82-675D9FE5D7FB}"/>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Les prospectives</a:t>
            </a:r>
          </a:p>
        </p:txBody>
      </p:sp>
      <p:pic>
        <p:nvPicPr>
          <p:cNvPr id="13" name="Picture 12" descr="A graph of different colored lines&#10;&#10;AI-generated content may be incorrect.">
            <a:extLst>
              <a:ext uri="{FF2B5EF4-FFF2-40B4-BE49-F238E27FC236}">
                <a16:creationId xmlns:a16="http://schemas.microsoft.com/office/drawing/2014/main" id="{C541010F-33C1-C65E-24C6-33F1B63CF3E7}"/>
              </a:ext>
            </a:extLst>
          </p:cNvPr>
          <p:cNvPicPr>
            <a:picLocks noChangeAspect="1"/>
          </p:cNvPicPr>
          <p:nvPr/>
        </p:nvPicPr>
        <p:blipFill>
          <a:blip r:embed="rId3"/>
          <a:stretch>
            <a:fillRect/>
          </a:stretch>
        </p:blipFill>
        <p:spPr>
          <a:xfrm>
            <a:off x="228918" y="1985645"/>
            <a:ext cx="6369685" cy="4217670"/>
          </a:xfrm>
          <a:prstGeom prst="rect">
            <a:avLst/>
          </a:prstGeom>
        </p:spPr>
      </p:pic>
      <p:sp>
        <p:nvSpPr>
          <p:cNvPr id="16" name="Content Placeholder 2">
            <a:extLst>
              <a:ext uri="{FF2B5EF4-FFF2-40B4-BE49-F238E27FC236}">
                <a16:creationId xmlns:a16="http://schemas.microsoft.com/office/drawing/2014/main" id="{D75F8BF5-B694-98F4-7C79-11F86ED5971F}"/>
              </a:ext>
            </a:extLst>
          </p:cNvPr>
          <p:cNvSpPr txBox="1">
            <a:spLocks/>
          </p:cNvSpPr>
          <p:nvPr/>
        </p:nvSpPr>
        <p:spPr>
          <a:xfrm>
            <a:off x="229325" y="1439545"/>
            <a:ext cx="6364323" cy="5227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Evolutions </a:t>
            </a:r>
            <a:r>
              <a:rPr lang="en-US" sz="2200" err="1"/>
              <a:t>constatées</a:t>
            </a:r>
            <a:r>
              <a:rPr lang="en-US" sz="2200"/>
              <a:t> sur le </a:t>
            </a:r>
            <a:r>
              <a:rPr lang="en-US" sz="2200" err="1"/>
              <a:t>logement</a:t>
            </a:r>
            <a:r>
              <a:rPr lang="en-US" sz="2200"/>
              <a:t> </a:t>
            </a:r>
            <a:r>
              <a:rPr lang="en-US" sz="2200" err="1"/>
              <a:t>insalubre</a:t>
            </a:r>
            <a:r>
              <a:rPr lang="en-US" sz="2200"/>
              <a:t>.</a:t>
            </a:r>
          </a:p>
        </p:txBody>
      </p:sp>
      <p:sp>
        <p:nvSpPr>
          <p:cNvPr id="5" name="TextBox 4">
            <a:extLst>
              <a:ext uri="{FF2B5EF4-FFF2-40B4-BE49-F238E27FC236}">
                <a16:creationId xmlns:a16="http://schemas.microsoft.com/office/drawing/2014/main" id="{FE19FE9D-952D-8C0E-E113-5C419BBEE297}"/>
              </a:ext>
            </a:extLst>
          </p:cNvPr>
          <p:cNvSpPr txBox="1"/>
          <p:nvPr/>
        </p:nvSpPr>
        <p:spPr>
          <a:xfrm>
            <a:off x="10160" y="6253480"/>
            <a:ext cx="6096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0" i="1" u="none" strike="noStrike" baseline="0">
                <a:solidFill>
                  <a:srgbClr val="000000"/>
                </a:solidFill>
                <a:latin typeface="Aptos"/>
                <a:ea typeface="Aptos"/>
                <a:cs typeface="Aptos"/>
              </a:rPr>
              <a:t>Institut d'Aménagement et d'Urbanisme, 2018</a:t>
            </a:r>
          </a:p>
          <a:p>
            <a:r>
              <a:rPr lang="fr-FR" sz="1400" i="1"/>
              <a:t>INSEE, 2018</a:t>
            </a:r>
          </a:p>
        </p:txBody>
      </p:sp>
    </p:spTree>
    <p:extLst>
      <p:ext uri="{BB962C8B-B14F-4D97-AF65-F5344CB8AC3E}">
        <p14:creationId xmlns:p14="http://schemas.microsoft.com/office/powerpoint/2010/main" val="235838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679B6-ADE8-C45E-E38F-B10C215250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BC6F5-9BA1-2E76-78CC-AE45AC95A16E}"/>
              </a:ext>
            </a:extLst>
          </p:cNvPr>
          <p:cNvSpPr>
            <a:spLocks noGrp="1"/>
          </p:cNvSpPr>
          <p:nvPr>
            <p:ph idx="1"/>
          </p:nvPr>
        </p:nvSpPr>
        <p:spPr>
          <a:xfrm>
            <a:off x="498021" y="1431200"/>
            <a:ext cx="10515600" cy="551498"/>
          </a:xfrm>
        </p:spPr>
        <p:txBody>
          <a:bodyPr vert="horz" lIns="91440" tIns="45720" rIns="91440" bIns="45720" rtlCol="0" anchor="t">
            <a:normAutofit/>
          </a:bodyPr>
          <a:lstStyle/>
          <a:p>
            <a:pPr marL="0" indent="0">
              <a:buNone/>
            </a:pPr>
            <a:r>
              <a:rPr lang="fr-FR"/>
              <a:t>2020 : Plan national de lutte contre les logements vacants.</a:t>
            </a:r>
            <a:endParaRPr lang="en-US"/>
          </a:p>
          <a:p>
            <a:pPr marL="0" indent="0">
              <a:buNone/>
            </a:pPr>
            <a:endParaRPr lang="fr-FR"/>
          </a:p>
        </p:txBody>
      </p:sp>
      <p:sp>
        <p:nvSpPr>
          <p:cNvPr id="2" name="Rectangle: Rounded Corners 1">
            <a:extLst>
              <a:ext uri="{FF2B5EF4-FFF2-40B4-BE49-F238E27FC236}">
                <a16:creationId xmlns:a16="http://schemas.microsoft.com/office/drawing/2014/main" id="{97F73045-4AD3-E1A2-CE4E-09DBD6B8FDBD}"/>
              </a:ext>
            </a:extLst>
          </p:cNvPr>
          <p:cNvSpPr/>
          <p:nvPr/>
        </p:nvSpPr>
        <p:spPr>
          <a:xfrm>
            <a:off x="491106" y="2200837"/>
            <a:ext cx="5392029" cy="395856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u="sng"/>
              <a:t>La taxation</a:t>
            </a:r>
          </a:p>
          <a:p>
            <a:pPr marL="285750" indent="-285750">
              <a:lnSpc>
                <a:spcPct val="90000"/>
              </a:lnSpc>
              <a:spcBef>
                <a:spcPts val="1000"/>
              </a:spcBef>
              <a:buFont typeface="Arial"/>
              <a:buChar char="•"/>
            </a:pPr>
            <a:r>
              <a:rPr lang="fr-FR" sz="1600">
                <a:solidFill>
                  <a:schemeClr val="bg1"/>
                </a:solidFill>
              </a:rPr>
              <a:t>Depuis 2007 : </a:t>
            </a:r>
            <a:endParaRPr lang="en-US" sz="1600">
              <a:solidFill>
                <a:schemeClr val="bg1"/>
              </a:solidFill>
            </a:endParaRPr>
          </a:p>
          <a:p>
            <a:pPr marL="742950" lvl="1" indent="-285750">
              <a:lnSpc>
                <a:spcPct val="90000"/>
              </a:lnSpc>
              <a:spcBef>
                <a:spcPts val="500"/>
              </a:spcBef>
              <a:buFont typeface="Courier New,monospace"/>
              <a:buChar char="o"/>
            </a:pPr>
            <a:r>
              <a:rPr lang="fr-FR" sz="1600">
                <a:solidFill>
                  <a:schemeClr val="bg1"/>
                </a:solidFill>
              </a:rPr>
              <a:t>taxe sur les logements vacants (Etat)  ;</a:t>
            </a:r>
            <a:endParaRPr lang="en-US" sz="1600">
              <a:solidFill>
                <a:schemeClr val="bg1"/>
              </a:solidFill>
            </a:endParaRPr>
          </a:p>
          <a:p>
            <a:pPr marL="742950" lvl="1" indent="-285750">
              <a:lnSpc>
                <a:spcPct val="90000"/>
              </a:lnSpc>
              <a:spcBef>
                <a:spcPts val="500"/>
              </a:spcBef>
              <a:buFont typeface="Courier New,monospace"/>
              <a:buChar char="o"/>
            </a:pPr>
            <a:r>
              <a:rPr lang="fr-FR" sz="1600">
                <a:solidFill>
                  <a:schemeClr val="bg1"/>
                </a:solidFill>
              </a:rPr>
              <a:t>taxe d'habitation sur les logements vacants (collectivités). </a:t>
            </a:r>
            <a:endParaRPr lang="en-US" sz="1600">
              <a:solidFill>
                <a:schemeClr val="bg1"/>
              </a:solidFill>
            </a:endParaRPr>
          </a:p>
          <a:p>
            <a:pPr lvl="1">
              <a:lnSpc>
                <a:spcPct val="90000"/>
              </a:lnSpc>
              <a:spcBef>
                <a:spcPts val="500"/>
              </a:spcBef>
            </a:pPr>
            <a:endParaRPr lang="fr-FR" sz="1600">
              <a:solidFill>
                <a:schemeClr val="bg1"/>
              </a:solidFill>
            </a:endParaRPr>
          </a:p>
          <a:p>
            <a:pPr lvl="1" algn="ctr">
              <a:lnSpc>
                <a:spcPct val="90000"/>
              </a:lnSpc>
              <a:spcBef>
                <a:spcPts val="500"/>
              </a:spcBef>
            </a:pPr>
            <a:r>
              <a:rPr lang="fr-FR" sz="2800" b="1" u="sng">
                <a:solidFill>
                  <a:schemeClr val="bg1"/>
                </a:solidFill>
              </a:rPr>
              <a:t>L'expropriation</a:t>
            </a:r>
          </a:p>
          <a:p>
            <a:pPr marL="285750" indent="-285750">
              <a:lnSpc>
                <a:spcPct val="90000"/>
              </a:lnSpc>
              <a:spcBef>
                <a:spcPts val="1000"/>
              </a:spcBef>
              <a:buFont typeface="Arial,Sans-Serif"/>
              <a:buChar char="•"/>
            </a:pPr>
            <a:r>
              <a:rPr lang="fr-FR" sz="1600">
                <a:solidFill>
                  <a:schemeClr val="bg1"/>
                </a:solidFill>
              </a:rPr>
              <a:t>Depuis 2009 : Loi MOLLE </a:t>
            </a:r>
            <a:endParaRPr lang="en-US" sz="1600">
              <a:solidFill>
                <a:schemeClr val="bg1"/>
              </a:solidFill>
            </a:endParaRPr>
          </a:p>
          <a:p>
            <a:pPr marL="742950" lvl="1" indent="-285750">
              <a:lnSpc>
                <a:spcPct val="90000"/>
              </a:lnSpc>
              <a:spcBef>
                <a:spcPts val="1000"/>
              </a:spcBef>
              <a:buFont typeface="Courier New,monospace"/>
              <a:buChar char="o"/>
            </a:pPr>
            <a:r>
              <a:rPr lang="fr-FR" sz="1400">
                <a:solidFill>
                  <a:schemeClr val="bg1"/>
                </a:solidFill>
              </a:rPr>
              <a:t>Expropriation du logement insalubre facilitée.</a:t>
            </a:r>
          </a:p>
          <a:p>
            <a:pPr marL="285750" indent="-285750">
              <a:lnSpc>
                <a:spcPct val="90000"/>
              </a:lnSpc>
              <a:spcBef>
                <a:spcPts val="1000"/>
              </a:spcBef>
              <a:buFont typeface="Arial,Sans-Serif"/>
              <a:buChar char="•"/>
            </a:pPr>
            <a:r>
              <a:rPr lang="fr-FR" sz="1600">
                <a:solidFill>
                  <a:schemeClr val="bg1"/>
                </a:solidFill>
              </a:rPr>
              <a:t>2018 : Loi ELAN </a:t>
            </a:r>
          </a:p>
          <a:p>
            <a:pPr marL="742950" lvl="1" indent="-285750">
              <a:lnSpc>
                <a:spcPct val="90000"/>
              </a:lnSpc>
              <a:spcBef>
                <a:spcPts val="1000"/>
              </a:spcBef>
              <a:buFont typeface="Courier New,monospace"/>
              <a:buChar char="o"/>
            </a:pPr>
            <a:r>
              <a:rPr lang="fr-FR" sz="1400">
                <a:solidFill>
                  <a:schemeClr val="bg1"/>
                </a:solidFill>
              </a:rPr>
              <a:t>Obligation de rénovation ou expropriation/confiscation.</a:t>
            </a:r>
          </a:p>
          <a:p>
            <a:pPr algn="ctr"/>
            <a:endParaRPr lang="en-US">
              <a:solidFill>
                <a:schemeClr val="bg1"/>
              </a:solidFill>
            </a:endParaRPr>
          </a:p>
        </p:txBody>
      </p:sp>
      <p:sp>
        <p:nvSpPr>
          <p:cNvPr id="4" name="Rectangle: Rounded Corners 3">
            <a:extLst>
              <a:ext uri="{FF2B5EF4-FFF2-40B4-BE49-F238E27FC236}">
                <a16:creationId xmlns:a16="http://schemas.microsoft.com/office/drawing/2014/main" id="{F7F14D26-F781-D042-C035-E648A2B6C896}"/>
              </a:ext>
            </a:extLst>
          </p:cNvPr>
          <p:cNvSpPr/>
          <p:nvPr/>
        </p:nvSpPr>
        <p:spPr>
          <a:xfrm>
            <a:off x="6085595" y="2200836"/>
            <a:ext cx="5525385" cy="395435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u="sng" err="1">
                <a:solidFill>
                  <a:schemeClr val="accent1"/>
                </a:solidFill>
              </a:rPr>
              <a:t>L'incitation</a:t>
            </a:r>
          </a:p>
          <a:p>
            <a:pPr marL="285750" indent="-285750" algn="just">
              <a:lnSpc>
                <a:spcPct val="90000"/>
              </a:lnSpc>
              <a:spcBef>
                <a:spcPts val="1000"/>
              </a:spcBef>
              <a:buFont typeface="Arial"/>
              <a:buChar char="•"/>
            </a:pPr>
            <a:endParaRPr lang="fr-FR" sz="1600">
              <a:solidFill>
                <a:schemeClr val="accent1"/>
              </a:solidFill>
            </a:endParaRPr>
          </a:p>
          <a:p>
            <a:pPr marL="285750" indent="-285750" algn="just">
              <a:lnSpc>
                <a:spcPct val="90000"/>
              </a:lnSpc>
              <a:spcBef>
                <a:spcPts val="1000"/>
              </a:spcBef>
              <a:buFont typeface="Arial"/>
              <a:buChar char="•"/>
            </a:pPr>
            <a:r>
              <a:rPr lang="fr-FR" sz="1600">
                <a:solidFill>
                  <a:schemeClr val="accent1"/>
                </a:solidFill>
              </a:rPr>
              <a:t>2022 – 2024 : </a:t>
            </a:r>
            <a:r>
              <a:rPr lang="fr-FR" sz="1600" b="1">
                <a:solidFill>
                  <a:schemeClr val="accent1"/>
                </a:solidFill>
              </a:rPr>
              <a:t>réduction d’impôts </a:t>
            </a:r>
            <a:r>
              <a:rPr lang="fr-FR" sz="1600">
                <a:solidFill>
                  <a:schemeClr val="accent1"/>
                </a:solidFill>
              </a:rPr>
              <a:t>contre une remise sur le marché d’un logement.</a:t>
            </a:r>
            <a:endParaRPr lang="fr-FR">
              <a:solidFill>
                <a:schemeClr val="accent1"/>
              </a:solidFill>
            </a:endParaRPr>
          </a:p>
          <a:p>
            <a:pPr marL="285750" indent="-285750" algn="just">
              <a:lnSpc>
                <a:spcPct val="90000"/>
              </a:lnSpc>
              <a:spcBef>
                <a:spcPts val="1000"/>
              </a:spcBef>
              <a:buFont typeface="Arial"/>
              <a:buChar char="•"/>
            </a:pPr>
            <a:r>
              <a:rPr lang="fr-FR" sz="1600" b="1">
                <a:solidFill>
                  <a:schemeClr val="accent1"/>
                </a:solidFill>
              </a:rPr>
              <a:t>primes pour la remise sur le marché </a:t>
            </a:r>
            <a:r>
              <a:rPr lang="fr-FR" sz="1600">
                <a:solidFill>
                  <a:schemeClr val="accent1"/>
                </a:solidFill>
              </a:rPr>
              <a:t>de logements vacants, particulièrement en milieu rural.</a:t>
            </a:r>
            <a:endParaRPr lang="en-US" sz="1600">
              <a:solidFill>
                <a:schemeClr val="accent1"/>
              </a:solidFill>
            </a:endParaRPr>
          </a:p>
          <a:p>
            <a:pPr algn="just">
              <a:lnSpc>
                <a:spcPct val="90000"/>
              </a:lnSpc>
              <a:spcBef>
                <a:spcPts val="1000"/>
              </a:spcBef>
            </a:pPr>
            <a:endParaRPr lang="fr-FR" sz="1600">
              <a:solidFill>
                <a:schemeClr val="accent1"/>
              </a:solidFill>
            </a:endParaRPr>
          </a:p>
          <a:p>
            <a:pPr algn="ctr">
              <a:lnSpc>
                <a:spcPct val="90000"/>
              </a:lnSpc>
              <a:spcBef>
                <a:spcPts val="1000"/>
              </a:spcBef>
            </a:pPr>
            <a:r>
              <a:rPr lang="en-US" sz="2800" b="1" u="sng">
                <a:solidFill>
                  <a:schemeClr val="accent1"/>
                </a:solidFill>
              </a:rPr>
              <a:t>La </a:t>
            </a:r>
            <a:r>
              <a:rPr lang="en-US" sz="2800" b="1" u="sng" err="1">
                <a:solidFill>
                  <a:schemeClr val="accent1"/>
                </a:solidFill>
              </a:rPr>
              <a:t>réhabilitation</a:t>
            </a:r>
            <a:endParaRPr lang="fr-FR" sz="1600" err="1">
              <a:solidFill>
                <a:schemeClr val="accent1"/>
              </a:solidFill>
            </a:endParaRPr>
          </a:p>
          <a:p>
            <a:pPr marL="285750" indent="-285750">
              <a:lnSpc>
                <a:spcPct val="90000"/>
              </a:lnSpc>
              <a:spcBef>
                <a:spcPts val="1000"/>
              </a:spcBef>
              <a:buFont typeface="Arial"/>
              <a:buChar char="•"/>
            </a:pPr>
            <a:r>
              <a:rPr lang="fr-FR" sz="1600">
                <a:solidFill>
                  <a:schemeClr val="accent1"/>
                </a:solidFill>
              </a:rPr>
              <a:t>Aides et subvention pour la </a:t>
            </a:r>
            <a:r>
              <a:rPr lang="fr-FR" sz="1600" err="1">
                <a:solidFill>
                  <a:schemeClr val="accent1"/>
                </a:solidFill>
              </a:rPr>
              <a:t>réhabili</a:t>
            </a:r>
            <a:r>
              <a:rPr lang="fr-FR" sz="1600">
                <a:solidFill>
                  <a:schemeClr val="accent1"/>
                </a:solidFill>
              </a:rPr>
              <a:t>tation d'un logement. </a:t>
            </a:r>
            <a:endParaRPr lang="fr-FR">
              <a:solidFill>
                <a:schemeClr val="accent1"/>
              </a:solidFill>
            </a:endParaRPr>
          </a:p>
          <a:p>
            <a:pPr algn="ctr"/>
            <a:endParaRPr lang="en-US"/>
          </a:p>
          <a:p>
            <a:pPr algn="ctr"/>
            <a:endParaRPr lang="en-US"/>
          </a:p>
          <a:p>
            <a:pPr algn="ctr"/>
            <a:endParaRPr lang="en-US"/>
          </a:p>
        </p:txBody>
      </p:sp>
      <p:sp>
        <p:nvSpPr>
          <p:cNvPr id="6" name="Espace réservé du numéro de diapositive 5">
            <a:extLst>
              <a:ext uri="{FF2B5EF4-FFF2-40B4-BE49-F238E27FC236}">
                <a16:creationId xmlns:a16="http://schemas.microsoft.com/office/drawing/2014/main" id="{77AB3C0E-3873-0BF8-712E-55DD0191768E}"/>
              </a:ext>
            </a:extLst>
          </p:cNvPr>
          <p:cNvSpPr>
            <a:spLocks noGrp="1"/>
          </p:cNvSpPr>
          <p:nvPr>
            <p:ph type="sldNum" sz="quarter" idx="12"/>
          </p:nvPr>
        </p:nvSpPr>
        <p:spPr/>
        <p:txBody>
          <a:bodyPr/>
          <a:lstStyle/>
          <a:p>
            <a:fld id="{27C6CCC6-2BE5-4E42-96A4-D1E8E81A3D8E}" type="slidenum">
              <a:rPr lang="fr-FR" smtClean="0"/>
              <a:t>26</a:t>
            </a:fld>
            <a:endParaRPr lang="fr-FR"/>
          </a:p>
        </p:txBody>
      </p:sp>
      <p:sp>
        <p:nvSpPr>
          <p:cNvPr id="7" name="Espace réservé du pied de page 6">
            <a:extLst>
              <a:ext uri="{FF2B5EF4-FFF2-40B4-BE49-F238E27FC236}">
                <a16:creationId xmlns:a16="http://schemas.microsoft.com/office/drawing/2014/main" id="{CF82BB9C-BC76-7D67-AFE6-905C7AA490E3}"/>
              </a:ext>
            </a:extLst>
          </p:cNvPr>
          <p:cNvSpPr>
            <a:spLocks noGrp="1"/>
          </p:cNvSpPr>
          <p:nvPr>
            <p:ph type="ftr" sz="quarter" idx="11"/>
          </p:nvPr>
        </p:nvSpPr>
        <p:spPr/>
        <p:txBody>
          <a:bodyPr/>
          <a:lstStyle/>
          <a:p>
            <a:r>
              <a:rPr lang="fr-FR"/>
              <a:t>TAMUR - 01/04/26</a:t>
            </a:r>
          </a:p>
        </p:txBody>
      </p:sp>
      <p:sp>
        <p:nvSpPr>
          <p:cNvPr id="10" name="Title 1">
            <a:extLst>
              <a:ext uri="{FF2B5EF4-FFF2-40B4-BE49-F238E27FC236}">
                <a16:creationId xmlns:a16="http://schemas.microsoft.com/office/drawing/2014/main" id="{62D4CD28-D7A0-FC31-4ABB-650E5954BB5E}"/>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12" name="Title 1">
            <a:extLst>
              <a:ext uri="{FF2B5EF4-FFF2-40B4-BE49-F238E27FC236}">
                <a16:creationId xmlns:a16="http://schemas.microsoft.com/office/drawing/2014/main" id="{5276B99B-6085-4F72-3D15-2C87070F80FB}"/>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Les leviers d'action </a:t>
            </a:r>
          </a:p>
        </p:txBody>
      </p:sp>
      <p:sp>
        <p:nvSpPr>
          <p:cNvPr id="8" name="TextBox 7">
            <a:extLst>
              <a:ext uri="{FF2B5EF4-FFF2-40B4-BE49-F238E27FC236}">
                <a16:creationId xmlns:a16="http://schemas.microsoft.com/office/drawing/2014/main" id="{7659A279-BADC-076F-E5B1-99BB11BC2942}"/>
              </a:ext>
            </a:extLst>
          </p:cNvPr>
          <p:cNvSpPr txBox="1"/>
          <p:nvPr/>
        </p:nvSpPr>
        <p:spPr>
          <a:xfrm>
            <a:off x="0" y="6568440"/>
            <a:ext cx="6096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0" i="1" u="none" strike="noStrike" baseline="0">
                <a:solidFill>
                  <a:srgbClr val="000000"/>
                </a:solidFill>
                <a:latin typeface="Aptos"/>
                <a:ea typeface="Aptos"/>
                <a:cs typeface="Aptos"/>
              </a:rPr>
              <a:t>Institut d'Aménagement et d'Urbanisme, 2018</a:t>
            </a:r>
            <a:endParaRPr lang="en-US"/>
          </a:p>
        </p:txBody>
      </p:sp>
    </p:spTree>
    <p:extLst>
      <p:ext uri="{BB962C8B-B14F-4D97-AF65-F5344CB8AC3E}">
        <p14:creationId xmlns:p14="http://schemas.microsoft.com/office/powerpoint/2010/main" val="228328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0A405-FB73-3028-8088-991D60E5E8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C3C36-52D9-8156-35FF-25E96A161B27}"/>
              </a:ext>
            </a:extLst>
          </p:cNvPr>
          <p:cNvSpPr>
            <a:spLocks noGrp="1"/>
          </p:cNvSpPr>
          <p:nvPr>
            <p:ph idx="1"/>
          </p:nvPr>
        </p:nvSpPr>
        <p:spPr>
          <a:xfrm>
            <a:off x="370840" y="1443762"/>
            <a:ext cx="10759440" cy="579870"/>
          </a:xfrm>
        </p:spPr>
        <p:txBody>
          <a:bodyPr vert="horz" lIns="91440" tIns="45720" rIns="91440" bIns="45720" rtlCol="0" anchor="t">
            <a:normAutofit/>
          </a:bodyPr>
          <a:lstStyle/>
          <a:p>
            <a:pPr marL="0" indent="0">
              <a:buNone/>
            </a:pPr>
            <a:r>
              <a:rPr lang="en-US"/>
              <a:t>Les </a:t>
            </a:r>
            <a:r>
              <a:rPr lang="en-US" err="1"/>
              <a:t>recommandations</a:t>
            </a:r>
            <a:r>
              <a:rPr lang="en-US"/>
              <a:t> de la Cour des </a:t>
            </a:r>
            <a:r>
              <a:rPr lang="en-US" err="1"/>
              <a:t>Comptes</a:t>
            </a:r>
            <a:r>
              <a:rPr lang="en-US"/>
              <a:t>.</a:t>
            </a:r>
          </a:p>
        </p:txBody>
      </p:sp>
      <p:sp>
        <p:nvSpPr>
          <p:cNvPr id="2" name="Rectangle: Rounded Corners 1">
            <a:extLst>
              <a:ext uri="{FF2B5EF4-FFF2-40B4-BE49-F238E27FC236}">
                <a16:creationId xmlns:a16="http://schemas.microsoft.com/office/drawing/2014/main" id="{242949C2-3771-D510-E36D-2A81DA80C38E}"/>
              </a:ext>
            </a:extLst>
          </p:cNvPr>
          <p:cNvSpPr/>
          <p:nvPr/>
        </p:nvSpPr>
        <p:spPr>
          <a:xfrm>
            <a:off x="378033" y="2074198"/>
            <a:ext cx="4837952" cy="413033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u="sng">
                <a:solidFill>
                  <a:schemeClr val="accent1"/>
                </a:solidFill>
                <a:ea typeface="+mn-lt"/>
                <a:cs typeface="+mn-lt"/>
              </a:rPr>
              <a:t>Les </a:t>
            </a:r>
            <a:r>
              <a:rPr lang="en-US" sz="2800" b="1" u="sng" err="1">
                <a:solidFill>
                  <a:schemeClr val="accent1"/>
                </a:solidFill>
                <a:ea typeface="+mn-lt"/>
                <a:cs typeface="+mn-lt"/>
              </a:rPr>
              <a:t>recommandations</a:t>
            </a:r>
            <a:endParaRPr lang="en-US" sz="2800" b="1" u="sng" err="1">
              <a:solidFill>
                <a:schemeClr val="accent1"/>
              </a:solidFill>
            </a:endParaRPr>
          </a:p>
          <a:p>
            <a:pPr algn="just"/>
            <a:endParaRPr lang="en-US" sz="2800" b="1" u="sng">
              <a:solidFill>
                <a:schemeClr val="accent1"/>
              </a:solidFill>
              <a:ea typeface="+mn-lt"/>
              <a:cs typeface="+mn-lt"/>
            </a:endParaRPr>
          </a:p>
          <a:p>
            <a:pPr marL="285750" indent="-285750" algn="just">
              <a:buFont typeface="Calibri"/>
              <a:buChar char="-"/>
            </a:pPr>
            <a:r>
              <a:rPr lang="en-US" b="1" err="1">
                <a:solidFill>
                  <a:schemeClr val="accent1"/>
                </a:solidFill>
                <a:ea typeface="+mn-lt"/>
                <a:cs typeface="+mn-lt"/>
              </a:rPr>
              <a:t>Répertoire</a:t>
            </a:r>
            <a:r>
              <a:rPr lang="en-US" b="1">
                <a:solidFill>
                  <a:schemeClr val="accent1"/>
                </a:solidFill>
                <a:ea typeface="+mn-lt"/>
                <a:cs typeface="+mn-lt"/>
              </a:rPr>
              <a:t> </a:t>
            </a:r>
            <a:r>
              <a:rPr lang="en-US" b="1" err="1">
                <a:solidFill>
                  <a:schemeClr val="accent1"/>
                </a:solidFill>
                <a:ea typeface="+mn-lt"/>
                <a:cs typeface="+mn-lt"/>
              </a:rPr>
              <a:t>statistique</a:t>
            </a:r>
            <a:r>
              <a:rPr lang="en-US" b="1">
                <a:solidFill>
                  <a:schemeClr val="accent1"/>
                </a:solidFill>
                <a:ea typeface="+mn-lt"/>
                <a:cs typeface="+mn-lt"/>
              </a:rPr>
              <a:t>.</a:t>
            </a:r>
            <a:endParaRPr lang="en-US" b="1">
              <a:solidFill>
                <a:schemeClr val="accent1"/>
              </a:solidFill>
            </a:endParaRPr>
          </a:p>
          <a:p>
            <a:pPr algn="just"/>
            <a:endParaRPr lang="en-US" b="1">
              <a:solidFill>
                <a:schemeClr val="accent1"/>
              </a:solidFill>
            </a:endParaRPr>
          </a:p>
          <a:p>
            <a:pPr marL="285750" indent="-285750" algn="just">
              <a:buFont typeface="Calibri"/>
              <a:buChar char="-"/>
            </a:pPr>
            <a:r>
              <a:rPr lang="en-US" b="1" err="1">
                <a:solidFill>
                  <a:schemeClr val="accent1"/>
                </a:solidFill>
              </a:rPr>
              <a:t>Bureaux</a:t>
            </a:r>
            <a:r>
              <a:rPr lang="en-US" b="1">
                <a:solidFill>
                  <a:schemeClr val="accent1"/>
                </a:solidFill>
              </a:rPr>
              <a:t> </a:t>
            </a:r>
            <a:r>
              <a:rPr lang="en-US" b="1" err="1">
                <a:solidFill>
                  <a:schemeClr val="accent1"/>
                </a:solidFill>
              </a:rPr>
              <a:t>vacants</a:t>
            </a:r>
            <a:r>
              <a:rPr lang="en-US" b="1">
                <a:solidFill>
                  <a:schemeClr val="accent1"/>
                </a:solidFill>
              </a:rPr>
              <a:t>.</a:t>
            </a:r>
          </a:p>
          <a:p>
            <a:pPr marL="285750" indent="-285750" algn="just">
              <a:buFont typeface="Calibri"/>
              <a:buChar char="-"/>
            </a:pPr>
            <a:endParaRPr lang="en-US">
              <a:solidFill>
                <a:schemeClr val="accent1"/>
              </a:solidFill>
            </a:endParaRPr>
          </a:p>
          <a:p>
            <a:pPr marL="285750" indent="-285750" algn="just">
              <a:buFont typeface="Calibri"/>
              <a:buChar char="-"/>
            </a:pPr>
            <a:r>
              <a:rPr lang="en-US" b="1" err="1">
                <a:solidFill>
                  <a:schemeClr val="accent1"/>
                </a:solidFill>
                <a:ea typeface="+mn-lt"/>
                <a:cs typeface="+mn-lt"/>
              </a:rPr>
              <a:t>Réhabilitation</a:t>
            </a:r>
            <a:r>
              <a:rPr lang="en-US" b="1">
                <a:solidFill>
                  <a:schemeClr val="accent1"/>
                </a:solidFill>
                <a:ea typeface="+mn-lt"/>
                <a:cs typeface="+mn-lt"/>
              </a:rPr>
              <a:t> des </a:t>
            </a:r>
            <a:r>
              <a:rPr lang="en-US" b="1" err="1">
                <a:solidFill>
                  <a:schemeClr val="accent1"/>
                </a:solidFill>
                <a:ea typeface="+mn-lt"/>
                <a:cs typeface="+mn-lt"/>
              </a:rPr>
              <a:t>copropriétés</a:t>
            </a:r>
            <a:r>
              <a:rPr lang="en-US" b="1">
                <a:solidFill>
                  <a:schemeClr val="accent1"/>
                </a:solidFill>
                <a:ea typeface="+mn-lt"/>
                <a:cs typeface="+mn-lt"/>
              </a:rPr>
              <a:t> </a:t>
            </a:r>
            <a:r>
              <a:rPr lang="en-US" b="1" err="1">
                <a:solidFill>
                  <a:schemeClr val="accent1"/>
                </a:solidFill>
                <a:ea typeface="+mn-lt"/>
                <a:cs typeface="+mn-lt"/>
              </a:rPr>
              <a:t>dégradées</a:t>
            </a:r>
            <a:r>
              <a:rPr lang="en-US" b="1">
                <a:solidFill>
                  <a:schemeClr val="accent1"/>
                </a:solidFill>
                <a:ea typeface="+mn-lt"/>
                <a:cs typeface="+mn-lt"/>
              </a:rPr>
              <a:t> et démarches </a:t>
            </a:r>
            <a:r>
              <a:rPr lang="en-US" b="1" err="1">
                <a:solidFill>
                  <a:schemeClr val="accent1"/>
                </a:solidFill>
                <a:ea typeface="+mn-lt"/>
                <a:cs typeface="+mn-lt"/>
              </a:rPr>
              <a:t>préventives</a:t>
            </a:r>
            <a:r>
              <a:rPr lang="en-US" b="1">
                <a:solidFill>
                  <a:schemeClr val="accent1"/>
                </a:solidFill>
                <a:ea typeface="+mn-lt"/>
                <a:cs typeface="+mn-lt"/>
              </a:rPr>
              <a:t>. </a:t>
            </a:r>
          </a:p>
          <a:p>
            <a:pPr algn="just"/>
            <a:endParaRPr lang="en-US" b="1"/>
          </a:p>
          <a:p>
            <a:pPr algn="just">
              <a:buFont typeface="Calibri"/>
            </a:pPr>
            <a:endParaRPr lang="en-US" b="1"/>
          </a:p>
          <a:p>
            <a:pPr algn="just">
              <a:buFont typeface="Calibri"/>
            </a:pPr>
            <a:endParaRPr lang="en-US" b="1"/>
          </a:p>
          <a:p>
            <a:pPr algn="just">
              <a:buFont typeface="Calibri"/>
            </a:pPr>
            <a:endParaRPr lang="en-US" b="1"/>
          </a:p>
          <a:p>
            <a:pPr algn="just">
              <a:buFont typeface="Calibri"/>
            </a:pPr>
            <a:endParaRPr lang="en-US" b="1"/>
          </a:p>
        </p:txBody>
      </p:sp>
      <p:sp>
        <p:nvSpPr>
          <p:cNvPr id="4" name="Rectangle: Rounded Corners 3">
            <a:extLst>
              <a:ext uri="{FF2B5EF4-FFF2-40B4-BE49-F238E27FC236}">
                <a16:creationId xmlns:a16="http://schemas.microsoft.com/office/drawing/2014/main" id="{12CBA13B-71BC-D7F2-1DEB-70BF10BD0C94}"/>
              </a:ext>
            </a:extLst>
          </p:cNvPr>
          <p:cNvSpPr/>
          <p:nvPr/>
        </p:nvSpPr>
        <p:spPr>
          <a:xfrm>
            <a:off x="6823828" y="2043718"/>
            <a:ext cx="4787152" cy="416081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u="sng"/>
              <a:t>Les </a:t>
            </a:r>
            <a:r>
              <a:rPr lang="en-US" sz="2800" b="1" u="sng" err="1"/>
              <a:t>freins</a:t>
            </a:r>
            <a:r>
              <a:rPr lang="en-US" sz="2800" b="1" u="sng"/>
              <a:t> et </a:t>
            </a:r>
            <a:r>
              <a:rPr lang="en-US" sz="2800" b="1" u="sng" err="1"/>
              <a:t>défis</a:t>
            </a:r>
          </a:p>
          <a:p>
            <a:pPr algn="ctr"/>
            <a:endParaRPr lang="en-US" sz="2800" b="1" u="sng"/>
          </a:p>
          <a:p>
            <a:pPr marL="285750" indent="-285750" algn="just">
              <a:buFont typeface="Calibri"/>
              <a:buChar char="-"/>
            </a:pPr>
            <a:r>
              <a:rPr lang="en-US" b="1" err="1"/>
              <a:t>Relogements</a:t>
            </a:r>
            <a:r>
              <a:rPr lang="en-US" b="1"/>
              <a:t>.</a:t>
            </a:r>
          </a:p>
          <a:p>
            <a:pPr algn="just"/>
            <a:endParaRPr lang="en-US"/>
          </a:p>
          <a:p>
            <a:pPr marL="285750" indent="-285750" algn="just">
              <a:buFont typeface="Calibri"/>
              <a:buChar char="-"/>
            </a:pPr>
            <a:r>
              <a:rPr lang="en-US" b="1" err="1"/>
              <a:t>Recueil</a:t>
            </a:r>
            <a:r>
              <a:rPr lang="en-US" b="1"/>
              <a:t> des données.</a:t>
            </a:r>
          </a:p>
          <a:p>
            <a:pPr algn="just"/>
            <a:endParaRPr lang="en-US"/>
          </a:p>
          <a:p>
            <a:pPr marL="285750" indent="-285750" algn="just">
              <a:buFont typeface="Calibri"/>
              <a:buChar char="-"/>
            </a:pPr>
            <a:r>
              <a:rPr lang="en-US" err="1"/>
              <a:t>Professionnalisme</a:t>
            </a:r>
            <a:r>
              <a:rPr lang="en-US"/>
              <a:t> des </a:t>
            </a:r>
            <a:r>
              <a:rPr lang="en-US" err="1"/>
              <a:t>vendeurs</a:t>
            </a:r>
            <a:r>
              <a:rPr lang="en-US"/>
              <a:t> de </a:t>
            </a:r>
            <a:r>
              <a:rPr lang="en-US" err="1"/>
              <a:t>sommeil</a:t>
            </a:r>
            <a:r>
              <a:rPr lang="en-US"/>
              <a:t> : </a:t>
            </a:r>
            <a:endParaRPr lang="en-US">
              <a:ea typeface="+mn-lt"/>
              <a:cs typeface="+mn-lt"/>
            </a:endParaRPr>
          </a:p>
          <a:p>
            <a:pPr marL="742950" lvl="1" indent="-285750" algn="just">
              <a:buFont typeface="Courier New"/>
              <a:buChar char="o"/>
            </a:pPr>
            <a:r>
              <a:rPr lang="en-US" err="1">
                <a:ea typeface="+mn-lt"/>
                <a:cs typeface="+mn-lt"/>
              </a:rPr>
              <a:t>réinvestissent</a:t>
            </a:r>
            <a:r>
              <a:rPr lang="en-US">
                <a:ea typeface="+mn-lt"/>
                <a:cs typeface="+mn-lt"/>
              </a:rPr>
              <a:t> des fruits dans de nouveaux </a:t>
            </a:r>
            <a:r>
              <a:rPr lang="en-US" err="1">
                <a:ea typeface="+mn-lt"/>
                <a:cs typeface="+mn-lt"/>
              </a:rPr>
              <a:t>logements</a:t>
            </a:r>
            <a:r>
              <a:rPr lang="en-US">
                <a:ea typeface="+mn-lt"/>
                <a:cs typeface="+mn-lt"/>
              </a:rPr>
              <a:t> ;</a:t>
            </a:r>
          </a:p>
          <a:p>
            <a:pPr marL="742950" lvl="1" indent="-285750" algn="just">
              <a:buFont typeface="Courier New"/>
              <a:buChar char="o"/>
            </a:pPr>
            <a:r>
              <a:rPr lang="en-US">
                <a:ea typeface="+mn-lt"/>
                <a:cs typeface="+mn-lt"/>
              </a:rPr>
              <a:t>actions </a:t>
            </a:r>
            <a:r>
              <a:rPr lang="en-US" err="1">
                <a:ea typeface="+mn-lt"/>
                <a:cs typeface="+mn-lt"/>
              </a:rPr>
              <a:t>judiciaires</a:t>
            </a:r>
            <a:r>
              <a:rPr lang="en-US">
                <a:ea typeface="+mn-lt"/>
                <a:cs typeface="+mn-lt"/>
              </a:rPr>
              <a:t> </a:t>
            </a:r>
            <a:r>
              <a:rPr lang="en-US" err="1">
                <a:ea typeface="+mn-lt"/>
                <a:cs typeface="+mn-lt"/>
              </a:rPr>
              <a:t>pointue</a:t>
            </a:r>
            <a:r>
              <a:rPr lang="en-US">
                <a:ea typeface="+mn-lt"/>
                <a:cs typeface="+mn-lt"/>
              </a:rPr>
              <a:t>.</a:t>
            </a:r>
          </a:p>
          <a:p>
            <a:pPr lvl="1" algn="just"/>
            <a:endParaRPr lang="en-US">
              <a:ea typeface="+mn-lt"/>
              <a:cs typeface="+mn-lt"/>
            </a:endParaRPr>
          </a:p>
          <a:p>
            <a:pPr lvl="1" algn="just"/>
            <a:endParaRPr lang="en-US">
              <a:ea typeface="+mn-lt"/>
              <a:cs typeface="+mn-lt"/>
            </a:endParaRPr>
          </a:p>
        </p:txBody>
      </p:sp>
      <p:sp>
        <p:nvSpPr>
          <p:cNvPr id="6" name="Espace réservé du numéro de diapositive 5">
            <a:extLst>
              <a:ext uri="{FF2B5EF4-FFF2-40B4-BE49-F238E27FC236}">
                <a16:creationId xmlns:a16="http://schemas.microsoft.com/office/drawing/2014/main" id="{A2BFCF90-6247-16AF-DD43-9A9A601EBF9C}"/>
              </a:ext>
            </a:extLst>
          </p:cNvPr>
          <p:cNvSpPr>
            <a:spLocks noGrp="1"/>
          </p:cNvSpPr>
          <p:nvPr>
            <p:ph type="sldNum" sz="quarter" idx="12"/>
          </p:nvPr>
        </p:nvSpPr>
        <p:spPr/>
        <p:txBody>
          <a:bodyPr/>
          <a:lstStyle/>
          <a:p>
            <a:fld id="{27C6CCC6-2BE5-4E42-96A4-D1E8E81A3D8E}" type="slidenum">
              <a:rPr lang="fr-FR" smtClean="0"/>
              <a:t>27</a:t>
            </a:fld>
            <a:endParaRPr lang="fr-FR"/>
          </a:p>
        </p:txBody>
      </p:sp>
      <p:sp>
        <p:nvSpPr>
          <p:cNvPr id="7" name="Espace réservé du pied de page 6">
            <a:extLst>
              <a:ext uri="{FF2B5EF4-FFF2-40B4-BE49-F238E27FC236}">
                <a16:creationId xmlns:a16="http://schemas.microsoft.com/office/drawing/2014/main" id="{58CA724F-5EA8-09BF-E4D8-4ADA583B7193}"/>
              </a:ext>
            </a:extLst>
          </p:cNvPr>
          <p:cNvSpPr>
            <a:spLocks noGrp="1"/>
          </p:cNvSpPr>
          <p:nvPr>
            <p:ph type="ftr" sz="quarter" idx="11"/>
          </p:nvPr>
        </p:nvSpPr>
        <p:spPr/>
        <p:txBody>
          <a:bodyPr/>
          <a:lstStyle/>
          <a:p>
            <a:r>
              <a:rPr lang="fr-FR"/>
              <a:t>TAMUR - 01/04/26</a:t>
            </a:r>
          </a:p>
        </p:txBody>
      </p:sp>
      <p:sp>
        <p:nvSpPr>
          <p:cNvPr id="10" name="Title 1">
            <a:extLst>
              <a:ext uri="{FF2B5EF4-FFF2-40B4-BE49-F238E27FC236}">
                <a16:creationId xmlns:a16="http://schemas.microsoft.com/office/drawing/2014/main" id="{C6764CEE-20DA-E9F3-9544-FB40EAEF0C30}"/>
              </a:ext>
            </a:extLst>
          </p:cNvPr>
          <p:cNvSpPr>
            <a:spLocks noGrp="1"/>
          </p:cNvSpPr>
          <p:nvPr>
            <p:ph type="title"/>
          </p:nvPr>
        </p:nvSpPr>
        <p:spPr>
          <a:xfrm>
            <a:off x="-5443" y="-2268"/>
            <a:ext cx="10515600" cy="781278"/>
          </a:xfrm>
        </p:spPr>
        <p:txBody>
          <a:bodyPr>
            <a:normAutofit/>
          </a:bodyPr>
          <a:lstStyle/>
          <a:p>
            <a:r>
              <a:rPr lang="en-US"/>
              <a:t>2. Les </a:t>
            </a:r>
            <a:r>
              <a:rPr lang="en-US" err="1"/>
              <a:t>défauts</a:t>
            </a:r>
            <a:r>
              <a:rPr lang="en-US"/>
              <a:t> </a:t>
            </a:r>
            <a:r>
              <a:rPr lang="en-US" err="1"/>
              <a:t>d'usage</a:t>
            </a:r>
            <a:r>
              <a:rPr lang="en-US"/>
              <a:t> du parc de </a:t>
            </a:r>
            <a:r>
              <a:rPr lang="en-US" err="1"/>
              <a:t>logement</a:t>
            </a:r>
            <a:r>
              <a:rPr lang="en-US"/>
              <a:t> </a:t>
            </a:r>
          </a:p>
        </p:txBody>
      </p:sp>
      <p:sp>
        <p:nvSpPr>
          <p:cNvPr id="12" name="Title 1">
            <a:extLst>
              <a:ext uri="{FF2B5EF4-FFF2-40B4-BE49-F238E27FC236}">
                <a16:creationId xmlns:a16="http://schemas.microsoft.com/office/drawing/2014/main" id="{73C72104-C5A7-57B8-E366-917553A64A35}"/>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Les leviers d'action </a:t>
            </a:r>
          </a:p>
        </p:txBody>
      </p:sp>
      <p:sp>
        <p:nvSpPr>
          <p:cNvPr id="8" name="ZoneTexte 5">
            <a:extLst>
              <a:ext uri="{FF2B5EF4-FFF2-40B4-BE49-F238E27FC236}">
                <a16:creationId xmlns:a16="http://schemas.microsoft.com/office/drawing/2014/main" id="{44B745C3-EC99-26BA-3A8A-83FDE365680B}"/>
              </a:ext>
            </a:extLst>
          </p:cNvPr>
          <p:cNvSpPr txBox="1"/>
          <p:nvPr/>
        </p:nvSpPr>
        <p:spPr>
          <a:xfrm>
            <a:off x="433" y="6542077"/>
            <a:ext cx="52292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i="1">
                <a:solidFill>
                  <a:srgbClr val="000000"/>
                </a:solidFill>
                <a:ea typeface="+mn-lt"/>
                <a:cs typeface="+mn-lt"/>
              </a:rPr>
              <a:t>Rapport de la cour des comptes, 2015</a:t>
            </a:r>
            <a:endParaRPr lang="fr-FR" sz="1400" i="1"/>
          </a:p>
        </p:txBody>
      </p:sp>
    </p:spTree>
    <p:extLst>
      <p:ext uri="{BB962C8B-B14F-4D97-AF65-F5344CB8AC3E}">
        <p14:creationId xmlns:p14="http://schemas.microsoft.com/office/powerpoint/2010/main" val="412634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3C7A-6C2D-9F69-D803-C6C31796C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FA1C0-60AD-CFE1-5C2E-59FC24F466FD}"/>
              </a:ext>
            </a:extLst>
          </p:cNvPr>
          <p:cNvSpPr>
            <a:spLocks noGrp="1"/>
          </p:cNvSpPr>
          <p:nvPr>
            <p:ph type="title"/>
          </p:nvPr>
        </p:nvSpPr>
        <p:spPr>
          <a:xfrm>
            <a:off x="838200" y="1331232"/>
            <a:ext cx="10515600" cy="3461884"/>
          </a:xfrm>
          <a:solidFill>
            <a:schemeClr val="accent1">
              <a:lumMod val="20000"/>
              <a:lumOff val="80000"/>
            </a:schemeClr>
          </a:solidFill>
        </p:spPr>
        <p:txBody>
          <a:bodyPr vert="horz" lIns="91440" tIns="45720" rIns="91440" bIns="45720" rtlCol="0" anchor="ctr">
            <a:noAutofit/>
          </a:bodyPr>
          <a:lstStyle/>
          <a:p>
            <a:pPr algn="ctr"/>
            <a:r>
              <a:rPr lang="en-US" sz="8000" b="1">
                <a:solidFill>
                  <a:schemeClr val="accent1"/>
                </a:solidFill>
              </a:rPr>
              <a:t>3.</a:t>
            </a:r>
            <a:br>
              <a:rPr lang="en-US" sz="5400" b="1"/>
            </a:br>
            <a:r>
              <a:rPr lang="en-US" sz="5400" b="1">
                <a:solidFill>
                  <a:schemeClr val="accent1"/>
                </a:solidFill>
              </a:rPr>
              <a:t> L'étalement </a:t>
            </a:r>
            <a:r>
              <a:rPr lang="en-US" sz="5400" b="1" err="1">
                <a:solidFill>
                  <a:schemeClr val="accent1"/>
                </a:solidFill>
              </a:rPr>
              <a:t>urbain</a:t>
            </a:r>
            <a:endParaRPr lang="en-US" sz="5400" b="1">
              <a:solidFill>
                <a:schemeClr val="accent1"/>
              </a:solidFill>
            </a:endParaRPr>
          </a:p>
        </p:txBody>
      </p:sp>
      <p:sp>
        <p:nvSpPr>
          <p:cNvPr id="4" name="Espace réservé du numéro de diapositive 3">
            <a:extLst>
              <a:ext uri="{FF2B5EF4-FFF2-40B4-BE49-F238E27FC236}">
                <a16:creationId xmlns:a16="http://schemas.microsoft.com/office/drawing/2014/main" id="{01A3A664-5B38-B2AF-C5A9-DD0C26861E24}"/>
              </a:ext>
            </a:extLst>
          </p:cNvPr>
          <p:cNvSpPr>
            <a:spLocks noGrp="1"/>
          </p:cNvSpPr>
          <p:nvPr>
            <p:ph type="sldNum" sz="quarter" idx="12"/>
          </p:nvPr>
        </p:nvSpPr>
        <p:spPr/>
        <p:txBody>
          <a:bodyPr/>
          <a:lstStyle/>
          <a:p>
            <a:fld id="{27C6CCC6-2BE5-4E42-96A4-D1E8E81A3D8E}" type="slidenum">
              <a:rPr lang="fr-FR" smtClean="0"/>
              <a:t>28</a:t>
            </a:fld>
            <a:endParaRPr lang="fr-FR"/>
          </a:p>
        </p:txBody>
      </p:sp>
      <p:sp>
        <p:nvSpPr>
          <p:cNvPr id="6" name="Espace réservé du pied de page 5">
            <a:extLst>
              <a:ext uri="{FF2B5EF4-FFF2-40B4-BE49-F238E27FC236}">
                <a16:creationId xmlns:a16="http://schemas.microsoft.com/office/drawing/2014/main" id="{4670DCF6-9664-1D89-450C-3DE14D55848B}"/>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50122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00BED-3D2E-2C1C-5FFC-A4782EF6F7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1922A-44AA-95D5-3A64-C7E68B5F75BE}"/>
              </a:ext>
            </a:extLst>
          </p:cNvPr>
          <p:cNvSpPr>
            <a:spLocks noGrp="1"/>
          </p:cNvSpPr>
          <p:nvPr>
            <p:ph idx="1"/>
          </p:nvPr>
        </p:nvSpPr>
        <p:spPr>
          <a:xfrm>
            <a:off x="-4997824" y="2722095"/>
            <a:ext cx="10515600" cy="4351338"/>
          </a:xfrm>
        </p:spPr>
        <p:txBody>
          <a:bodyPr vert="horz" lIns="91440" tIns="45720" rIns="91440" bIns="45720" rtlCol="0" anchor="t">
            <a:normAutofit/>
          </a:bodyPr>
          <a:lstStyle/>
          <a:p>
            <a:endParaRPr lang="en-US"/>
          </a:p>
          <a:p>
            <a:pPr lvl="2">
              <a:buFont typeface="Wingdings" panose="020B0604020202020204" pitchFamily="34" charset="0"/>
              <a:buChar char="§"/>
            </a:pPr>
            <a:endParaRPr lang="en-US"/>
          </a:p>
        </p:txBody>
      </p:sp>
      <p:sp>
        <p:nvSpPr>
          <p:cNvPr id="2" name="Espace réservé du numéro de diapositive 1">
            <a:extLst>
              <a:ext uri="{FF2B5EF4-FFF2-40B4-BE49-F238E27FC236}">
                <a16:creationId xmlns:a16="http://schemas.microsoft.com/office/drawing/2014/main" id="{3049858A-C200-5DE1-2607-9D28CAEF7C08}"/>
              </a:ext>
            </a:extLst>
          </p:cNvPr>
          <p:cNvSpPr>
            <a:spLocks noGrp="1"/>
          </p:cNvSpPr>
          <p:nvPr>
            <p:ph type="sldNum" sz="quarter" idx="12"/>
          </p:nvPr>
        </p:nvSpPr>
        <p:spPr/>
        <p:txBody>
          <a:bodyPr/>
          <a:lstStyle/>
          <a:p>
            <a:fld id="{27C6CCC6-2BE5-4E42-96A4-D1E8E81A3D8E}" type="slidenum">
              <a:rPr lang="fr-FR" smtClean="0"/>
              <a:t>29</a:t>
            </a:fld>
            <a:endParaRPr lang="fr-FR"/>
          </a:p>
        </p:txBody>
      </p:sp>
      <p:sp>
        <p:nvSpPr>
          <p:cNvPr id="4" name="Espace réservé du pied de page 3">
            <a:extLst>
              <a:ext uri="{FF2B5EF4-FFF2-40B4-BE49-F238E27FC236}">
                <a16:creationId xmlns:a16="http://schemas.microsoft.com/office/drawing/2014/main" id="{1E2CC6C6-FAD7-5FD5-0F6C-8F6129CA1E3D}"/>
              </a:ext>
            </a:extLst>
          </p:cNvPr>
          <p:cNvSpPr>
            <a:spLocks noGrp="1"/>
          </p:cNvSpPr>
          <p:nvPr>
            <p:ph type="ftr" sz="quarter" idx="11"/>
          </p:nvPr>
        </p:nvSpPr>
        <p:spPr/>
        <p:txBody>
          <a:bodyPr/>
          <a:lstStyle/>
          <a:p>
            <a:r>
              <a:rPr lang="fr-FR"/>
              <a:t>TAMUR - 01/04/26</a:t>
            </a:r>
          </a:p>
        </p:txBody>
      </p:sp>
      <p:pic>
        <p:nvPicPr>
          <p:cNvPr id="6" name="Image 5" descr="Une image contenant texte, capture d’écran, diagramme&#10;&#10;Le contenu généré par l’IA peut être incorrect.">
            <a:extLst>
              <a:ext uri="{FF2B5EF4-FFF2-40B4-BE49-F238E27FC236}">
                <a16:creationId xmlns:a16="http://schemas.microsoft.com/office/drawing/2014/main" id="{3DAE291B-13A7-59ED-E7B1-113C280D2155}"/>
              </a:ext>
            </a:extLst>
          </p:cNvPr>
          <p:cNvPicPr>
            <a:picLocks noChangeAspect="1"/>
          </p:cNvPicPr>
          <p:nvPr/>
        </p:nvPicPr>
        <p:blipFill>
          <a:blip r:embed="rId2"/>
          <a:stretch>
            <a:fillRect/>
          </a:stretch>
        </p:blipFill>
        <p:spPr>
          <a:xfrm>
            <a:off x="6753826" y="3096"/>
            <a:ext cx="5429087" cy="4666994"/>
          </a:xfrm>
          <a:prstGeom prst="rect">
            <a:avLst/>
          </a:prstGeom>
        </p:spPr>
      </p:pic>
      <p:pic>
        <p:nvPicPr>
          <p:cNvPr id="7" name="Image 6" descr="Une image contenant texte, diagramme, capture d’écran, Police&#10;&#10;Le contenu généré par l’IA peut être incorrect.">
            <a:extLst>
              <a:ext uri="{FF2B5EF4-FFF2-40B4-BE49-F238E27FC236}">
                <a16:creationId xmlns:a16="http://schemas.microsoft.com/office/drawing/2014/main" id="{07104E8C-9A4C-31B8-38BC-0F5386712107}"/>
              </a:ext>
            </a:extLst>
          </p:cNvPr>
          <p:cNvPicPr>
            <a:picLocks noChangeAspect="1"/>
          </p:cNvPicPr>
          <p:nvPr/>
        </p:nvPicPr>
        <p:blipFill>
          <a:blip r:embed="rId3"/>
          <a:srcRect r="14897" b="17711"/>
          <a:stretch>
            <a:fillRect/>
          </a:stretch>
        </p:blipFill>
        <p:spPr>
          <a:xfrm>
            <a:off x="178774" y="2342255"/>
            <a:ext cx="6568992" cy="3893732"/>
          </a:xfrm>
          <a:prstGeom prst="rect">
            <a:avLst/>
          </a:prstGeom>
        </p:spPr>
      </p:pic>
      <p:sp>
        <p:nvSpPr>
          <p:cNvPr id="9" name="Title 1">
            <a:extLst>
              <a:ext uri="{FF2B5EF4-FFF2-40B4-BE49-F238E27FC236}">
                <a16:creationId xmlns:a16="http://schemas.microsoft.com/office/drawing/2014/main" id="{D2327CF5-CEB5-4AEC-2C0C-F01E2944960A}"/>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8" name="Title 1">
            <a:extLst>
              <a:ext uri="{FF2B5EF4-FFF2-40B4-BE49-F238E27FC236}">
                <a16:creationId xmlns:a16="http://schemas.microsoft.com/office/drawing/2014/main" id="{788FDF5A-1D8F-93C3-2837-316A0636EF24}"/>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Les grands chiffres</a:t>
            </a:r>
          </a:p>
        </p:txBody>
      </p:sp>
      <p:sp>
        <p:nvSpPr>
          <p:cNvPr id="11" name="ZoneTexte 10">
            <a:extLst>
              <a:ext uri="{FF2B5EF4-FFF2-40B4-BE49-F238E27FC236}">
                <a16:creationId xmlns:a16="http://schemas.microsoft.com/office/drawing/2014/main" id="{113CA1C7-362C-0A0A-C3B6-D36C0180498E}"/>
              </a:ext>
            </a:extLst>
          </p:cNvPr>
          <p:cNvSpPr txBox="1"/>
          <p:nvPr/>
        </p:nvSpPr>
        <p:spPr>
          <a:xfrm>
            <a:off x="2134" y="1428376"/>
            <a:ext cx="53071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u="sng">
                <a:solidFill>
                  <a:srgbClr val="215E99"/>
                </a:solidFill>
                <a:latin typeface="Aptos Display"/>
                <a:cs typeface="Aharoni"/>
              </a:rPr>
              <a:t>Région la + artificialisée :</a:t>
            </a:r>
          </a:p>
          <a:p>
            <a:pPr algn="ctr"/>
            <a:r>
              <a:rPr lang="fr-FR" sz="2400" b="1">
                <a:solidFill>
                  <a:srgbClr val="215E99"/>
                </a:solidFill>
                <a:latin typeface="Aptos Display"/>
                <a:cs typeface="Aharoni"/>
              </a:rPr>
              <a:t>22 % </a:t>
            </a:r>
            <a:r>
              <a:rPr lang="fr-FR" sz="2400" b="1" err="1">
                <a:solidFill>
                  <a:srgbClr val="215E99"/>
                </a:solidFill>
                <a:latin typeface="Aptos Display"/>
                <a:cs typeface="Aharoni"/>
              </a:rPr>
              <a:t>Idf</a:t>
            </a:r>
            <a:r>
              <a:rPr lang="fr-FR" sz="2400" b="1">
                <a:solidFill>
                  <a:srgbClr val="215E99"/>
                </a:solidFill>
                <a:latin typeface="Aptos Display"/>
                <a:cs typeface="Aharoni"/>
              </a:rPr>
              <a:t> vs 6 % France. </a:t>
            </a:r>
          </a:p>
        </p:txBody>
      </p:sp>
      <p:sp>
        <p:nvSpPr>
          <p:cNvPr id="12" name="ZoneTexte 11">
            <a:extLst>
              <a:ext uri="{FF2B5EF4-FFF2-40B4-BE49-F238E27FC236}">
                <a16:creationId xmlns:a16="http://schemas.microsoft.com/office/drawing/2014/main" id="{9454279C-FBB0-4F2C-8656-86639248C1A8}"/>
              </a:ext>
            </a:extLst>
          </p:cNvPr>
          <p:cNvSpPr txBox="1"/>
          <p:nvPr/>
        </p:nvSpPr>
        <p:spPr>
          <a:xfrm>
            <a:off x="6574608" y="5459804"/>
            <a:ext cx="60767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chemeClr val="accent1"/>
                </a:solidFill>
                <a:latin typeface="Aptos"/>
                <a:cs typeface="Aharoni"/>
              </a:rPr>
              <a:t>91% des sols </a:t>
            </a:r>
            <a:r>
              <a:rPr lang="en-US" sz="1600" b="1" err="1">
                <a:solidFill>
                  <a:schemeClr val="accent1"/>
                </a:solidFill>
                <a:latin typeface="Aptos"/>
                <a:cs typeface="Aharoni"/>
              </a:rPr>
              <a:t>artificialisés</a:t>
            </a:r>
            <a:r>
              <a:rPr lang="en-US" sz="1600" b="1">
                <a:solidFill>
                  <a:schemeClr val="accent1"/>
                </a:solidFill>
                <a:latin typeface="Aptos"/>
                <a:cs typeface="Aharoni"/>
              </a:rPr>
              <a:t> pour Paris et petite couronne </a:t>
            </a:r>
            <a:endParaRPr lang="fr-FR" sz="1600" b="1">
              <a:solidFill>
                <a:schemeClr val="accent1"/>
              </a:solidFill>
            </a:endParaRPr>
          </a:p>
        </p:txBody>
      </p:sp>
      <p:sp>
        <p:nvSpPr>
          <p:cNvPr id="14" name="ZoneTexte 13">
            <a:extLst>
              <a:ext uri="{FF2B5EF4-FFF2-40B4-BE49-F238E27FC236}">
                <a16:creationId xmlns:a16="http://schemas.microsoft.com/office/drawing/2014/main" id="{8EC65CC9-8617-4C0A-2ED6-D3CDB3C730F0}"/>
              </a:ext>
            </a:extLst>
          </p:cNvPr>
          <p:cNvSpPr txBox="1"/>
          <p:nvPr/>
        </p:nvSpPr>
        <p:spPr>
          <a:xfrm>
            <a:off x="3811792" y="1662056"/>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2021</a:t>
            </a:r>
            <a:endParaRPr lang="fr-FR" b="1">
              <a:solidFill>
                <a:schemeClr val="accent4">
                  <a:lumMod val="20000"/>
                  <a:lumOff val="80000"/>
                </a:schemeClr>
              </a:solidFill>
            </a:endParaRPr>
          </a:p>
        </p:txBody>
      </p:sp>
      <p:sp>
        <p:nvSpPr>
          <p:cNvPr id="15" name="ZoneTexte 14">
            <a:extLst>
              <a:ext uri="{FF2B5EF4-FFF2-40B4-BE49-F238E27FC236}">
                <a16:creationId xmlns:a16="http://schemas.microsoft.com/office/drawing/2014/main" id="{86D49865-5F74-2DAA-67ED-C105917385FB}"/>
              </a:ext>
            </a:extLst>
          </p:cNvPr>
          <p:cNvSpPr txBox="1"/>
          <p:nvPr/>
        </p:nvSpPr>
        <p:spPr>
          <a:xfrm>
            <a:off x="1060971" y="6477896"/>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Institut Paris Région, 2025</a:t>
            </a:r>
            <a:endParaRPr lang="fr-FR" b="1">
              <a:solidFill>
                <a:schemeClr val="accent4">
                  <a:lumMod val="20000"/>
                  <a:lumOff val="80000"/>
                </a:schemeClr>
              </a:solidFill>
            </a:endParaRPr>
          </a:p>
        </p:txBody>
      </p:sp>
    </p:spTree>
    <p:extLst>
      <p:ext uri="{BB962C8B-B14F-4D97-AF65-F5344CB8AC3E}">
        <p14:creationId xmlns:p14="http://schemas.microsoft.com/office/powerpoint/2010/main" val="13588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E111-1626-0D58-B74A-9F9CE6DA44CA}"/>
              </a:ext>
            </a:extLst>
          </p:cNvPr>
          <p:cNvSpPr>
            <a:spLocks noGrp="1"/>
          </p:cNvSpPr>
          <p:nvPr>
            <p:ph type="title"/>
          </p:nvPr>
        </p:nvSpPr>
        <p:spPr>
          <a:xfrm>
            <a:off x="0" y="-4989"/>
            <a:ext cx="10515600" cy="824821"/>
          </a:xfrm>
        </p:spPr>
        <p:txBody>
          <a:bodyPr/>
          <a:lstStyle/>
          <a:p>
            <a:r>
              <a:rPr lang="en-US" b="1">
                <a:solidFill>
                  <a:schemeClr val="accent1"/>
                </a:solidFill>
              </a:rPr>
              <a:t>Terrain </a:t>
            </a:r>
            <a:r>
              <a:rPr lang="en-US" b="1" err="1">
                <a:solidFill>
                  <a:schemeClr val="accent1"/>
                </a:solidFill>
              </a:rPr>
              <a:t>d'étude</a:t>
            </a:r>
          </a:p>
        </p:txBody>
      </p:sp>
      <p:sp>
        <p:nvSpPr>
          <p:cNvPr id="4" name="Footer Placeholder 3">
            <a:extLst>
              <a:ext uri="{FF2B5EF4-FFF2-40B4-BE49-F238E27FC236}">
                <a16:creationId xmlns:a16="http://schemas.microsoft.com/office/drawing/2014/main" id="{6996D653-E288-CF80-3605-E1F266664B9F}"/>
              </a:ext>
            </a:extLst>
          </p:cNvPr>
          <p:cNvSpPr>
            <a:spLocks noGrp="1"/>
          </p:cNvSpPr>
          <p:nvPr>
            <p:ph type="ftr" sz="quarter" idx="11"/>
          </p:nvPr>
        </p:nvSpPr>
        <p:spPr/>
        <p:txBody>
          <a:bodyPr/>
          <a:lstStyle/>
          <a:p>
            <a:r>
              <a:rPr lang="fr-FR"/>
              <a:t>TAMUR - 01/04/26</a:t>
            </a:r>
          </a:p>
        </p:txBody>
      </p:sp>
      <p:sp>
        <p:nvSpPr>
          <p:cNvPr id="5" name="Slide Number Placeholder 4">
            <a:extLst>
              <a:ext uri="{FF2B5EF4-FFF2-40B4-BE49-F238E27FC236}">
                <a16:creationId xmlns:a16="http://schemas.microsoft.com/office/drawing/2014/main" id="{C9BFBAAF-EA0A-F447-2769-657730E6E237}"/>
              </a:ext>
            </a:extLst>
          </p:cNvPr>
          <p:cNvSpPr>
            <a:spLocks noGrp="1"/>
          </p:cNvSpPr>
          <p:nvPr>
            <p:ph type="sldNum" sz="quarter" idx="12"/>
          </p:nvPr>
        </p:nvSpPr>
        <p:spPr/>
        <p:txBody>
          <a:bodyPr/>
          <a:lstStyle/>
          <a:p>
            <a:fld id="{27C6CCC6-2BE5-4E42-96A4-D1E8E81A3D8E}" type="slidenum">
              <a:rPr lang="fr-FR" smtClean="0"/>
              <a:t>3</a:t>
            </a:fld>
            <a:endParaRPr lang="fr-FR"/>
          </a:p>
        </p:txBody>
      </p:sp>
      <p:pic>
        <p:nvPicPr>
          <p:cNvPr id="7" name="Picture 6" descr="A map of france with white text&#10;&#10;AI-generated content may be incorrect.">
            <a:extLst>
              <a:ext uri="{FF2B5EF4-FFF2-40B4-BE49-F238E27FC236}">
                <a16:creationId xmlns:a16="http://schemas.microsoft.com/office/drawing/2014/main" id="{D95D2C0A-0CD8-5E8A-1EA8-1334994912FE}"/>
              </a:ext>
            </a:extLst>
          </p:cNvPr>
          <p:cNvPicPr>
            <a:picLocks noChangeAspect="1"/>
          </p:cNvPicPr>
          <p:nvPr/>
        </p:nvPicPr>
        <p:blipFill>
          <a:blip r:embed="rId2"/>
          <a:stretch>
            <a:fillRect/>
          </a:stretch>
        </p:blipFill>
        <p:spPr>
          <a:xfrm>
            <a:off x="2381250" y="978481"/>
            <a:ext cx="7429501" cy="5159829"/>
          </a:xfrm>
          <a:prstGeom prst="rect">
            <a:avLst/>
          </a:prstGeom>
        </p:spPr>
      </p:pic>
    </p:spTree>
    <p:extLst>
      <p:ext uri="{BB962C8B-B14F-4D97-AF65-F5344CB8AC3E}">
        <p14:creationId xmlns:p14="http://schemas.microsoft.com/office/powerpoint/2010/main" val="1352006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B30E-0D4C-20C1-4CD8-2F5798DCF0C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09AB37-E07B-AFA7-F1A4-24C9D261C631}"/>
              </a:ext>
            </a:extLst>
          </p:cNvPr>
          <p:cNvSpPr>
            <a:spLocks noGrp="1"/>
          </p:cNvSpPr>
          <p:nvPr>
            <p:ph type="sldNum" sz="quarter" idx="12"/>
          </p:nvPr>
        </p:nvSpPr>
        <p:spPr/>
        <p:txBody>
          <a:bodyPr/>
          <a:lstStyle/>
          <a:p>
            <a:fld id="{27C6CCC6-2BE5-4E42-96A4-D1E8E81A3D8E}" type="slidenum">
              <a:rPr lang="fr-FR" smtClean="0"/>
              <a:t>30</a:t>
            </a:fld>
            <a:endParaRPr lang="fr-FR"/>
          </a:p>
        </p:txBody>
      </p:sp>
      <p:sp>
        <p:nvSpPr>
          <p:cNvPr id="4" name="Espace réservé du pied de page 3">
            <a:extLst>
              <a:ext uri="{FF2B5EF4-FFF2-40B4-BE49-F238E27FC236}">
                <a16:creationId xmlns:a16="http://schemas.microsoft.com/office/drawing/2014/main" id="{E15066D9-F648-6445-B13A-879FBA188D09}"/>
              </a:ext>
            </a:extLst>
          </p:cNvPr>
          <p:cNvSpPr>
            <a:spLocks noGrp="1"/>
          </p:cNvSpPr>
          <p:nvPr>
            <p:ph type="ftr" sz="quarter" idx="11"/>
          </p:nvPr>
        </p:nvSpPr>
        <p:spPr/>
        <p:txBody>
          <a:bodyPr/>
          <a:lstStyle/>
          <a:p>
            <a:r>
              <a:rPr lang="fr-FR"/>
              <a:t>TAMUR - 01/04/26</a:t>
            </a:r>
          </a:p>
        </p:txBody>
      </p:sp>
      <p:sp>
        <p:nvSpPr>
          <p:cNvPr id="6" name="Rectangle : coins arrondis 5">
            <a:extLst>
              <a:ext uri="{FF2B5EF4-FFF2-40B4-BE49-F238E27FC236}">
                <a16:creationId xmlns:a16="http://schemas.microsoft.com/office/drawing/2014/main" id="{9FC8A441-7A19-7575-39B7-843B2FD2FD4D}"/>
              </a:ext>
            </a:extLst>
          </p:cNvPr>
          <p:cNvSpPr/>
          <p:nvPr/>
        </p:nvSpPr>
        <p:spPr>
          <a:xfrm>
            <a:off x="564458" y="1813366"/>
            <a:ext cx="3047999" cy="378106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0CFFC6A-9644-C88D-3C76-5147F04E89DB}"/>
              </a:ext>
            </a:extLst>
          </p:cNvPr>
          <p:cNvSpPr/>
          <p:nvPr/>
        </p:nvSpPr>
        <p:spPr>
          <a:xfrm>
            <a:off x="4480559" y="1813365"/>
            <a:ext cx="3047999" cy="3781063"/>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7C49DF99-E1DF-61A4-9E14-CCF9407B79BB}"/>
              </a:ext>
            </a:extLst>
          </p:cNvPr>
          <p:cNvSpPr/>
          <p:nvPr/>
        </p:nvSpPr>
        <p:spPr>
          <a:xfrm>
            <a:off x="8367723" y="1813364"/>
            <a:ext cx="3047999" cy="378106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descr="Graphique de tendance à la baisse avec un remplissage uni">
            <a:extLst>
              <a:ext uri="{FF2B5EF4-FFF2-40B4-BE49-F238E27FC236}">
                <a16:creationId xmlns:a16="http://schemas.microsoft.com/office/drawing/2014/main" id="{1FD4C13E-9AC7-2FEB-4BB0-3906C6F97F4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29784" y="1958788"/>
            <a:ext cx="914400" cy="914400"/>
          </a:xfrm>
          <a:prstGeom prst="rect">
            <a:avLst/>
          </a:prstGeom>
        </p:spPr>
      </p:pic>
      <p:sp>
        <p:nvSpPr>
          <p:cNvPr id="10" name="ZoneTexte 9">
            <a:extLst>
              <a:ext uri="{FF2B5EF4-FFF2-40B4-BE49-F238E27FC236}">
                <a16:creationId xmlns:a16="http://schemas.microsoft.com/office/drawing/2014/main" id="{B2D1CE4A-FE48-8A9D-576D-1B5DADBB5966}"/>
              </a:ext>
            </a:extLst>
          </p:cNvPr>
          <p:cNvSpPr txBox="1"/>
          <p:nvPr/>
        </p:nvSpPr>
        <p:spPr>
          <a:xfrm>
            <a:off x="885712" y="3056965"/>
            <a:ext cx="2402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Baisse de la taille des ménages </a:t>
            </a:r>
          </a:p>
        </p:txBody>
      </p:sp>
      <p:sp>
        <p:nvSpPr>
          <p:cNvPr id="11" name="Flèche : bas 10">
            <a:extLst>
              <a:ext uri="{FF2B5EF4-FFF2-40B4-BE49-F238E27FC236}">
                <a16:creationId xmlns:a16="http://schemas.microsoft.com/office/drawing/2014/main" id="{C3FBC80F-1299-22F7-9308-259C16E66A74}"/>
              </a:ext>
            </a:extLst>
          </p:cNvPr>
          <p:cNvSpPr/>
          <p:nvPr/>
        </p:nvSpPr>
        <p:spPr>
          <a:xfrm>
            <a:off x="1907689" y="3863788"/>
            <a:ext cx="358588" cy="519953"/>
          </a:xfrm>
          <a:prstGeom prst="downArrow">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257190E-02CF-73A1-20EC-6CB54DB410D6}"/>
              </a:ext>
            </a:extLst>
          </p:cNvPr>
          <p:cNvSpPr txBox="1"/>
          <p:nvPr/>
        </p:nvSpPr>
        <p:spPr>
          <a:xfrm>
            <a:off x="885712" y="4383741"/>
            <a:ext cx="24025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accent4">
                    <a:lumMod val="20000"/>
                    <a:lumOff val="80000"/>
                  </a:schemeClr>
                </a:solidFill>
              </a:rPr>
              <a:t>À population constante : besoin de + de logement </a:t>
            </a:r>
          </a:p>
        </p:txBody>
      </p:sp>
      <p:sp>
        <p:nvSpPr>
          <p:cNvPr id="13" name="ZoneTexte 12">
            <a:extLst>
              <a:ext uri="{FF2B5EF4-FFF2-40B4-BE49-F238E27FC236}">
                <a16:creationId xmlns:a16="http://schemas.microsoft.com/office/drawing/2014/main" id="{EBBC7215-0CA3-5E23-6160-7CA79E33A586}"/>
              </a:ext>
            </a:extLst>
          </p:cNvPr>
          <p:cNvSpPr txBox="1"/>
          <p:nvPr/>
        </p:nvSpPr>
        <p:spPr>
          <a:xfrm>
            <a:off x="977152" y="6355976"/>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Agreste, enquête </a:t>
            </a:r>
            <a:r>
              <a:rPr lang="fr-FR" sz="1000" i="1" err="1">
                <a:solidFill>
                  <a:srgbClr val="000000"/>
                </a:solidFill>
                <a:ea typeface="+mn-lt"/>
                <a:cs typeface="+mn-lt"/>
              </a:rPr>
              <a:t>Teruti</a:t>
            </a:r>
            <a:r>
              <a:rPr lang="fr-FR" sz="1000" i="1">
                <a:solidFill>
                  <a:srgbClr val="000000"/>
                </a:solidFill>
                <a:ea typeface="+mn-lt"/>
                <a:cs typeface="+mn-lt"/>
              </a:rPr>
              <a:t> 2020</a:t>
            </a:r>
            <a:r>
              <a:rPr lang="fr-FR" b="1">
                <a:solidFill>
                  <a:schemeClr val="accent4">
                    <a:lumMod val="20000"/>
                    <a:lumOff val="80000"/>
                  </a:schemeClr>
                </a:solidFill>
              </a:rPr>
              <a:t> </a:t>
            </a:r>
            <a:endParaRPr lang="fr-FR">
              <a:solidFill>
                <a:schemeClr val="accent4">
                  <a:lumMod val="20000"/>
                  <a:lumOff val="80000"/>
                </a:schemeClr>
              </a:solidFill>
            </a:endParaRPr>
          </a:p>
        </p:txBody>
      </p:sp>
      <p:sp>
        <p:nvSpPr>
          <p:cNvPr id="14" name="ZoneTexte 13">
            <a:extLst>
              <a:ext uri="{FF2B5EF4-FFF2-40B4-BE49-F238E27FC236}">
                <a16:creationId xmlns:a16="http://schemas.microsoft.com/office/drawing/2014/main" id="{5ADB90C5-1C61-5A9E-AFB2-61B76D8061B1}"/>
              </a:ext>
            </a:extLst>
          </p:cNvPr>
          <p:cNvSpPr txBox="1"/>
          <p:nvPr/>
        </p:nvSpPr>
        <p:spPr>
          <a:xfrm rot="20700000">
            <a:off x="437478" y="1882588"/>
            <a:ext cx="9681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CAEDFB"/>
                </a:solidFill>
                <a:latin typeface="Aptos Display"/>
                <a:cs typeface="Aharoni"/>
              </a:rPr>
              <a:t>1</a:t>
            </a:r>
          </a:p>
        </p:txBody>
      </p:sp>
      <p:sp>
        <p:nvSpPr>
          <p:cNvPr id="15" name="ZoneTexte 14">
            <a:extLst>
              <a:ext uri="{FF2B5EF4-FFF2-40B4-BE49-F238E27FC236}">
                <a16:creationId xmlns:a16="http://schemas.microsoft.com/office/drawing/2014/main" id="{0804364E-9493-1090-FFE9-927953DDCB3D}"/>
              </a:ext>
            </a:extLst>
          </p:cNvPr>
          <p:cNvSpPr txBox="1"/>
          <p:nvPr/>
        </p:nvSpPr>
        <p:spPr>
          <a:xfrm rot="20700000">
            <a:off x="4399878" y="1828800"/>
            <a:ext cx="9681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CAEDFB"/>
                </a:solidFill>
                <a:latin typeface="Aptos Display"/>
                <a:cs typeface="Aharoni"/>
              </a:rPr>
              <a:t>2</a:t>
            </a:r>
          </a:p>
        </p:txBody>
      </p:sp>
      <p:sp>
        <p:nvSpPr>
          <p:cNvPr id="16" name="ZoneTexte 15">
            <a:extLst>
              <a:ext uri="{FF2B5EF4-FFF2-40B4-BE49-F238E27FC236}">
                <a16:creationId xmlns:a16="http://schemas.microsoft.com/office/drawing/2014/main" id="{3488CEAD-471C-5CB0-F634-ED0219A2AE9B}"/>
              </a:ext>
            </a:extLst>
          </p:cNvPr>
          <p:cNvSpPr txBox="1"/>
          <p:nvPr/>
        </p:nvSpPr>
        <p:spPr>
          <a:xfrm rot="20700000">
            <a:off x="8308490" y="1828800"/>
            <a:ext cx="9681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0B769F"/>
                </a:solidFill>
                <a:latin typeface="Aptos Display"/>
                <a:cs typeface="Aharoni"/>
              </a:rPr>
              <a:t>3</a:t>
            </a:r>
          </a:p>
        </p:txBody>
      </p:sp>
      <p:pic>
        <p:nvPicPr>
          <p:cNvPr id="17" name="Graphique 16" descr="Maison rénovée (avec étincelles) contour">
            <a:extLst>
              <a:ext uri="{FF2B5EF4-FFF2-40B4-BE49-F238E27FC236}">
                <a16:creationId xmlns:a16="http://schemas.microsoft.com/office/drawing/2014/main" id="{B637EC2C-6460-718E-E46E-2CF4BC49FE5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58788"/>
            <a:ext cx="914400" cy="914400"/>
          </a:xfrm>
          <a:prstGeom prst="rect">
            <a:avLst/>
          </a:prstGeom>
        </p:spPr>
      </p:pic>
      <p:sp>
        <p:nvSpPr>
          <p:cNvPr id="18" name="ZoneTexte 17">
            <a:extLst>
              <a:ext uri="{FF2B5EF4-FFF2-40B4-BE49-F238E27FC236}">
                <a16:creationId xmlns:a16="http://schemas.microsoft.com/office/drawing/2014/main" id="{55803D21-B0CB-47BB-3C92-611D1DF43F26}"/>
              </a:ext>
            </a:extLst>
          </p:cNvPr>
          <p:cNvSpPr txBox="1"/>
          <p:nvPr/>
        </p:nvSpPr>
        <p:spPr>
          <a:xfrm>
            <a:off x="4883971" y="3056965"/>
            <a:ext cx="2402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L'habitat individuel (avec jardin)  </a:t>
            </a:r>
          </a:p>
        </p:txBody>
      </p:sp>
      <p:sp>
        <p:nvSpPr>
          <p:cNvPr id="19" name="Flèche : bas 18">
            <a:extLst>
              <a:ext uri="{FF2B5EF4-FFF2-40B4-BE49-F238E27FC236}">
                <a16:creationId xmlns:a16="http://schemas.microsoft.com/office/drawing/2014/main" id="{6A26FF9A-9332-3965-477E-739506C860F7}"/>
              </a:ext>
            </a:extLst>
          </p:cNvPr>
          <p:cNvSpPr/>
          <p:nvPr/>
        </p:nvSpPr>
        <p:spPr>
          <a:xfrm>
            <a:off x="5834230" y="3863787"/>
            <a:ext cx="358588" cy="519953"/>
          </a:xfrm>
          <a:prstGeom prst="downArrow">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5E4556D-DFD0-C00F-E7DD-38CD1FAEB9C7}"/>
              </a:ext>
            </a:extLst>
          </p:cNvPr>
          <p:cNvSpPr txBox="1"/>
          <p:nvPr/>
        </p:nvSpPr>
        <p:spPr>
          <a:xfrm>
            <a:off x="4812253" y="4491317"/>
            <a:ext cx="24025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accent4">
                    <a:lumMod val="20000"/>
                    <a:lumOff val="80000"/>
                  </a:schemeClr>
                </a:solidFill>
              </a:rPr>
              <a:t>+ D'espace pour un même nombre de personnes logées </a:t>
            </a:r>
          </a:p>
        </p:txBody>
      </p:sp>
      <p:sp>
        <p:nvSpPr>
          <p:cNvPr id="21" name="ZoneTexte 20">
            <a:extLst>
              <a:ext uri="{FF2B5EF4-FFF2-40B4-BE49-F238E27FC236}">
                <a16:creationId xmlns:a16="http://schemas.microsoft.com/office/drawing/2014/main" id="{D2D87136-0EFA-0307-E2F0-4FD6381D6F94}"/>
              </a:ext>
            </a:extLst>
          </p:cNvPr>
          <p:cNvSpPr txBox="1"/>
          <p:nvPr/>
        </p:nvSpPr>
        <p:spPr>
          <a:xfrm>
            <a:off x="8693970" y="3056965"/>
            <a:ext cx="2402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0B769F"/>
                </a:solidFill>
              </a:rPr>
              <a:t>Le parc réel de logement </a:t>
            </a:r>
          </a:p>
        </p:txBody>
      </p:sp>
      <p:sp>
        <p:nvSpPr>
          <p:cNvPr id="22" name="Flèche : bas 21">
            <a:extLst>
              <a:ext uri="{FF2B5EF4-FFF2-40B4-BE49-F238E27FC236}">
                <a16:creationId xmlns:a16="http://schemas.microsoft.com/office/drawing/2014/main" id="{870ABDA0-B01F-2A42-6F54-4331E7120890}"/>
              </a:ext>
            </a:extLst>
          </p:cNvPr>
          <p:cNvSpPr/>
          <p:nvPr/>
        </p:nvSpPr>
        <p:spPr>
          <a:xfrm>
            <a:off x="9724912" y="3863787"/>
            <a:ext cx="358588" cy="519953"/>
          </a:xfrm>
          <a:prstGeom prst="down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FCA3C30C-576D-63D1-6A9E-0C09D150FE86}"/>
              </a:ext>
            </a:extLst>
          </p:cNvPr>
          <p:cNvSpPr txBox="1"/>
          <p:nvPr/>
        </p:nvSpPr>
        <p:spPr>
          <a:xfrm>
            <a:off x="8702935" y="4455458"/>
            <a:ext cx="24025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0B769F"/>
                </a:solidFill>
              </a:rPr>
              <a:t>Offre effective dans Paris + PC plus faible que l'offre totale </a:t>
            </a:r>
          </a:p>
        </p:txBody>
      </p:sp>
      <p:pic>
        <p:nvPicPr>
          <p:cNvPr id="24" name="Graphique 23" descr="Travail à domicile avec un remplissage uni">
            <a:extLst>
              <a:ext uri="{FF2B5EF4-FFF2-40B4-BE49-F238E27FC236}">
                <a16:creationId xmlns:a16="http://schemas.microsoft.com/office/drawing/2014/main" id="{15D2DB3A-6CDD-38C9-D3F3-F6BB0DC5F25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447007" y="1958788"/>
            <a:ext cx="914400" cy="914400"/>
          </a:xfrm>
          <a:prstGeom prst="rect">
            <a:avLst/>
          </a:prstGeom>
        </p:spPr>
      </p:pic>
      <p:sp>
        <p:nvSpPr>
          <p:cNvPr id="26" name="Title 1">
            <a:extLst>
              <a:ext uri="{FF2B5EF4-FFF2-40B4-BE49-F238E27FC236}">
                <a16:creationId xmlns:a16="http://schemas.microsoft.com/office/drawing/2014/main" id="{08249C0C-1AA7-44A1-B6DD-11A67C7B26CD}"/>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28" name="Title 1">
            <a:extLst>
              <a:ext uri="{FF2B5EF4-FFF2-40B4-BE49-F238E27FC236}">
                <a16:creationId xmlns:a16="http://schemas.microsoft.com/office/drawing/2014/main" id="{26F85CF2-EAE5-8063-C9EB-90C5CC8314E8}"/>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Les </a:t>
            </a:r>
            <a:r>
              <a:rPr lang="en-US" b="1" i="1" err="1">
                <a:solidFill>
                  <a:schemeClr val="accent1">
                    <a:lumMod val="40000"/>
                    <a:lumOff val="60000"/>
                  </a:schemeClr>
                </a:solidFill>
              </a:rPr>
              <a:t>moteurs</a:t>
            </a:r>
            <a:r>
              <a:rPr lang="en-US" b="1" i="1">
                <a:solidFill>
                  <a:schemeClr val="accent1">
                    <a:lumMod val="40000"/>
                    <a:lumOff val="60000"/>
                  </a:schemeClr>
                </a:solidFill>
              </a:rPr>
              <a:t> de </a:t>
            </a:r>
            <a:r>
              <a:rPr lang="en-US" b="1" i="1" err="1">
                <a:solidFill>
                  <a:schemeClr val="accent1">
                    <a:lumMod val="40000"/>
                    <a:lumOff val="60000"/>
                  </a:schemeClr>
                </a:solidFill>
              </a:rPr>
              <a:t>cet</a:t>
            </a:r>
            <a:r>
              <a:rPr lang="en-US" b="1" i="1">
                <a:solidFill>
                  <a:schemeClr val="accent1">
                    <a:lumMod val="40000"/>
                    <a:lumOff val="60000"/>
                  </a:schemeClr>
                </a:solidFill>
              </a:rPr>
              <a:t> </a:t>
            </a:r>
            <a:r>
              <a:rPr lang="en-US" b="1" i="1" err="1">
                <a:solidFill>
                  <a:schemeClr val="accent1">
                    <a:lumMod val="40000"/>
                    <a:lumOff val="60000"/>
                  </a:schemeClr>
                </a:solidFill>
              </a:rPr>
              <a:t>étalement</a:t>
            </a:r>
            <a:r>
              <a:rPr lang="en-US" b="1" i="1">
                <a:solidFill>
                  <a:schemeClr val="accent1">
                    <a:lumMod val="40000"/>
                    <a:lumOff val="60000"/>
                  </a:schemeClr>
                </a:solidFill>
              </a:rPr>
              <a:t> </a:t>
            </a:r>
          </a:p>
        </p:txBody>
      </p:sp>
    </p:spTree>
    <p:extLst>
      <p:ext uri="{BB962C8B-B14F-4D97-AF65-F5344CB8AC3E}">
        <p14:creationId xmlns:p14="http://schemas.microsoft.com/office/powerpoint/2010/main" val="16492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animBg="1"/>
      <p:bldP spid="12" grpId="0"/>
      <p:bldP spid="14" grpId="0"/>
      <p:bldP spid="15" grpId="0"/>
      <p:bldP spid="16" grpId="0"/>
      <p:bldP spid="18" grpId="0"/>
      <p:bldP spid="19" grpId="0" animBg="1"/>
      <p:bldP spid="20" grpId="0"/>
      <p:bldP spid="21" grpId="0"/>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AEE1-F93A-A426-7DE8-28A09E854BA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DF9201A-8583-D404-7F0A-5A79DD52BBC2}"/>
              </a:ext>
            </a:extLst>
          </p:cNvPr>
          <p:cNvSpPr>
            <a:spLocks noGrp="1"/>
          </p:cNvSpPr>
          <p:nvPr>
            <p:ph type="sldNum" sz="quarter" idx="12"/>
          </p:nvPr>
        </p:nvSpPr>
        <p:spPr/>
        <p:txBody>
          <a:bodyPr/>
          <a:lstStyle/>
          <a:p>
            <a:fld id="{27C6CCC6-2BE5-4E42-96A4-D1E8E81A3D8E}" type="slidenum">
              <a:rPr lang="fr-FR" smtClean="0"/>
              <a:t>31</a:t>
            </a:fld>
            <a:endParaRPr lang="fr-FR"/>
          </a:p>
        </p:txBody>
      </p:sp>
      <p:sp>
        <p:nvSpPr>
          <p:cNvPr id="4" name="Espace réservé du pied de page 3">
            <a:extLst>
              <a:ext uri="{FF2B5EF4-FFF2-40B4-BE49-F238E27FC236}">
                <a16:creationId xmlns:a16="http://schemas.microsoft.com/office/drawing/2014/main" id="{16B0DF65-BE60-FB99-F4DF-7A1345E25979}"/>
              </a:ext>
            </a:extLst>
          </p:cNvPr>
          <p:cNvSpPr>
            <a:spLocks noGrp="1"/>
          </p:cNvSpPr>
          <p:nvPr>
            <p:ph type="ftr" sz="quarter" idx="11"/>
          </p:nvPr>
        </p:nvSpPr>
        <p:spPr/>
        <p:txBody>
          <a:bodyPr/>
          <a:lstStyle/>
          <a:p>
            <a:r>
              <a:rPr lang="fr-FR"/>
              <a:t>TAMUR - 01/04/26</a:t>
            </a:r>
          </a:p>
        </p:txBody>
      </p:sp>
      <p:sp>
        <p:nvSpPr>
          <p:cNvPr id="6" name="Rectangle : coins arrondis 5">
            <a:extLst>
              <a:ext uri="{FF2B5EF4-FFF2-40B4-BE49-F238E27FC236}">
                <a16:creationId xmlns:a16="http://schemas.microsoft.com/office/drawing/2014/main" id="{FCE8D64E-A3C6-5CA3-AD3F-9E778B66E8FF}"/>
              </a:ext>
            </a:extLst>
          </p:cNvPr>
          <p:cNvSpPr/>
          <p:nvPr/>
        </p:nvSpPr>
        <p:spPr>
          <a:xfrm>
            <a:off x="664863" y="1772384"/>
            <a:ext cx="4855027" cy="375929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4F33B1A4-E805-5A0E-CFA2-37FCB9E92740}"/>
              </a:ext>
            </a:extLst>
          </p:cNvPr>
          <p:cNvSpPr/>
          <p:nvPr/>
        </p:nvSpPr>
        <p:spPr>
          <a:xfrm>
            <a:off x="6116814" y="1757868"/>
            <a:ext cx="5399313" cy="377380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4E37109-1B9A-1D46-CA4B-3E68F0881939}"/>
              </a:ext>
            </a:extLst>
          </p:cNvPr>
          <p:cNvSpPr txBox="1"/>
          <p:nvPr/>
        </p:nvSpPr>
        <p:spPr>
          <a:xfrm>
            <a:off x="910291" y="3791804"/>
            <a:ext cx="43619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fr-FR" b="1">
                <a:solidFill>
                  <a:srgbClr val="CAEDFB"/>
                </a:solidFill>
              </a:rPr>
              <a:t>Éloignement des classes populaires et des familles.  </a:t>
            </a:r>
            <a:endParaRPr lang="fr-FR"/>
          </a:p>
          <a:p>
            <a:pPr marL="285750" indent="-285750">
              <a:buFont typeface="Calibri,Sans-Serif"/>
              <a:buChar char="-"/>
            </a:pPr>
            <a:r>
              <a:rPr lang="fr-FR" b="1">
                <a:solidFill>
                  <a:srgbClr val="CAEDFB"/>
                </a:solidFill>
              </a:rPr>
              <a:t>Risque de dépendance au VI.</a:t>
            </a:r>
            <a:endParaRPr lang="fr-FR">
              <a:solidFill>
                <a:srgbClr val="000000"/>
              </a:solidFill>
            </a:endParaRPr>
          </a:p>
          <a:p>
            <a:pPr marL="285750" indent="-285750">
              <a:buFont typeface="Calibri,Sans-Serif"/>
              <a:buChar char="-"/>
            </a:pPr>
            <a:r>
              <a:rPr lang="fr-FR" b="1">
                <a:solidFill>
                  <a:srgbClr val="CAEDFB"/>
                </a:solidFill>
              </a:rPr>
              <a:t>Inégalité d'accès à l'emploi.</a:t>
            </a:r>
            <a:endParaRPr lang="fr-FR"/>
          </a:p>
        </p:txBody>
      </p:sp>
      <p:sp>
        <p:nvSpPr>
          <p:cNvPr id="13" name="ZoneTexte 12">
            <a:extLst>
              <a:ext uri="{FF2B5EF4-FFF2-40B4-BE49-F238E27FC236}">
                <a16:creationId xmlns:a16="http://schemas.microsoft.com/office/drawing/2014/main" id="{B5BFB8B0-6FC4-0619-B697-C6C3185CA0C8}"/>
              </a:ext>
            </a:extLst>
          </p:cNvPr>
          <p:cNvSpPr txBox="1"/>
          <p:nvPr/>
        </p:nvSpPr>
        <p:spPr>
          <a:xfrm>
            <a:off x="977152" y="6355976"/>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2021</a:t>
            </a:r>
            <a:r>
              <a:rPr lang="fr-FR" b="1">
                <a:solidFill>
                  <a:schemeClr val="accent4">
                    <a:lumMod val="20000"/>
                    <a:lumOff val="80000"/>
                  </a:schemeClr>
                </a:solidFill>
              </a:rPr>
              <a:t> </a:t>
            </a:r>
            <a:endParaRPr lang="fr-FR">
              <a:solidFill>
                <a:schemeClr val="accent4">
                  <a:lumMod val="20000"/>
                  <a:lumOff val="80000"/>
                </a:schemeClr>
              </a:solidFill>
            </a:endParaRPr>
          </a:p>
        </p:txBody>
      </p:sp>
      <p:sp>
        <p:nvSpPr>
          <p:cNvPr id="26" name="Title 1">
            <a:extLst>
              <a:ext uri="{FF2B5EF4-FFF2-40B4-BE49-F238E27FC236}">
                <a16:creationId xmlns:a16="http://schemas.microsoft.com/office/drawing/2014/main" id="{92B6FAA6-C415-D0FD-BF35-B721DA4B25DF}"/>
              </a:ext>
            </a:extLst>
          </p:cNvPr>
          <p:cNvSpPr txBox="1">
            <a:spLocks/>
          </p:cNvSpPr>
          <p:nvPr/>
        </p:nvSpPr>
        <p:spPr>
          <a:xfrm>
            <a:off x="1799665" y="1756522"/>
            <a:ext cx="2583543"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i="1" err="1">
                <a:solidFill>
                  <a:srgbClr val="CAEDFB"/>
                </a:solidFill>
              </a:rPr>
              <a:t>Sociaux</a:t>
            </a:r>
            <a:r>
              <a:rPr lang="en-US" sz="3400" b="1" i="1">
                <a:solidFill>
                  <a:srgbClr val="CAEDFB"/>
                </a:solidFill>
              </a:rPr>
              <a:t> </a:t>
            </a:r>
          </a:p>
        </p:txBody>
      </p:sp>
      <p:sp>
        <p:nvSpPr>
          <p:cNvPr id="27" name="Title 1">
            <a:extLst>
              <a:ext uri="{FF2B5EF4-FFF2-40B4-BE49-F238E27FC236}">
                <a16:creationId xmlns:a16="http://schemas.microsoft.com/office/drawing/2014/main" id="{89BF7463-EBF4-77D1-6AA7-8B43AB376342}"/>
              </a:ext>
            </a:extLst>
          </p:cNvPr>
          <p:cNvSpPr txBox="1">
            <a:spLocks/>
          </p:cNvSpPr>
          <p:nvPr/>
        </p:nvSpPr>
        <p:spPr>
          <a:xfrm>
            <a:off x="6545699" y="1773261"/>
            <a:ext cx="4543245" cy="838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err="1">
                <a:solidFill>
                  <a:srgbClr val="156082"/>
                </a:solidFill>
              </a:rPr>
              <a:t>Environnementaux</a:t>
            </a:r>
          </a:p>
        </p:txBody>
      </p:sp>
      <p:sp>
        <p:nvSpPr>
          <p:cNvPr id="28" name="ZoneTexte 27">
            <a:extLst>
              <a:ext uri="{FF2B5EF4-FFF2-40B4-BE49-F238E27FC236}">
                <a16:creationId xmlns:a16="http://schemas.microsoft.com/office/drawing/2014/main" id="{AFC259F9-35C5-0F20-3466-78C7FED75037}"/>
              </a:ext>
            </a:extLst>
          </p:cNvPr>
          <p:cNvSpPr txBox="1"/>
          <p:nvPr/>
        </p:nvSpPr>
        <p:spPr>
          <a:xfrm>
            <a:off x="6297011" y="3791591"/>
            <a:ext cx="51275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fr-FR" b="1">
                <a:solidFill>
                  <a:srgbClr val="156082"/>
                </a:solidFill>
              </a:rPr>
              <a:t>Fragmentation des écosystèmes : Biodiversité menacée.</a:t>
            </a:r>
            <a:endParaRPr lang="fr-FR">
              <a:solidFill>
                <a:srgbClr val="156082"/>
              </a:solidFill>
            </a:endParaRPr>
          </a:p>
          <a:p>
            <a:pPr marL="285750" indent="-285750">
              <a:buFont typeface="Calibri"/>
              <a:buChar char="-"/>
            </a:pPr>
            <a:r>
              <a:rPr lang="fr-FR" b="1">
                <a:solidFill>
                  <a:srgbClr val="156082"/>
                </a:solidFill>
              </a:rPr>
              <a:t>Imperméabilisation : inondation. </a:t>
            </a:r>
          </a:p>
          <a:p>
            <a:pPr marL="285750" indent="-285750">
              <a:buFont typeface="Calibri"/>
              <a:buChar char="-"/>
            </a:pPr>
            <a:r>
              <a:rPr lang="fr-FR" b="1">
                <a:solidFill>
                  <a:srgbClr val="156082"/>
                </a:solidFill>
              </a:rPr>
              <a:t>Ilot de chaleur.</a:t>
            </a:r>
          </a:p>
        </p:txBody>
      </p:sp>
      <p:sp>
        <p:nvSpPr>
          <p:cNvPr id="29" name="ZoneTexte 28">
            <a:extLst>
              <a:ext uri="{FF2B5EF4-FFF2-40B4-BE49-F238E27FC236}">
                <a16:creationId xmlns:a16="http://schemas.microsoft.com/office/drawing/2014/main" id="{D9AEC633-C958-3498-DDD5-FBE2818CA7CF}"/>
              </a:ext>
            </a:extLst>
          </p:cNvPr>
          <p:cNvSpPr txBox="1"/>
          <p:nvPr/>
        </p:nvSpPr>
        <p:spPr>
          <a:xfrm>
            <a:off x="7633660" y="2536797"/>
            <a:ext cx="23735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156082"/>
                </a:solidFill>
              </a:rPr>
              <a:t>Artificialisation </a:t>
            </a:r>
          </a:p>
        </p:txBody>
      </p:sp>
      <p:sp>
        <p:nvSpPr>
          <p:cNvPr id="33" name="Title 1">
            <a:extLst>
              <a:ext uri="{FF2B5EF4-FFF2-40B4-BE49-F238E27FC236}">
                <a16:creationId xmlns:a16="http://schemas.microsoft.com/office/drawing/2014/main" id="{A13167E7-2DD0-CB2D-9AFC-38AB28971EF9}"/>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7" name="Title 1">
            <a:extLst>
              <a:ext uri="{FF2B5EF4-FFF2-40B4-BE49-F238E27FC236}">
                <a16:creationId xmlns:a16="http://schemas.microsoft.com/office/drawing/2014/main" id="{8B7217BB-A2F4-E85A-DA4B-50AAB7B3CCB7}"/>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chemeClr val="accent1">
                    <a:lumMod val="40000"/>
                    <a:lumOff val="60000"/>
                  </a:schemeClr>
                </a:solidFill>
              </a:rPr>
              <a:t>Les </a:t>
            </a:r>
            <a:r>
              <a:rPr lang="en-US" b="1" i="1" err="1">
                <a:solidFill>
                  <a:schemeClr val="accent1">
                    <a:lumMod val="40000"/>
                    <a:lumOff val="60000"/>
                  </a:schemeClr>
                </a:solidFill>
              </a:rPr>
              <a:t>enjeux</a:t>
            </a:r>
            <a:r>
              <a:rPr lang="en-US" b="1" i="1">
                <a:solidFill>
                  <a:schemeClr val="accent1">
                    <a:lumMod val="40000"/>
                    <a:lumOff val="60000"/>
                  </a:schemeClr>
                </a:solidFill>
              </a:rPr>
              <a:t> de </a:t>
            </a:r>
            <a:r>
              <a:rPr lang="en-US" b="1" i="1" err="1">
                <a:solidFill>
                  <a:schemeClr val="accent1">
                    <a:lumMod val="40000"/>
                    <a:lumOff val="60000"/>
                  </a:schemeClr>
                </a:solidFill>
              </a:rPr>
              <a:t>cet</a:t>
            </a:r>
            <a:r>
              <a:rPr lang="en-US" b="1" i="1">
                <a:solidFill>
                  <a:schemeClr val="accent1">
                    <a:lumMod val="40000"/>
                    <a:lumOff val="60000"/>
                  </a:schemeClr>
                </a:solidFill>
              </a:rPr>
              <a:t> </a:t>
            </a:r>
            <a:r>
              <a:rPr lang="en-US" b="1" i="1" err="1">
                <a:solidFill>
                  <a:schemeClr val="accent1">
                    <a:lumMod val="40000"/>
                    <a:lumOff val="60000"/>
                  </a:schemeClr>
                </a:solidFill>
              </a:rPr>
              <a:t>étalement</a:t>
            </a:r>
            <a:r>
              <a:rPr lang="en-US" b="1" i="1">
                <a:solidFill>
                  <a:schemeClr val="accent1">
                    <a:lumMod val="40000"/>
                    <a:lumOff val="60000"/>
                  </a:schemeClr>
                </a:solidFill>
              </a:rPr>
              <a:t> </a:t>
            </a:r>
          </a:p>
        </p:txBody>
      </p:sp>
      <p:pic>
        <p:nvPicPr>
          <p:cNvPr id="11" name="Graphique 10" descr="Famille avec deux enfants avec un remplissage uni">
            <a:extLst>
              <a:ext uri="{FF2B5EF4-FFF2-40B4-BE49-F238E27FC236}">
                <a16:creationId xmlns:a16="http://schemas.microsoft.com/office/drawing/2014/main" id="{11EAD4B9-0637-F175-FA37-712DEFE0A77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80141" y="1715247"/>
            <a:ext cx="914400" cy="914400"/>
          </a:xfrm>
          <a:prstGeom prst="rect">
            <a:avLst/>
          </a:prstGeom>
        </p:spPr>
      </p:pic>
      <p:sp>
        <p:nvSpPr>
          <p:cNvPr id="12" name="ZoneTexte 11">
            <a:extLst>
              <a:ext uri="{FF2B5EF4-FFF2-40B4-BE49-F238E27FC236}">
                <a16:creationId xmlns:a16="http://schemas.microsoft.com/office/drawing/2014/main" id="{9DA71EB4-CAA9-E09D-C389-886ED176F79D}"/>
              </a:ext>
            </a:extLst>
          </p:cNvPr>
          <p:cNvSpPr txBox="1"/>
          <p:nvPr/>
        </p:nvSpPr>
        <p:spPr>
          <a:xfrm>
            <a:off x="910290" y="2610704"/>
            <a:ext cx="43619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Mécanique d'exclusion économique   </a:t>
            </a:r>
            <a:endParaRPr lang="fr-FR"/>
          </a:p>
        </p:txBody>
      </p:sp>
      <p:sp>
        <p:nvSpPr>
          <p:cNvPr id="15" name="Flèche : bas 14">
            <a:extLst>
              <a:ext uri="{FF2B5EF4-FFF2-40B4-BE49-F238E27FC236}">
                <a16:creationId xmlns:a16="http://schemas.microsoft.com/office/drawing/2014/main" id="{DBC8DFF5-35D3-BE40-7B30-97D6D0970D28}"/>
              </a:ext>
            </a:extLst>
          </p:cNvPr>
          <p:cNvSpPr/>
          <p:nvPr/>
        </p:nvSpPr>
        <p:spPr>
          <a:xfrm>
            <a:off x="2910989" y="3070038"/>
            <a:ext cx="358588" cy="519953"/>
          </a:xfrm>
          <a:prstGeom prst="downArrow">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1882844A-93CD-F1C1-29F1-E6946929B991}"/>
              </a:ext>
            </a:extLst>
          </p:cNvPr>
          <p:cNvSpPr/>
          <p:nvPr/>
        </p:nvSpPr>
        <p:spPr>
          <a:xfrm>
            <a:off x="8638689" y="2987488"/>
            <a:ext cx="358588" cy="519953"/>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156082"/>
              </a:solidFill>
            </a:endParaRPr>
          </a:p>
        </p:txBody>
      </p:sp>
      <p:pic>
        <p:nvPicPr>
          <p:cNvPr id="19" name="Graphique 18" descr="Agriculture avec un remplissage uni">
            <a:extLst>
              <a:ext uri="{FF2B5EF4-FFF2-40B4-BE49-F238E27FC236}">
                <a16:creationId xmlns:a16="http://schemas.microsoft.com/office/drawing/2014/main" id="{9BFF0627-D18E-EA69-000F-C19FA195CF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09250" y="1879600"/>
            <a:ext cx="914400" cy="914400"/>
          </a:xfrm>
          <a:prstGeom prst="rect">
            <a:avLst/>
          </a:prstGeom>
        </p:spPr>
      </p:pic>
    </p:spTree>
    <p:extLst>
      <p:ext uri="{BB962C8B-B14F-4D97-AF65-F5344CB8AC3E}">
        <p14:creationId xmlns:p14="http://schemas.microsoft.com/office/powerpoint/2010/main" val="8696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9843-66FC-EEEC-EBFC-35639135FF9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1A4D88D-07A6-B7F7-923F-A61CE22B3491}"/>
              </a:ext>
            </a:extLst>
          </p:cNvPr>
          <p:cNvSpPr>
            <a:spLocks noGrp="1"/>
          </p:cNvSpPr>
          <p:nvPr>
            <p:ph type="sldNum" sz="quarter" idx="12"/>
          </p:nvPr>
        </p:nvSpPr>
        <p:spPr/>
        <p:txBody>
          <a:bodyPr/>
          <a:lstStyle/>
          <a:p>
            <a:fld id="{27C6CCC6-2BE5-4E42-96A4-D1E8E81A3D8E}" type="slidenum">
              <a:rPr lang="fr-FR" smtClean="0"/>
              <a:t>32</a:t>
            </a:fld>
            <a:endParaRPr lang="fr-FR"/>
          </a:p>
        </p:txBody>
      </p:sp>
      <p:sp>
        <p:nvSpPr>
          <p:cNvPr id="4" name="Espace réservé du pied de page 3">
            <a:extLst>
              <a:ext uri="{FF2B5EF4-FFF2-40B4-BE49-F238E27FC236}">
                <a16:creationId xmlns:a16="http://schemas.microsoft.com/office/drawing/2014/main" id="{B13A2824-006E-D1A6-1ECE-87E1004BB1C8}"/>
              </a:ext>
            </a:extLst>
          </p:cNvPr>
          <p:cNvSpPr>
            <a:spLocks noGrp="1"/>
          </p:cNvSpPr>
          <p:nvPr>
            <p:ph type="ftr" sz="quarter" idx="11"/>
          </p:nvPr>
        </p:nvSpPr>
        <p:spPr/>
        <p:txBody>
          <a:bodyPr/>
          <a:lstStyle/>
          <a:p>
            <a:r>
              <a:rPr lang="fr-FR"/>
              <a:t>TAMUR - 01/04/26</a:t>
            </a:r>
          </a:p>
        </p:txBody>
      </p:sp>
      <p:sp>
        <p:nvSpPr>
          <p:cNvPr id="6" name="Rectangle : coins arrondis 5">
            <a:extLst>
              <a:ext uri="{FF2B5EF4-FFF2-40B4-BE49-F238E27FC236}">
                <a16:creationId xmlns:a16="http://schemas.microsoft.com/office/drawing/2014/main" id="{964AFFC2-7FEE-43B1-92C4-6355C3D8F743}"/>
              </a:ext>
            </a:extLst>
          </p:cNvPr>
          <p:cNvSpPr/>
          <p:nvPr/>
        </p:nvSpPr>
        <p:spPr>
          <a:xfrm>
            <a:off x="334873" y="1477213"/>
            <a:ext cx="2949741" cy="505949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7AEE6C0-217B-8C4B-AE9A-E7AD34AD4C1A}"/>
              </a:ext>
            </a:extLst>
          </p:cNvPr>
          <p:cNvSpPr txBox="1"/>
          <p:nvPr/>
        </p:nvSpPr>
        <p:spPr>
          <a:xfrm>
            <a:off x="455566" y="1693790"/>
            <a:ext cx="2617719" cy="669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Développement du renouvellement urbain </a:t>
            </a:r>
          </a:p>
        </p:txBody>
      </p:sp>
      <p:sp>
        <p:nvSpPr>
          <p:cNvPr id="13" name="ZoneTexte 12">
            <a:extLst>
              <a:ext uri="{FF2B5EF4-FFF2-40B4-BE49-F238E27FC236}">
                <a16:creationId xmlns:a16="http://schemas.microsoft.com/office/drawing/2014/main" id="{B8AB985E-E02B-EBF2-46DB-AC8BB5AD7D16}"/>
              </a:ext>
            </a:extLst>
          </p:cNvPr>
          <p:cNvSpPr txBox="1"/>
          <p:nvPr/>
        </p:nvSpPr>
        <p:spPr>
          <a:xfrm>
            <a:off x="7327638" y="6112644"/>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Institut Paris Région, 2025</a:t>
            </a:r>
            <a:endParaRPr lang="fr-FR" b="1">
              <a:solidFill>
                <a:schemeClr val="accent4">
                  <a:lumMod val="20000"/>
                  <a:lumOff val="80000"/>
                </a:schemeClr>
              </a:solidFill>
            </a:endParaRPr>
          </a:p>
        </p:txBody>
      </p:sp>
      <p:pic>
        <p:nvPicPr>
          <p:cNvPr id="30" name="Image 29" descr="Une image contenant texte, diagramme, capture d’écran, Police&#10;&#10;Le contenu généré par l’IA peut être incorrect.">
            <a:extLst>
              <a:ext uri="{FF2B5EF4-FFF2-40B4-BE49-F238E27FC236}">
                <a16:creationId xmlns:a16="http://schemas.microsoft.com/office/drawing/2014/main" id="{70F52594-05F4-B3C6-6007-AFFA47F68773}"/>
              </a:ext>
            </a:extLst>
          </p:cNvPr>
          <p:cNvPicPr>
            <a:picLocks noChangeAspect="1"/>
          </p:cNvPicPr>
          <p:nvPr/>
        </p:nvPicPr>
        <p:blipFill>
          <a:blip r:embed="rId3"/>
          <a:srcRect l="302" t="12641" r="4989" b="4717"/>
          <a:stretch>
            <a:fillRect/>
          </a:stretch>
        </p:blipFill>
        <p:spPr>
          <a:xfrm>
            <a:off x="3453113" y="1452431"/>
            <a:ext cx="8524910" cy="4636274"/>
          </a:xfrm>
          <a:prstGeom prst="rect">
            <a:avLst/>
          </a:prstGeom>
        </p:spPr>
      </p:pic>
      <p:sp>
        <p:nvSpPr>
          <p:cNvPr id="32" name="Title 1">
            <a:extLst>
              <a:ext uri="{FF2B5EF4-FFF2-40B4-BE49-F238E27FC236}">
                <a16:creationId xmlns:a16="http://schemas.microsoft.com/office/drawing/2014/main" id="{EEA1F8FD-6451-5D9D-0A73-93507E58DCC4}"/>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5" name="Title 1">
            <a:extLst>
              <a:ext uri="{FF2B5EF4-FFF2-40B4-BE49-F238E27FC236}">
                <a16:creationId xmlns:a16="http://schemas.microsoft.com/office/drawing/2014/main" id="{26F85CF2-EAE5-8063-C9EB-90C5CC8314E8}"/>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defPPr>
              <a:defRPr lang="fr-FR"/>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a:solidFill>
                  <a:schemeClr val="accent1">
                    <a:lumMod val="40000"/>
                    <a:lumOff val="60000"/>
                  </a:schemeClr>
                </a:solidFill>
              </a:rPr>
              <a:t>La </a:t>
            </a:r>
            <a:r>
              <a:rPr lang="en-US" b="1" i="1" err="1">
                <a:solidFill>
                  <a:schemeClr val="accent1">
                    <a:lumMod val="40000"/>
                    <a:lumOff val="60000"/>
                  </a:schemeClr>
                </a:solidFill>
              </a:rPr>
              <a:t>consommation</a:t>
            </a:r>
            <a:r>
              <a:rPr lang="en-US" b="1" i="1">
                <a:solidFill>
                  <a:schemeClr val="accent1">
                    <a:lumMod val="40000"/>
                    <a:lumOff val="60000"/>
                  </a:schemeClr>
                </a:solidFill>
              </a:rPr>
              <a:t> </a:t>
            </a:r>
            <a:r>
              <a:rPr lang="en-US" b="1" i="1" err="1">
                <a:solidFill>
                  <a:schemeClr val="accent1">
                    <a:lumMod val="40000"/>
                    <a:lumOff val="60000"/>
                  </a:schemeClr>
                </a:solidFill>
              </a:rPr>
              <a:t>d'espace</a:t>
            </a:r>
            <a:r>
              <a:rPr lang="en-US" b="1" i="1">
                <a:solidFill>
                  <a:schemeClr val="accent1">
                    <a:lumMod val="40000"/>
                    <a:lumOff val="60000"/>
                  </a:schemeClr>
                </a:solidFill>
              </a:rPr>
              <a:t> NAF </a:t>
            </a:r>
            <a:r>
              <a:rPr lang="en-US" b="1" i="1" err="1">
                <a:solidFill>
                  <a:schemeClr val="accent1">
                    <a:lumMod val="40000"/>
                    <a:lumOff val="60000"/>
                  </a:schemeClr>
                </a:solidFill>
              </a:rPr>
              <a:t>en</a:t>
            </a:r>
            <a:r>
              <a:rPr lang="en-US" b="1" i="1">
                <a:solidFill>
                  <a:schemeClr val="accent1">
                    <a:lumMod val="40000"/>
                    <a:lumOff val="60000"/>
                  </a:schemeClr>
                </a:solidFill>
              </a:rPr>
              <a:t> </a:t>
            </a:r>
            <a:r>
              <a:rPr lang="en-US" b="1" i="1" err="1">
                <a:solidFill>
                  <a:schemeClr val="accent1">
                    <a:lumMod val="40000"/>
                    <a:lumOff val="60000"/>
                  </a:schemeClr>
                </a:solidFill>
              </a:rPr>
              <a:t>baisse</a:t>
            </a:r>
            <a:r>
              <a:rPr lang="en-US" b="1" i="1">
                <a:solidFill>
                  <a:schemeClr val="accent1">
                    <a:lumMod val="40000"/>
                    <a:lumOff val="60000"/>
                  </a:schemeClr>
                </a:solidFill>
              </a:rPr>
              <a:t>  </a:t>
            </a:r>
          </a:p>
        </p:txBody>
      </p:sp>
      <p:sp>
        <p:nvSpPr>
          <p:cNvPr id="11" name="ZoneTexte 10">
            <a:extLst>
              <a:ext uri="{FF2B5EF4-FFF2-40B4-BE49-F238E27FC236}">
                <a16:creationId xmlns:a16="http://schemas.microsoft.com/office/drawing/2014/main" id="{D76811A7-4482-8283-17A1-A6978F1C2B58}"/>
              </a:ext>
            </a:extLst>
          </p:cNvPr>
          <p:cNvSpPr txBox="1"/>
          <p:nvPr/>
        </p:nvSpPr>
        <p:spPr>
          <a:xfrm>
            <a:off x="495299" y="2575560"/>
            <a:ext cx="26289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200" b="1">
                <a:solidFill>
                  <a:srgbClr val="FFFFFF"/>
                </a:solidFill>
                <a:latin typeface="Aptos"/>
                <a:ea typeface="Roboto"/>
                <a:cs typeface="Roboto"/>
              </a:rPr>
              <a:t>1er </a:t>
            </a:r>
            <a:r>
              <a:rPr lang="fr-FR" sz="1600">
                <a:solidFill>
                  <a:srgbClr val="FFFFFF"/>
                </a:solidFill>
                <a:latin typeface="Aptos"/>
                <a:ea typeface="Roboto"/>
                <a:cs typeface="Roboto"/>
              </a:rPr>
              <a:t>levier de production de logement en </a:t>
            </a:r>
            <a:r>
              <a:rPr lang="fr-FR" sz="1600" err="1">
                <a:solidFill>
                  <a:srgbClr val="FFFFFF"/>
                </a:solidFill>
                <a:latin typeface="Aptos"/>
                <a:ea typeface="Roboto"/>
                <a:cs typeface="Roboto"/>
              </a:rPr>
              <a:t>Idf</a:t>
            </a:r>
            <a:endParaRPr lang="fr-FR" sz="1600">
              <a:solidFill>
                <a:srgbClr val="FFFFFF"/>
              </a:solidFill>
              <a:latin typeface="Aptos"/>
              <a:ea typeface="Roboto"/>
              <a:cs typeface="Roboto"/>
            </a:endParaRPr>
          </a:p>
        </p:txBody>
      </p:sp>
      <p:sp>
        <p:nvSpPr>
          <p:cNvPr id="15" name="ZoneTexte 14">
            <a:extLst>
              <a:ext uri="{FF2B5EF4-FFF2-40B4-BE49-F238E27FC236}">
                <a16:creationId xmlns:a16="http://schemas.microsoft.com/office/drawing/2014/main" id="{83524C7D-6BE3-CC33-A5C9-B231642E0E9D}"/>
              </a:ext>
            </a:extLst>
          </p:cNvPr>
          <p:cNvSpPr txBox="1"/>
          <p:nvPr/>
        </p:nvSpPr>
        <p:spPr>
          <a:xfrm>
            <a:off x="437478" y="4526728"/>
            <a:ext cx="275126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000" b="1">
                <a:solidFill>
                  <a:srgbClr val="CAEDFB"/>
                </a:solidFill>
                <a:latin typeface="Aptos Display"/>
                <a:cs typeface="Aharoni"/>
              </a:rPr>
              <a:t>9 logements sur 10 </a:t>
            </a:r>
          </a:p>
        </p:txBody>
      </p:sp>
      <p:sp>
        <p:nvSpPr>
          <p:cNvPr id="16" name="ZoneTexte 15">
            <a:extLst>
              <a:ext uri="{FF2B5EF4-FFF2-40B4-BE49-F238E27FC236}">
                <a16:creationId xmlns:a16="http://schemas.microsoft.com/office/drawing/2014/main" id="{BC944049-1116-86C7-8498-0123DEF5DA77}"/>
              </a:ext>
            </a:extLst>
          </p:cNvPr>
          <p:cNvSpPr txBox="1"/>
          <p:nvPr/>
        </p:nvSpPr>
        <p:spPr>
          <a:xfrm>
            <a:off x="624839" y="5646420"/>
            <a:ext cx="23698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FFFFFF"/>
                </a:solidFill>
                <a:latin typeface="Aptos"/>
                <a:ea typeface="Roboto"/>
                <a:cs typeface="Roboto"/>
              </a:rPr>
              <a:t>Issus du renouvellement urbain en </a:t>
            </a:r>
            <a:r>
              <a:rPr lang="fr-FR" sz="1600" err="1">
                <a:solidFill>
                  <a:srgbClr val="FFFFFF"/>
                </a:solidFill>
                <a:latin typeface="Aptos"/>
                <a:ea typeface="Roboto"/>
                <a:cs typeface="Roboto"/>
              </a:rPr>
              <a:t>Idf</a:t>
            </a:r>
            <a:endParaRPr lang="fr-FR" sz="1600">
              <a:solidFill>
                <a:srgbClr val="FFFFFF"/>
              </a:solidFill>
              <a:latin typeface="Aptos"/>
              <a:ea typeface="Roboto"/>
              <a:cs typeface="Roboto"/>
            </a:endParaRPr>
          </a:p>
        </p:txBody>
      </p:sp>
      <p:pic>
        <p:nvPicPr>
          <p:cNvPr id="19" name="Graphique 18" descr="Ligne fléchée : faire pivoter à gauche avec un remplissage uni">
            <a:extLst>
              <a:ext uri="{FF2B5EF4-FFF2-40B4-BE49-F238E27FC236}">
                <a16:creationId xmlns:a16="http://schemas.microsoft.com/office/drawing/2014/main" id="{274753AE-6281-58EE-4DDB-F11E27807D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03020" y="3429000"/>
            <a:ext cx="914400" cy="914400"/>
          </a:xfrm>
          <a:prstGeom prst="rect">
            <a:avLst/>
          </a:prstGeom>
        </p:spPr>
      </p:pic>
    </p:spTree>
    <p:extLst>
      <p:ext uri="{BB962C8B-B14F-4D97-AF65-F5344CB8AC3E}">
        <p14:creationId xmlns:p14="http://schemas.microsoft.com/office/powerpoint/2010/main" val="985509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02603-C59E-5BCB-05DD-727D1A786D9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199E251-CC66-F275-B5BB-09F7CE8FED61}"/>
              </a:ext>
            </a:extLst>
          </p:cNvPr>
          <p:cNvSpPr>
            <a:spLocks noGrp="1"/>
          </p:cNvSpPr>
          <p:nvPr>
            <p:ph type="sldNum" sz="quarter" idx="12"/>
          </p:nvPr>
        </p:nvSpPr>
        <p:spPr/>
        <p:txBody>
          <a:bodyPr/>
          <a:lstStyle/>
          <a:p>
            <a:fld id="{27C6CCC6-2BE5-4E42-96A4-D1E8E81A3D8E}" type="slidenum">
              <a:rPr lang="fr-FR" smtClean="0"/>
              <a:t>33</a:t>
            </a:fld>
            <a:endParaRPr lang="fr-FR"/>
          </a:p>
        </p:txBody>
      </p:sp>
      <p:sp>
        <p:nvSpPr>
          <p:cNvPr id="4" name="Espace réservé du pied de page 3">
            <a:extLst>
              <a:ext uri="{FF2B5EF4-FFF2-40B4-BE49-F238E27FC236}">
                <a16:creationId xmlns:a16="http://schemas.microsoft.com/office/drawing/2014/main" id="{701569BB-D8CF-F2FC-260A-58FCDBC8A3F2}"/>
              </a:ext>
            </a:extLst>
          </p:cNvPr>
          <p:cNvSpPr>
            <a:spLocks noGrp="1"/>
          </p:cNvSpPr>
          <p:nvPr>
            <p:ph type="ftr" sz="quarter" idx="11"/>
          </p:nvPr>
        </p:nvSpPr>
        <p:spPr/>
        <p:txBody>
          <a:bodyPr/>
          <a:lstStyle/>
          <a:p>
            <a:r>
              <a:rPr lang="fr-FR"/>
              <a:t>TAMUR - 01/04/26</a:t>
            </a:r>
          </a:p>
        </p:txBody>
      </p:sp>
      <p:pic>
        <p:nvPicPr>
          <p:cNvPr id="9" name="Image 8" descr="Une image contenant texte, capture d’écran, diagramme, Parallèle&#10;&#10;Le contenu généré par l’IA peut être incorrect.">
            <a:extLst>
              <a:ext uri="{FF2B5EF4-FFF2-40B4-BE49-F238E27FC236}">
                <a16:creationId xmlns:a16="http://schemas.microsoft.com/office/drawing/2014/main" id="{EDF8E6C1-A4F8-F06C-D5ED-50A656CDCB5A}"/>
              </a:ext>
            </a:extLst>
          </p:cNvPr>
          <p:cNvPicPr>
            <a:picLocks noChangeAspect="1"/>
          </p:cNvPicPr>
          <p:nvPr/>
        </p:nvPicPr>
        <p:blipFill>
          <a:blip r:embed="rId2"/>
          <a:srcRect l="51138" t="11107" r="5041" b="47946"/>
          <a:stretch>
            <a:fillRect/>
          </a:stretch>
        </p:blipFill>
        <p:spPr>
          <a:xfrm>
            <a:off x="143927" y="1360184"/>
            <a:ext cx="4536852" cy="5366581"/>
          </a:xfrm>
          <a:prstGeom prst="rect">
            <a:avLst/>
          </a:prstGeom>
        </p:spPr>
      </p:pic>
      <p:sp>
        <p:nvSpPr>
          <p:cNvPr id="15" name="Rectangle : coins arrondis 14">
            <a:extLst>
              <a:ext uri="{FF2B5EF4-FFF2-40B4-BE49-F238E27FC236}">
                <a16:creationId xmlns:a16="http://schemas.microsoft.com/office/drawing/2014/main" id="{CBB78DE6-9C1B-1B6D-57BD-ED155BE1A9AE}"/>
              </a:ext>
            </a:extLst>
          </p:cNvPr>
          <p:cNvSpPr/>
          <p:nvPr/>
        </p:nvSpPr>
        <p:spPr>
          <a:xfrm>
            <a:off x="4878521" y="1528166"/>
            <a:ext cx="7158249" cy="470884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6" name="ZoneTexte 25">
            <a:extLst>
              <a:ext uri="{FF2B5EF4-FFF2-40B4-BE49-F238E27FC236}">
                <a16:creationId xmlns:a16="http://schemas.microsoft.com/office/drawing/2014/main" id="{295C2F34-ADD3-A8F8-2A1A-6F2C8246111C}"/>
              </a:ext>
            </a:extLst>
          </p:cNvPr>
          <p:cNvSpPr txBox="1"/>
          <p:nvPr/>
        </p:nvSpPr>
        <p:spPr>
          <a:xfrm>
            <a:off x="5612525" y="1714948"/>
            <a:ext cx="599645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a:solidFill>
                  <a:srgbClr val="0B769F"/>
                </a:solidFill>
              </a:rPr>
              <a:t>Réduction de la part du logement individuel</a:t>
            </a:r>
          </a:p>
        </p:txBody>
      </p:sp>
      <p:sp>
        <p:nvSpPr>
          <p:cNvPr id="18" name="Title 1">
            <a:extLst>
              <a:ext uri="{FF2B5EF4-FFF2-40B4-BE49-F238E27FC236}">
                <a16:creationId xmlns:a16="http://schemas.microsoft.com/office/drawing/2014/main" id="{41C79054-B6D1-9574-59A5-13C24AF2AE65}"/>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3" name="ZoneTexte 2">
            <a:extLst>
              <a:ext uri="{FF2B5EF4-FFF2-40B4-BE49-F238E27FC236}">
                <a16:creationId xmlns:a16="http://schemas.microsoft.com/office/drawing/2014/main" id="{9DC7C9B8-34AF-CDAF-8A4F-6C62C52AFB9A}"/>
              </a:ext>
            </a:extLst>
          </p:cNvPr>
          <p:cNvSpPr txBox="1"/>
          <p:nvPr/>
        </p:nvSpPr>
        <p:spPr>
          <a:xfrm>
            <a:off x="5408930" y="2410460"/>
            <a:ext cx="609600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0" i="0" u="sng">
                <a:solidFill>
                  <a:srgbClr val="074E6A"/>
                </a:solidFill>
                <a:latin typeface="Aptos"/>
                <a:ea typeface="Roboto"/>
                <a:cs typeface="Roboto"/>
              </a:rPr>
              <a:t>Dans les </a:t>
            </a:r>
            <a:r>
              <a:rPr lang="en-US" b="0" i="0" u="sng" err="1">
                <a:solidFill>
                  <a:srgbClr val="074E6A"/>
                </a:solidFill>
                <a:latin typeface="Aptos"/>
                <a:ea typeface="Roboto"/>
                <a:cs typeface="Roboto"/>
              </a:rPr>
              <a:t>tissus</a:t>
            </a:r>
            <a:r>
              <a:rPr lang="en-US" b="0" i="0" u="sng">
                <a:solidFill>
                  <a:srgbClr val="074E6A"/>
                </a:solidFill>
                <a:latin typeface="Aptos"/>
                <a:ea typeface="Roboto"/>
                <a:cs typeface="Roboto"/>
              </a:rPr>
              <a:t> déjà </a:t>
            </a:r>
            <a:r>
              <a:rPr lang="en-US" b="0" i="0" u="sng" err="1">
                <a:solidFill>
                  <a:srgbClr val="074E6A"/>
                </a:solidFill>
                <a:latin typeface="Aptos"/>
                <a:ea typeface="Roboto"/>
                <a:cs typeface="Roboto"/>
              </a:rPr>
              <a:t>urbanisés</a:t>
            </a:r>
            <a:r>
              <a:rPr lang="en-US" b="0" i="0" u="sng">
                <a:solidFill>
                  <a:srgbClr val="074E6A"/>
                </a:solidFill>
                <a:latin typeface="Aptos"/>
                <a:ea typeface="Roboto"/>
                <a:cs typeface="Roboto"/>
              </a:rPr>
              <a:t> </a:t>
            </a:r>
            <a:r>
              <a:rPr lang="en-US" b="0" i="0" u="sng" err="1">
                <a:solidFill>
                  <a:srgbClr val="074E6A"/>
                </a:solidFill>
                <a:latin typeface="Aptos"/>
                <a:ea typeface="Roboto"/>
                <a:cs typeface="Roboto"/>
              </a:rPr>
              <a:t>en</a:t>
            </a:r>
            <a:r>
              <a:rPr lang="en-US" b="0" i="0" u="sng">
                <a:solidFill>
                  <a:srgbClr val="074E6A"/>
                </a:solidFill>
                <a:latin typeface="Aptos"/>
                <a:ea typeface="Roboto"/>
                <a:cs typeface="Roboto"/>
              </a:rPr>
              <a:t> </a:t>
            </a:r>
            <a:r>
              <a:rPr lang="en-US" u="sng">
                <a:solidFill>
                  <a:srgbClr val="074E6A"/>
                </a:solidFill>
                <a:latin typeface="Aptos"/>
                <a:ea typeface="Roboto"/>
                <a:cs typeface="Roboto"/>
              </a:rPr>
              <a:t>(</a:t>
            </a:r>
            <a:r>
              <a:rPr lang="en-US" b="0" i="0" u="sng">
                <a:solidFill>
                  <a:srgbClr val="074E6A"/>
                </a:solidFill>
                <a:latin typeface="Aptos"/>
                <a:ea typeface="Roboto"/>
                <a:cs typeface="Roboto"/>
              </a:rPr>
              <a:t>2021</a:t>
            </a:r>
            <a:r>
              <a:rPr lang="en-US" u="sng">
                <a:solidFill>
                  <a:srgbClr val="074E6A"/>
                </a:solidFill>
                <a:latin typeface="Aptos"/>
                <a:ea typeface="Roboto"/>
                <a:cs typeface="Roboto"/>
              </a:rPr>
              <a:t>)</a:t>
            </a:r>
            <a:endParaRPr lang="fr-FR"/>
          </a:p>
          <a:p>
            <a:pPr algn="ctr"/>
            <a:endParaRPr lang="en-US" u="sng">
              <a:solidFill>
                <a:srgbClr val="074E6A"/>
              </a:solidFill>
              <a:latin typeface="Aptos"/>
              <a:ea typeface="Roboto"/>
              <a:cs typeface="Roboto"/>
            </a:endParaRPr>
          </a:p>
          <a:p>
            <a:pPr marL="285750" indent="-285750">
              <a:buFont typeface="Calibri"/>
              <a:buChar char="-"/>
            </a:pPr>
            <a:r>
              <a:rPr lang="en-US" sz="3200" b="1">
                <a:solidFill>
                  <a:srgbClr val="074E6A"/>
                </a:solidFill>
                <a:latin typeface="Aptos"/>
                <a:ea typeface="Roboto"/>
                <a:cs typeface="Roboto"/>
              </a:rPr>
              <a:t>+</a:t>
            </a:r>
            <a:r>
              <a:rPr lang="en-US" sz="3200" b="1" i="0">
                <a:solidFill>
                  <a:srgbClr val="074E6A"/>
                </a:solidFill>
                <a:latin typeface="Aptos"/>
                <a:ea typeface="Roboto"/>
                <a:cs typeface="Roboto"/>
              </a:rPr>
              <a:t>3 </a:t>
            </a:r>
            <a:r>
              <a:rPr lang="en-US" sz="3200" b="1">
                <a:solidFill>
                  <a:srgbClr val="074E6A"/>
                </a:solidFill>
                <a:latin typeface="Aptos"/>
                <a:ea typeface="Roboto"/>
                <a:cs typeface="Roboto"/>
              </a:rPr>
              <a:t>%</a:t>
            </a:r>
            <a:r>
              <a:rPr lang="en-US">
                <a:solidFill>
                  <a:srgbClr val="074E6A"/>
                </a:solidFill>
                <a:latin typeface="Aptos"/>
                <a:ea typeface="Roboto"/>
                <a:cs typeface="Roboto"/>
              </a:rPr>
              <a:t> pour les surfaces </a:t>
            </a:r>
            <a:r>
              <a:rPr lang="en-US" err="1">
                <a:solidFill>
                  <a:srgbClr val="074E6A"/>
                </a:solidFill>
                <a:latin typeface="Aptos"/>
                <a:ea typeface="Roboto"/>
                <a:cs typeface="Roboto"/>
              </a:rPr>
              <a:t>d’habitat</a:t>
            </a:r>
            <a:r>
              <a:rPr lang="en-US">
                <a:solidFill>
                  <a:srgbClr val="074E6A"/>
                </a:solidFill>
                <a:latin typeface="Aptos"/>
                <a:ea typeface="Roboto"/>
                <a:cs typeface="Roboto"/>
              </a:rPr>
              <a:t> </a:t>
            </a:r>
            <a:r>
              <a:rPr lang="en-US" err="1">
                <a:solidFill>
                  <a:srgbClr val="074E6A"/>
                </a:solidFill>
                <a:latin typeface="Aptos"/>
                <a:ea typeface="Roboto"/>
                <a:cs typeface="Roboto"/>
              </a:rPr>
              <a:t>collectif</a:t>
            </a:r>
            <a:r>
              <a:rPr lang="en-US">
                <a:solidFill>
                  <a:srgbClr val="074E6A"/>
                </a:solidFill>
                <a:latin typeface="Aptos"/>
                <a:ea typeface="Roboto"/>
                <a:cs typeface="Roboto"/>
              </a:rPr>
              <a:t> </a:t>
            </a:r>
          </a:p>
          <a:p>
            <a:endParaRPr lang="en-US">
              <a:solidFill>
                <a:srgbClr val="074E6A"/>
              </a:solidFill>
              <a:latin typeface="Aptos"/>
              <a:ea typeface="Roboto"/>
              <a:cs typeface="Roboto"/>
            </a:endParaRPr>
          </a:p>
          <a:p>
            <a:pPr marL="285750" indent="-285750">
              <a:buFont typeface="Calibri"/>
              <a:buChar char="-"/>
            </a:pPr>
            <a:r>
              <a:rPr lang="en-US" b="0" i="0">
                <a:solidFill>
                  <a:srgbClr val="074E6A"/>
                </a:solidFill>
                <a:latin typeface="Aptos"/>
                <a:ea typeface="Roboto"/>
                <a:cs typeface="Roboto"/>
              </a:rPr>
              <a:t>gain net de 560 hectares entre 2021 et 2025</a:t>
            </a:r>
            <a:endParaRPr lang="en-US">
              <a:solidFill>
                <a:srgbClr val="074E6A"/>
              </a:solidFill>
              <a:latin typeface="Aptos"/>
            </a:endParaRPr>
          </a:p>
          <a:p>
            <a:pPr marL="285750" indent="-285750">
              <a:buFont typeface="Calibri"/>
              <a:buChar char="-"/>
            </a:pPr>
            <a:endParaRPr lang="en-US">
              <a:solidFill>
                <a:srgbClr val="074E6A"/>
              </a:solidFill>
              <a:latin typeface="Aptos"/>
              <a:ea typeface="Roboto"/>
              <a:cs typeface="Roboto"/>
            </a:endParaRPr>
          </a:p>
          <a:p>
            <a:pPr marL="285750" indent="-285750">
              <a:buFont typeface="Calibri"/>
              <a:buChar char="-"/>
            </a:pPr>
            <a:r>
              <a:rPr lang="en-US" sz="2400" b="1">
                <a:solidFill>
                  <a:srgbClr val="074E6A"/>
                </a:solidFill>
                <a:latin typeface="Aptos"/>
                <a:ea typeface="Roboto"/>
                <a:cs typeface="Roboto"/>
              </a:rPr>
              <a:t>petite couronne : </a:t>
            </a:r>
            <a:r>
              <a:rPr lang="en-US">
                <a:solidFill>
                  <a:srgbClr val="074E6A"/>
                </a:solidFill>
                <a:latin typeface="Aptos"/>
                <a:ea typeface="Roboto"/>
                <a:cs typeface="Roboto"/>
              </a:rPr>
              <a:t>première </a:t>
            </a:r>
            <a:r>
              <a:rPr lang="en-US" err="1">
                <a:solidFill>
                  <a:srgbClr val="074E6A"/>
                </a:solidFill>
                <a:latin typeface="Aptos"/>
                <a:ea typeface="Roboto"/>
                <a:cs typeface="Roboto"/>
              </a:rPr>
              <a:t>concernée</a:t>
            </a:r>
            <a:r>
              <a:rPr lang="en-US">
                <a:solidFill>
                  <a:srgbClr val="074E6A"/>
                </a:solidFill>
                <a:latin typeface="Aptos"/>
                <a:ea typeface="Roboto"/>
                <a:cs typeface="Roboto"/>
              </a:rPr>
              <a:t>, + de </a:t>
            </a:r>
            <a:r>
              <a:rPr lang="en-US" b="1">
                <a:solidFill>
                  <a:srgbClr val="074E6A"/>
                </a:solidFill>
                <a:latin typeface="Aptos"/>
                <a:ea typeface="Roboto"/>
                <a:cs typeface="Roboto"/>
              </a:rPr>
              <a:t>30 hectares</a:t>
            </a:r>
            <a:r>
              <a:rPr lang="en-US">
                <a:solidFill>
                  <a:srgbClr val="074E6A"/>
                </a:solidFill>
                <a:latin typeface="Aptos"/>
                <a:ea typeface="Roboto"/>
                <a:cs typeface="Roboto"/>
              </a:rPr>
              <a:t> </a:t>
            </a:r>
            <a:r>
              <a:rPr lang="en-US" err="1">
                <a:solidFill>
                  <a:srgbClr val="074E6A"/>
                </a:solidFill>
                <a:latin typeface="Aptos"/>
                <a:ea typeface="Roboto"/>
                <a:cs typeface="Roboto"/>
              </a:rPr>
              <a:t>convertis</a:t>
            </a:r>
            <a:r>
              <a:rPr lang="en-US">
                <a:solidFill>
                  <a:srgbClr val="074E6A"/>
                </a:solidFill>
                <a:latin typeface="Aptos"/>
                <a:ea typeface="Roboto"/>
                <a:cs typeface="Roboto"/>
              </a:rPr>
              <a:t> </a:t>
            </a:r>
            <a:r>
              <a:rPr lang="en-US" err="1">
                <a:solidFill>
                  <a:srgbClr val="074E6A"/>
                </a:solidFill>
                <a:latin typeface="Aptos"/>
                <a:ea typeface="Roboto"/>
                <a:cs typeface="Roboto"/>
              </a:rPr>
              <a:t>en</a:t>
            </a:r>
            <a:r>
              <a:rPr lang="en-US">
                <a:solidFill>
                  <a:srgbClr val="074E6A"/>
                </a:solidFill>
                <a:latin typeface="Aptos"/>
                <a:ea typeface="Roboto"/>
                <a:cs typeface="Roboto"/>
              </a:rPr>
              <a:t> </a:t>
            </a:r>
            <a:r>
              <a:rPr lang="en-US" err="1">
                <a:solidFill>
                  <a:srgbClr val="074E6A"/>
                </a:solidFill>
                <a:latin typeface="Aptos"/>
                <a:ea typeface="Roboto"/>
                <a:cs typeface="Roboto"/>
              </a:rPr>
              <a:t>logements</a:t>
            </a:r>
            <a:r>
              <a:rPr lang="en-US">
                <a:solidFill>
                  <a:srgbClr val="074E6A"/>
                </a:solidFill>
                <a:latin typeface="Aptos"/>
                <a:ea typeface="Roboto"/>
                <a:cs typeface="Roboto"/>
              </a:rPr>
              <a:t> </a:t>
            </a:r>
            <a:r>
              <a:rPr lang="en-US" err="1">
                <a:solidFill>
                  <a:srgbClr val="074E6A"/>
                </a:solidFill>
                <a:latin typeface="Aptos"/>
                <a:ea typeface="Roboto"/>
                <a:cs typeface="Roboto"/>
              </a:rPr>
              <a:t>collectifs</a:t>
            </a:r>
            <a:endParaRPr lang="en-US">
              <a:solidFill>
                <a:srgbClr val="074E6A"/>
              </a:solidFill>
              <a:latin typeface="Aptos"/>
              <a:ea typeface="Roboto"/>
              <a:cs typeface="Roboto"/>
            </a:endParaRPr>
          </a:p>
          <a:p>
            <a:pPr algn="ctr"/>
            <a:endParaRPr lang="fr-FR">
              <a:solidFill>
                <a:srgbClr val="074E6A"/>
              </a:solidFill>
              <a:latin typeface="Aptos"/>
            </a:endParaRPr>
          </a:p>
        </p:txBody>
      </p:sp>
      <p:sp>
        <p:nvSpPr>
          <p:cNvPr id="7" name="Title 1">
            <a:extLst>
              <a:ext uri="{FF2B5EF4-FFF2-40B4-BE49-F238E27FC236}">
                <a16:creationId xmlns:a16="http://schemas.microsoft.com/office/drawing/2014/main" id="{02AF0D65-5236-4FFD-FE4D-3C703EFE1580}"/>
              </a:ext>
            </a:extLst>
          </p:cNvPr>
          <p:cNvSpPr txBox="1">
            <a:spLocks/>
          </p:cNvSpPr>
          <p:nvPr/>
        </p:nvSpPr>
        <p:spPr>
          <a:xfrm>
            <a:off x="-2177" y="574675"/>
            <a:ext cx="10515600" cy="781278"/>
          </a:xfrm>
          <a:prstGeom prst="rect">
            <a:avLst/>
          </a:prstGeom>
        </p:spPr>
        <p:txBody>
          <a:bodyPr vert="horz" lIns="91440" tIns="45720" rIns="91440" bIns="45720" rtlCol="0" anchor="ctr">
            <a:normAutofit/>
          </a:bodyPr>
          <a:lstStyle>
            <a:defPPr>
              <a:defRPr lang="fr-FR"/>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a:solidFill>
                  <a:schemeClr val="accent1">
                    <a:lumMod val="40000"/>
                    <a:lumOff val="60000"/>
                  </a:schemeClr>
                </a:solidFill>
              </a:rPr>
              <a:t>Les nouveaux </a:t>
            </a:r>
            <a:r>
              <a:rPr lang="en-US" b="1" i="1" err="1">
                <a:solidFill>
                  <a:schemeClr val="accent1">
                    <a:lumMod val="40000"/>
                    <a:lumOff val="60000"/>
                  </a:schemeClr>
                </a:solidFill>
              </a:rPr>
              <a:t>espaces</a:t>
            </a:r>
            <a:r>
              <a:rPr lang="en-US" b="1" i="1">
                <a:solidFill>
                  <a:schemeClr val="accent1">
                    <a:lumMod val="40000"/>
                    <a:lumOff val="60000"/>
                  </a:schemeClr>
                </a:solidFill>
              </a:rPr>
              <a:t> </a:t>
            </a:r>
            <a:r>
              <a:rPr lang="en-US" b="1" i="1" err="1">
                <a:solidFill>
                  <a:schemeClr val="accent1">
                    <a:lumMod val="40000"/>
                    <a:lumOff val="60000"/>
                  </a:schemeClr>
                </a:solidFill>
              </a:rPr>
              <a:t>d'habitat</a:t>
            </a:r>
            <a:r>
              <a:rPr lang="en-US" b="1" i="1">
                <a:solidFill>
                  <a:schemeClr val="accent1">
                    <a:lumMod val="40000"/>
                    <a:lumOff val="60000"/>
                  </a:schemeClr>
                </a:solidFill>
              </a:rPr>
              <a:t>   </a:t>
            </a:r>
          </a:p>
        </p:txBody>
      </p:sp>
      <p:sp>
        <p:nvSpPr>
          <p:cNvPr id="10" name="ZoneTexte 9">
            <a:extLst>
              <a:ext uri="{FF2B5EF4-FFF2-40B4-BE49-F238E27FC236}">
                <a16:creationId xmlns:a16="http://schemas.microsoft.com/office/drawing/2014/main" id="{4E828252-69C0-3A7E-FA6F-9B96829EF0E4}"/>
              </a:ext>
            </a:extLst>
          </p:cNvPr>
          <p:cNvSpPr txBox="1"/>
          <p:nvPr/>
        </p:nvSpPr>
        <p:spPr>
          <a:xfrm>
            <a:off x="7769598" y="6417444"/>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Institut Paris Région, 2025</a:t>
            </a:r>
            <a:endParaRPr lang="fr-FR" b="1">
              <a:solidFill>
                <a:schemeClr val="accent4">
                  <a:lumMod val="20000"/>
                  <a:lumOff val="80000"/>
                </a:schemeClr>
              </a:solidFill>
            </a:endParaRPr>
          </a:p>
        </p:txBody>
      </p:sp>
    </p:spTree>
    <p:extLst>
      <p:ext uri="{BB962C8B-B14F-4D97-AF65-F5344CB8AC3E}">
        <p14:creationId xmlns:p14="http://schemas.microsoft.com/office/powerpoint/2010/main" val="3728528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F9838-FB06-038F-52AA-4DE1E6BF1DF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6D1EA1-42D4-4172-69F6-7AEDE9711E9D}"/>
              </a:ext>
            </a:extLst>
          </p:cNvPr>
          <p:cNvSpPr>
            <a:spLocks noGrp="1"/>
          </p:cNvSpPr>
          <p:nvPr>
            <p:ph type="sldNum" sz="quarter" idx="12"/>
          </p:nvPr>
        </p:nvSpPr>
        <p:spPr/>
        <p:txBody>
          <a:bodyPr/>
          <a:lstStyle/>
          <a:p>
            <a:fld id="{27C6CCC6-2BE5-4E42-96A4-D1E8E81A3D8E}" type="slidenum">
              <a:rPr lang="fr-FR" smtClean="0"/>
              <a:t>34</a:t>
            </a:fld>
            <a:endParaRPr lang="fr-FR"/>
          </a:p>
        </p:txBody>
      </p:sp>
      <p:sp>
        <p:nvSpPr>
          <p:cNvPr id="4" name="Espace réservé du pied de page 3">
            <a:extLst>
              <a:ext uri="{FF2B5EF4-FFF2-40B4-BE49-F238E27FC236}">
                <a16:creationId xmlns:a16="http://schemas.microsoft.com/office/drawing/2014/main" id="{DD29F846-4B57-A4DB-24BC-BC8A0AC977E3}"/>
              </a:ext>
            </a:extLst>
          </p:cNvPr>
          <p:cNvSpPr>
            <a:spLocks noGrp="1"/>
          </p:cNvSpPr>
          <p:nvPr>
            <p:ph type="ftr" sz="quarter" idx="11"/>
          </p:nvPr>
        </p:nvSpPr>
        <p:spPr/>
        <p:txBody>
          <a:bodyPr/>
          <a:lstStyle/>
          <a:p>
            <a:r>
              <a:rPr lang="fr-FR"/>
              <a:t>TAMUR - 01/04/26</a:t>
            </a:r>
          </a:p>
        </p:txBody>
      </p:sp>
      <p:sp>
        <p:nvSpPr>
          <p:cNvPr id="7" name="Title 1">
            <a:extLst>
              <a:ext uri="{FF2B5EF4-FFF2-40B4-BE49-F238E27FC236}">
                <a16:creationId xmlns:a16="http://schemas.microsoft.com/office/drawing/2014/main" id="{7B9DECBB-7AD7-8AF6-5378-BCE4C26F117E}"/>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6" name="Title 1">
            <a:extLst>
              <a:ext uri="{FF2B5EF4-FFF2-40B4-BE49-F238E27FC236}">
                <a16:creationId xmlns:a16="http://schemas.microsoft.com/office/drawing/2014/main" id="{8D7353D2-3712-5554-1B7A-E77BE0CE099F}"/>
              </a:ext>
            </a:extLst>
          </p:cNvPr>
          <p:cNvSpPr txBox="1">
            <a:spLocks/>
          </p:cNvSpPr>
          <p:nvPr/>
        </p:nvSpPr>
        <p:spPr>
          <a:xfrm>
            <a:off x="-2177" y="574675"/>
            <a:ext cx="10515600" cy="781278"/>
          </a:xfrm>
          <a:prstGeom prst="rect">
            <a:avLst/>
          </a:prstGeom>
        </p:spPr>
        <p:txBody>
          <a:bodyPr vert="horz" lIns="91440" tIns="45720" rIns="91440" bIns="45720" rtlCol="0" anchor="ctr">
            <a:normAutofit fontScale="92500"/>
          </a:bodyPr>
          <a:lstStyle>
            <a:defPPr>
              <a:defRPr lang="fr-FR"/>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a:solidFill>
                  <a:schemeClr val="accent1">
                    <a:lumMod val="40000"/>
                    <a:lumOff val="60000"/>
                  </a:schemeClr>
                </a:solidFill>
              </a:rPr>
              <a:t>2 </a:t>
            </a:r>
            <a:r>
              <a:rPr lang="en-US" b="1" i="1" err="1">
                <a:solidFill>
                  <a:schemeClr val="accent1">
                    <a:lumMod val="40000"/>
                    <a:lumOff val="60000"/>
                  </a:schemeClr>
                </a:solidFill>
              </a:rPr>
              <a:t>scénarios</a:t>
            </a:r>
            <a:r>
              <a:rPr lang="en-US" b="1" i="1">
                <a:solidFill>
                  <a:schemeClr val="accent1">
                    <a:lumMod val="40000"/>
                    <a:lumOff val="60000"/>
                  </a:schemeClr>
                </a:solidFill>
              </a:rPr>
              <a:t> de construction </a:t>
            </a:r>
            <a:r>
              <a:rPr lang="en-US" sz="3700" b="1" i="1">
                <a:solidFill>
                  <a:schemeClr val="accent1">
                    <a:lumMod val="40000"/>
                    <a:lumOff val="60000"/>
                  </a:schemeClr>
                </a:solidFill>
              </a:rPr>
              <a:t> </a:t>
            </a:r>
            <a:r>
              <a:rPr lang="en-US" sz="3700" b="1" i="1" err="1">
                <a:solidFill>
                  <a:schemeClr val="accent1">
                    <a:lumMod val="40000"/>
                    <a:lumOff val="60000"/>
                  </a:schemeClr>
                </a:solidFill>
              </a:rPr>
              <a:t>étudiés</a:t>
            </a:r>
            <a:r>
              <a:rPr lang="en-US" sz="3700" b="1" i="1">
                <a:solidFill>
                  <a:schemeClr val="accent1">
                    <a:lumMod val="40000"/>
                    <a:lumOff val="60000"/>
                  </a:schemeClr>
                </a:solidFill>
              </a:rPr>
              <a:t> par </a:t>
            </a:r>
            <a:r>
              <a:rPr lang="en-US" sz="3700" b="1" i="1" err="1">
                <a:solidFill>
                  <a:schemeClr val="accent1">
                    <a:lumMod val="40000"/>
                    <a:lumOff val="60000"/>
                  </a:schemeClr>
                </a:solidFill>
              </a:rPr>
              <a:t>l'INSEE</a:t>
            </a:r>
            <a:r>
              <a:rPr lang="en-US" b="1" i="1">
                <a:solidFill>
                  <a:schemeClr val="accent1">
                    <a:lumMod val="40000"/>
                    <a:lumOff val="60000"/>
                  </a:schemeClr>
                </a:solidFill>
              </a:rPr>
              <a:t> </a:t>
            </a:r>
          </a:p>
        </p:txBody>
      </p:sp>
      <p:sp>
        <p:nvSpPr>
          <p:cNvPr id="9" name="Rectangle : coins arrondis 8">
            <a:extLst>
              <a:ext uri="{FF2B5EF4-FFF2-40B4-BE49-F238E27FC236}">
                <a16:creationId xmlns:a16="http://schemas.microsoft.com/office/drawing/2014/main" id="{B4E4514E-76B2-8A83-7AE9-1CCD6D5CCB59}"/>
              </a:ext>
            </a:extLst>
          </p:cNvPr>
          <p:cNvSpPr/>
          <p:nvPr/>
        </p:nvSpPr>
        <p:spPr>
          <a:xfrm>
            <a:off x="334873" y="1491727"/>
            <a:ext cx="5445342" cy="4732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02E1FF2-71BE-6B7C-A397-17139DC15DE5}"/>
              </a:ext>
            </a:extLst>
          </p:cNvPr>
          <p:cNvSpPr txBox="1"/>
          <p:nvPr/>
        </p:nvSpPr>
        <p:spPr>
          <a:xfrm>
            <a:off x="992595" y="1717268"/>
            <a:ext cx="4123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Scénario Bas</a:t>
            </a:r>
          </a:p>
        </p:txBody>
      </p:sp>
      <p:sp>
        <p:nvSpPr>
          <p:cNvPr id="13" name="ZoneTexte 12">
            <a:extLst>
              <a:ext uri="{FF2B5EF4-FFF2-40B4-BE49-F238E27FC236}">
                <a16:creationId xmlns:a16="http://schemas.microsoft.com/office/drawing/2014/main" id="{2A5A2637-66BF-BB5E-950C-19E71EAB5C48}"/>
              </a:ext>
            </a:extLst>
          </p:cNvPr>
          <p:cNvSpPr txBox="1"/>
          <p:nvPr/>
        </p:nvSpPr>
        <p:spPr>
          <a:xfrm>
            <a:off x="1040012" y="2087624"/>
            <a:ext cx="4072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latin typeface="Aptos"/>
                <a:ea typeface="Roboto"/>
                <a:cs typeface="Roboto"/>
              </a:rPr>
              <a:t>50 000 logements /an pendant 20 ans</a:t>
            </a:r>
            <a:endParaRPr lang="fr-FR">
              <a:solidFill>
                <a:srgbClr val="CAEDFB"/>
              </a:solidFill>
              <a:latin typeface="Aptos"/>
              <a:ea typeface="Roboto"/>
              <a:cs typeface="Roboto"/>
            </a:endParaRPr>
          </a:p>
        </p:txBody>
      </p:sp>
      <p:sp>
        <p:nvSpPr>
          <p:cNvPr id="17" name="Rectangle : coins arrondis 16">
            <a:extLst>
              <a:ext uri="{FF2B5EF4-FFF2-40B4-BE49-F238E27FC236}">
                <a16:creationId xmlns:a16="http://schemas.microsoft.com/office/drawing/2014/main" id="{2881BFA3-65D0-838F-519D-56813EDF97CC}"/>
              </a:ext>
            </a:extLst>
          </p:cNvPr>
          <p:cNvSpPr/>
          <p:nvPr/>
        </p:nvSpPr>
        <p:spPr>
          <a:xfrm>
            <a:off x="6068692" y="1499138"/>
            <a:ext cx="5968078" cy="473787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8" name="ZoneTexte 17">
            <a:extLst>
              <a:ext uri="{FF2B5EF4-FFF2-40B4-BE49-F238E27FC236}">
                <a16:creationId xmlns:a16="http://schemas.microsoft.com/office/drawing/2014/main" id="{0D2919CA-6B34-9496-BFA4-1AB9286B21E0}"/>
              </a:ext>
            </a:extLst>
          </p:cNvPr>
          <p:cNvSpPr txBox="1"/>
          <p:nvPr/>
        </p:nvSpPr>
        <p:spPr>
          <a:xfrm>
            <a:off x="7019897" y="2087623"/>
            <a:ext cx="4072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156082"/>
                </a:solidFill>
                <a:latin typeface="Aptos"/>
                <a:ea typeface="Roboto"/>
                <a:cs typeface="Roboto"/>
              </a:rPr>
              <a:t>70 000 logements /an pendant 20 ans</a:t>
            </a:r>
            <a:endParaRPr lang="fr-FR">
              <a:solidFill>
                <a:srgbClr val="156082"/>
              </a:solidFill>
              <a:latin typeface="Aptos"/>
              <a:ea typeface="Roboto"/>
              <a:cs typeface="Roboto"/>
            </a:endParaRPr>
          </a:p>
        </p:txBody>
      </p:sp>
      <p:sp>
        <p:nvSpPr>
          <p:cNvPr id="19" name="ZoneTexte 18">
            <a:extLst>
              <a:ext uri="{FF2B5EF4-FFF2-40B4-BE49-F238E27FC236}">
                <a16:creationId xmlns:a16="http://schemas.microsoft.com/office/drawing/2014/main" id="{00158A73-0097-EB76-B0DC-F94ED3D762A7}"/>
              </a:ext>
            </a:extLst>
          </p:cNvPr>
          <p:cNvSpPr txBox="1"/>
          <p:nvPr/>
        </p:nvSpPr>
        <p:spPr>
          <a:xfrm>
            <a:off x="7023280" y="1717267"/>
            <a:ext cx="4123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156082"/>
                </a:solidFill>
              </a:rPr>
              <a:t>Scénario "Loi Grand Paris" (2010)</a:t>
            </a:r>
          </a:p>
        </p:txBody>
      </p:sp>
      <p:sp>
        <p:nvSpPr>
          <p:cNvPr id="20" name="ZoneTexte 4">
            <a:extLst>
              <a:ext uri="{FF2B5EF4-FFF2-40B4-BE49-F238E27FC236}">
                <a16:creationId xmlns:a16="http://schemas.microsoft.com/office/drawing/2014/main" id="{F0D7EB0D-85A9-0FCB-EFE7-C9EA84953039}"/>
              </a:ext>
            </a:extLst>
          </p:cNvPr>
          <p:cNvSpPr txBox="1"/>
          <p:nvPr/>
        </p:nvSpPr>
        <p:spPr>
          <a:xfrm>
            <a:off x="341087" y="2456542"/>
            <a:ext cx="543560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Calibri"/>
              <a:buChar char="-"/>
            </a:pPr>
            <a:r>
              <a:rPr lang="en-US" b="1" err="1">
                <a:solidFill>
                  <a:srgbClr val="FFFFFF"/>
                </a:solidFill>
                <a:latin typeface="Aptos"/>
                <a:ea typeface="Open Sans"/>
                <a:cs typeface="Open Sans"/>
              </a:rPr>
              <a:t>Moins</a:t>
            </a:r>
            <a:r>
              <a:rPr lang="en-US" b="1">
                <a:solidFill>
                  <a:srgbClr val="FFFFFF"/>
                </a:solidFill>
                <a:latin typeface="Aptos"/>
                <a:ea typeface="Open Sans"/>
                <a:cs typeface="Open Sans"/>
              </a:rPr>
              <a:t> de </a:t>
            </a:r>
            <a:r>
              <a:rPr lang="en-US" b="1" err="1">
                <a:solidFill>
                  <a:srgbClr val="FFFFFF"/>
                </a:solidFill>
                <a:latin typeface="Aptos"/>
                <a:ea typeface="Open Sans"/>
                <a:cs typeface="Open Sans"/>
              </a:rPr>
              <a:t>logements</a:t>
            </a:r>
            <a:r>
              <a:rPr lang="en-US" b="1">
                <a:solidFill>
                  <a:srgbClr val="FFFFFF"/>
                </a:solidFill>
                <a:latin typeface="Aptos"/>
                <a:ea typeface="Open Sans"/>
                <a:cs typeface="Open Sans"/>
              </a:rPr>
              <a:t> </a:t>
            </a:r>
            <a:r>
              <a:rPr lang="en-US" b="1" err="1">
                <a:solidFill>
                  <a:srgbClr val="FFFFFF"/>
                </a:solidFill>
                <a:latin typeface="Aptos"/>
                <a:ea typeface="Open Sans"/>
                <a:cs typeface="Open Sans"/>
              </a:rPr>
              <a:t>neufs</a:t>
            </a:r>
            <a:r>
              <a:rPr lang="en-US">
                <a:solidFill>
                  <a:srgbClr val="FFFFFF"/>
                </a:solidFill>
                <a:latin typeface="Aptos"/>
                <a:ea typeface="Open Sans"/>
                <a:cs typeface="Open Sans"/>
              </a:rPr>
              <a:t> (</a:t>
            </a:r>
            <a:r>
              <a:rPr lang="en-US" b="0" i="0" err="1">
                <a:solidFill>
                  <a:srgbClr val="FFFFFF"/>
                </a:solidFill>
                <a:latin typeface="Aptos"/>
                <a:ea typeface="Open Sans"/>
                <a:cs typeface="Open Sans"/>
              </a:rPr>
              <a:t>décalage</a:t>
            </a:r>
            <a:r>
              <a:rPr lang="en-US" b="0" i="0">
                <a:solidFill>
                  <a:srgbClr val="FFFFFF"/>
                </a:solidFill>
                <a:latin typeface="Aptos"/>
                <a:ea typeface="Open Sans"/>
                <a:cs typeface="Open Sans"/>
              </a:rPr>
              <a:t> dans le temps de la </a:t>
            </a:r>
            <a:r>
              <a:rPr lang="en-US" b="0" i="0" err="1">
                <a:solidFill>
                  <a:srgbClr val="FFFFFF"/>
                </a:solidFill>
                <a:latin typeface="Aptos"/>
                <a:ea typeface="Open Sans"/>
                <a:cs typeface="Open Sans"/>
              </a:rPr>
              <a:t>réalisation</a:t>
            </a:r>
            <a:r>
              <a:rPr lang="en-US" b="0" i="0">
                <a:solidFill>
                  <a:srgbClr val="FFFFFF"/>
                </a:solidFill>
                <a:latin typeface="Aptos"/>
                <a:ea typeface="Open Sans"/>
                <a:cs typeface="Open Sans"/>
              </a:rPr>
              <a:t> du </a:t>
            </a:r>
            <a:r>
              <a:rPr lang="en-US">
                <a:solidFill>
                  <a:srgbClr val="FFFFFF"/>
                </a:solidFill>
                <a:latin typeface="Aptos"/>
                <a:ea typeface="Open Sans"/>
                <a:cs typeface="Open Sans"/>
              </a:rPr>
              <a:t>GPE,</a:t>
            </a:r>
            <a:r>
              <a:rPr lang="en-US" b="0" i="0">
                <a:solidFill>
                  <a:srgbClr val="FFFFFF"/>
                </a:solidFill>
                <a:latin typeface="Aptos"/>
                <a:ea typeface="Open Sans"/>
                <a:cs typeface="Open Sans"/>
              </a:rPr>
              <a:t> </a:t>
            </a:r>
            <a:r>
              <a:rPr lang="en-US" b="0" i="0" err="1">
                <a:solidFill>
                  <a:srgbClr val="FFFFFF"/>
                </a:solidFill>
                <a:latin typeface="Aptos"/>
                <a:ea typeface="Open Sans"/>
                <a:cs typeface="Open Sans"/>
              </a:rPr>
              <a:t>contexte</a:t>
            </a:r>
            <a:r>
              <a:rPr lang="en-US" b="0" i="0">
                <a:solidFill>
                  <a:srgbClr val="FFFFFF"/>
                </a:solidFill>
                <a:latin typeface="Aptos"/>
                <a:ea typeface="Open Sans"/>
                <a:cs typeface="Open Sans"/>
              </a:rPr>
              <a:t> économique</a:t>
            </a:r>
            <a:r>
              <a:rPr lang="en-US">
                <a:solidFill>
                  <a:srgbClr val="FFFFFF"/>
                </a:solidFill>
                <a:latin typeface="Aptos"/>
                <a:ea typeface="Open Sans"/>
                <a:cs typeface="Open Sans"/>
              </a:rPr>
              <a:t>.)</a:t>
            </a:r>
            <a:r>
              <a:rPr lang="en-US" b="0" i="0">
                <a:solidFill>
                  <a:srgbClr val="FFFFFF"/>
                </a:solidFill>
                <a:latin typeface="Aptos"/>
                <a:ea typeface="Open Sans"/>
                <a:cs typeface="Open Sans"/>
              </a:rPr>
              <a:t> </a:t>
            </a:r>
            <a:endParaRPr lang="fr-FR"/>
          </a:p>
          <a:p>
            <a:pPr algn="ctr"/>
            <a:endParaRPr lang="fr-FR">
              <a:solidFill>
                <a:srgbClr val="FFFFFF"/>
              </a:solidFill>
              <a:latin typeface="Aptos"/>
            </a:endParaRPr>
          </a:p>
        </p:txBody>
      </p:sp>
      <p:sp>
        <p:nvSpPr>
          <p:cNvPr id="21" name="ZoneTexte 4">
            <a:extLst>
              <a:ext uri="{FF2B5EF4-FFF2-40B4-BE49-F238E27FC236}">
                <a16:creationId xmlns:a16="http://schemas.microsoft.com/office/drawing/2014/main" id="{94325064-560A-6BFA-9E44-2DBA4445B621}"/>
              </a:ext>
            </a:extLst>
          </p:cNvPr>
          <p:cNvSpPr txBox="1"/>
          <p:nvPr/>
        </p:nvSpPr>
        <p:spPr>
          <a:xfrm>
            <a:off x="355600" y="3428998"/>
            <a:ext cx="543560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Calibri"/>
              <a:buChar char="-"/>
            </a:pPr>
            <a:r>
              <a:rPr lang="en-US" b="1">
                <a:solidFill>
                  <a:srgbClr val="FFFFFF"/>
                </a:solidFill>
                <a:latin typeface="Aptos"/>
                <a:ea typeface="Open Sans"/>
                <a:cs typeface="Open Sans"/>
              </a:rPr>
              <a:t>Construction </a:t>
            </a:r>
            <a:r>
              <a:rPr lang="en-US" b="1" err="1">
                <a:solidFill>
                  <a:srgbClr val="FFFFFF"/>
                </a:solidFill>
                <a:latin typeface="Aptos"/>
                <a:ea typeface="Open Sans"/>
                <a:cs typeface="Open Sans"/>
              </a:rPr>
              <a:t>recentrée</a:t>
            </a:r>
            <a:r>
              <a:rPr lang="en-US">
                <a:solidFill>
                  <a:srgbClr val="FFFFFF"/>
                </a:solidFill>
                <a:latin typeface="Aptos"/>
                <a:ea typeface="Open Sans"/>
                <a:cs typeface="Open Sans"/>
              </a:rPr>
              <a:t>. + 23 % par rapport à la </a:t>
            </a:r>
            <a:r>
              <a:rPr lang="en-US" err="1">
                <a:solidFill>
                  <a:srgbClr val="FFFFFF"/>
                </a:solidFill>
                <a:latin typeface="Aptos"/>
                <a:ea typeface="Open Sans"/>
                <a:cs typeface="Open Sans"/>
              </a:rPr>
              <a:t>période</a:t>
            </a:r>
            <a:r>
              <a:rPr lang="en-US">
                <a:solidFill>
                  <a:srgbClr val="FFFFFF"/>
                </a:solidFill>
                <a:latin typeface="Aptos"/>
                <a:ea typeface="Open Sans"/>
                <a:cs typeface="Open Sans"/>
              </a:rPr>
              <a:t> 1990-2015 à Paris et PC. - 7 % </a:t>
            </a:r>
            <a:r>
              <a:rPr lang="en-US" err="1">
                <a:solidFill>
                  <a:srgbClr val="FFFFFF"/>
                </a:solidFill>
                <a:latin typeface="Aptos"/>
                <a:ea typeface="Open Sans"/>
                <a:cs typeface="Open Sans"/>
              </a:rPr>
              <a:t>en</a:t>
            </a:r>
            <a:r>
              <a:rPr lang="en-US">
                <a:solidFill>
                  <a:srgbClr val="FFFFFF"/>
                </a:solidFill>
                <a:latin typeface="Aptos"/>
                <a:ea typeface="Open Sans"/>
                <a:cs typeface="Open Sans"/>
              </a:rPr>
              <a:t> grande couronne </a:t>
            </a:r>
            <a:endParaRPr lang="fr-FR">
              <a:solidFill>
                <a:srgbClr val="FFFFFF"/>
              </a:solidFill>
              <a:latin typeface="Aptos"/>
            </a:endParaRPr>
          </a:p>
          <a:p>
            <a:pPr algn="ctr"/>
            <a:endParaRPr lang="fr-FR">
              <a:solidFill>
                <a:srgbClr val="FFFFFF"/>
              </a:solidFill>
              <a:latin typeface="Aptos"/>
            </a:endParaRPr>
          </a:p>
        </p:txBody>
      </p:sp>
      <p:sp>
        <p:nvSpPr>
          <p:cNvPr id="23" name="ZoneTexte 4">
            <a:extLst>
              <a:ext uri="{FF2B5EF4-FFF2-40B4-BE49-F238E27FC236}">
                <a16:creationId xmlns:a16="http://schemas.microsoft.com/office/drawing/2014/main" id="{79D7A83D-7326-2A56-0D07-165BC960AE5F}"/>
              </a:ext>
            </a:extLst>
          </p:cNvPr>
          <p:cNvSpPr txBox="1"/>
          <p:nvPr/>
        </p:nvSpPr>
        <p:spPr>
          <a:xfrm>
            <a:off x="355599" y="4452254"/>
            <a:ext cx="54356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Calibri"/>
              <a:buChar char="-"/>
            </a:pPr>
            <a:r>
              <a:rPr lang="en-US" b="1" err="1">
                <a:solidFill>
                  <a:srgbClr val="FFFFFF"/>
                </a:solidFill>
                <a:latin typeface="Aptos"/>
                <a:ea typeface="Open Sans"/>
                <a:cs typeface="Open Sans"/>
              </a:rPr>
              <a:t>Logement</a:t>
            </a:r>
            <a:r>
              <a:rPr lang="en-US" b="1">
                <a:solidFill>
                  <a:srgbClr val="FFFFFF"/>
                </a:solidFill>
                <a:latin typeface="Aptos"/>
                <a:ea typeface="Open Sans"/>
                <a:cs typeface="Open Sans"/>
              </a:rPr>
              <a:t> </a:t>
            </a:r>
            <a:r>
              <a:rPr lang="en-US" b="1" err="1">
                <a:solidFill>
                  <a:srgbClr val="FFFFFF"/>
                </a:solidFill>
                <a:latin typeface="Aptos"/>
                <a:ea typeface="Open Sans"/>
                <a:cs typeface="Open Sans"/>
              </a:rPr>
              <a:t>inoccupés</a:t>
            </a:r>
            <a:r>
              <a:rPr lang="en-US">
                <a:solidFill>
                  <a:srgbClr val="FFFFFF"/>
                </a:solidFill>
                <a:latin typeface="Aptos"/>
                <a:ea typeface="Open Sans"/>
                <a:cs typeface="Open Sans"/>
              </a:rPr>
              <a:t>  De 10% à 12% </a:t>
            </a:r>
            <a:r>
              <a:rPr lang="en-US" err="1">
                <a:solidFill>
                  <a:srgbClr val="FFFFFF"/>
                </a:solidFill>
                <a:latin typeface="Aptos"/>
                <a:ea typeface="Open Sans"/>
                <a:cs typeface="Open Sans"/>
              </a:rPr>
              <a:t>d'ici</a:t>
            </a:r>
            <a:r>
              <a:rPr lang="en-US">
                <a:solidFill>
                  <a:srgbClr val="FFFFFF"/>
                </a:solidFill>
                <a:latin typeface="Aptos"/>
                <a:ea typeface="Open Sans"/>
                <a:cs typeface="Open Sans"/>
              </a:rPr>
              <a:t> 2035 </a:t>
            </a:r>
          </a:p>
        </p:txBody>
      </p:sp>
      <p:sp>
        <p:nvSpPr>
          <p:cNvPr id="24" name="ZoneTexte 4">
            <a:extLst>
              <a:ext uri="{FF2B5EF4-FFF2-40B4-BE49-F238E27FC236}">
                <a16:creationId xmlns:a16="http://schemas.microsoft.com/office/drawing/2014/main" id="{150D3D7C-684B-4E33-3F88-B842D53303F4}"/>
              </a:ext>
            </a:extLst>
          </p:cNvPr>
          <p:cNvSpPr txBox="1"/>
          <p:nvPr/>
        </p:nvSpPr>
        <p:spPr>
          <a:xfrm>
            <a:off x="355600" y="5047340"/>
            <a:ext cx="54356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Calibri"/>
              <a:buChar char="-"/>
            </a:pPr>
            <a:r>
              <a:rPr lang="en-US" b="1">
                <a:solidFill>
                  <a:srgbClr val="FFFFFF"/>
                </a:solidFill>
                <a:latin typeface="Aptos"/>
                <a:ea typeface="Open Sans"/>
                <a:cs typeface="Open Sans"/>
              </a:rPr>
              <a:t>Taille des ménages :</a:t>
            </a:r>
            <a:r>
              <a:rPr lang="en-US">
                <a:solidFill>
                  <a:srgbClr val="FFFFFF"/>
                </a:solidFill>
                <a:latin typeface="Aptos"/>
                <a:ea typeface="Open Sans"/>
                <a:cs typeface="Open Sans"/>
              </a:rPr>
              <a:t> </a:t>
            </a:r>
            <a:r>
              <a:rPr lang="en-US" err="1">
                <a:solidFill>
                  <a:srgbClr val="FFFFFF"/>
                </a:solidFill>
                <a:latin typeface="Aptos"/>
                <a:ea typeface="Open Sans"/>
                <a:cs typeface="Open Sans"/>
              </a:rPr>
              <a:t>décroissance</a:t>
            </a:r>
            <a:r>
              <a:rPr lang="en-US">
                <a:solidFill>
                  <a:srgbClr val="FFFFFF"/>
                </a:solidFill>
                <a:latin typeface="Aptos"/>
                <a:ea typeface="Open Sans"/>
                <a:cs typeface="Open Sans"/>
              </a:rPr>
              <a:t> </a:t>
            </a:r>
            <a:r>
              <a:rPr lang="en-US" err="1">
                <a:solidFill>
                  <a:srgbClr val="FFFFFF"/>
                </a:solidFill>
                <a:latin typeface="Aptos"/>
                <a:ea typeface="Open Sans"/>
                <a:cs typeface="Open Sans"/>
              </a:rPr>
              <a:t>en</a:t>
            </a:r>
            <a:r>
              <a:rPr lang="en-US">
                <a:solidFill>
                  <a:srgbClr val="FFFFFF"/>
                </a:solidFill>
                <a:latin typeface="Aptos"/>
                <a:ea typeface="Open Sans"/>
                <a:cs typeface="Open Sans"/>
              </a:rPr>
              <a:t> grande couronne </a:t>
            </a:r>
          </a:p>
        </p:txBody>
      </p:sp>
      <p:sp>
        <p:nvSpPr>
          <p:cNvPr id="25" name="ZoneTexte 4">
            <a:extLst>
              <a:ext uri="{FF2B5EF4-FFF2-40B4-BE49-F238E27FC236}">
                <a16:creationId xmlns:a16="http://schemas.microsoft.com/office/drawing/2014/main" id="{0CDF5085-C117-B19D-0468-0576E7355E9B}"/>
              </a:ext>
            </a:extLst>
          </p:cNvPr>
          <p:cNvSpPr txBox="1"/>
          <p:nvPr/>
        </p:nvSpPr>
        <p:spPr>
          <a:xfrm>
            <a:off x="6335486" y="2500085"/>
            <a:ext cx="543560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Calibri"/>
              <a:buChar char="-"/>
            </a:pPr>
            <a:r>
              <a:rPr lang="en-US" b="1">
                <a:solidFill>
                  <a:srgbClr val="0B769F"/>
                </a:solidFill>
                <a:latin typeface="Aptos"/>
                <a:ea typeface="Open Sans"/>
                <a:cs typeface="Open Sans"/>
              </a:rPr>
              <a:t>Intensification de la constructions </a:t>
            </a:r>
            <a:r>
              <a:rPr lang="en-US" b="1" err="1">
                <a:solidFill>
                  <a:srgbClr val="0B769F"/>
                </a:solidFill>
                <a:latin typeface="Aptos"/>
                <a:ea typeface="Open Sans"/>
                <a:cs typeface="Open Sans"/>
              </a:rPr>
              <a:t>neuves</a:t>
            </a:r>
            <a:r>
              <a:rPr lang="en-US" b="1">
                <a:solidFill>
                  <a:srgbClr val="0B769F"/>
                </a:solidFill>
                <a:latin typeface="Aptos"/>
                <a:ea typeface="Open Sans"/>
                <a:cs typeface="Open Sans"/>
              </a:rPr>
              <a:t> : </a:t>
            </a:r>
            <a:r>
              <a:rPr lang="en-US">
                <a:solidFill>
                  <a:srgbClr val="0B769F"/>
                </a:solidFill>
                <a:latin typeface="Aptos"/>
                <a:ea typeface="Open Sans"/>
                <a:cs typeface="Open Sans"/>
              </a:rPr>
              <a:t>55% dans les 4 départements </a:t>
            </a:r>
            <a:r>
              <a:rPr lang="en-US" err="1">
                <a:solidFill>
                  <a:srgbClr val="0B769F"/>
                </a:solidFill>
                <a:latin typeface="Aptos"/>
                <a:ea typeface="Open Sans"/>
                <a:cs typeface="Open Sans"/>
              </a:rPr>
              <a:t>centraux</a:t>
            </a:r>
            <a:r>
              <a:rPr lang="en-US">
                <a:solidFill>
                  <a:srgbClr val="0B769F"/>
                </a:solidFill>
                <a:latin typeface="Aptos"/>
                <a:ea typeface="Open Sans"/>
                <a:cs typeface="Open Sans"/>
              </a:rPr>
              <a:t> VS Val </a:t>
            </a:r>
            <a:r>
              <a:rPr lang="en-US" err="1">
                <a:solidFill>
                  <a:srgbClr val="0B769F"/>
                </a:solidFill>
                <a:latin typeface="Aptos"/>
                <a:ea typeface="Open Sans"/>
                <a:cs typeface="Open Sans"/>
              </a:rPr>
              <a:t>d'oise</a:t>
            </a:r>
            <a:r>
              <a:rPr lang="en-US">
                <a:solidFill>
                  <a:srgbClr val="0B769F"/>
                </a:solidFill>
                <a:latin typeface="Aptos"/>
                <a:ea typeface="Open Sans"/>
                <a:cs typeface="Open Sans"/>
              </a:rPr>
              <a:t> 9%</a:t>
            </a:r>
            <a:endParaRPr lang="en-US">
              <a:solidFill>
                <a:srgbClr val="0B769F"/>
              </a:solidFill>
              <a:ea typeface="Open Sans"/>
              <a:cs typeface="Open Sans"/>
            </a:endParaRPr>
          </a:p>
          <a:p>
            <a:pPr algn="ctr"/>
            <a:endParaRPr lang="fr-FR">
              <a:solidFill>
                <a:srgbClr val="0B769F"/>
              </a:solidFill>
              <a:latin typeface="Aptos"/>
            </a:endParaRPr>
          </a:p>
        </p:txBody>
      </p:sp>
      <p:sp>
        <p:nvSpPr>
          <p:cNvPr id="26" name="ZoneTexte 4">
            <a:extLst>
              <a:ext uri="{FF2B5EF4-FFF2-40B4-BE49-F238E27FC236}">
                <a16:creationId xmlns:a16="http://schemas.microsoft.com/office/drawing/2014/main" id="{0A50636C-3996-7645-F361-51CF0F7F99AB}"/>
              </a:ext>
            </a:extLst>
          </p:cNvPr>
          <p:cNvSpPr txBox="1"/>
          <p:nvPr/>
        </p:nvSpPr>
        <p:spPr>
          <a:xfrm>
            <a:off x="6335485" y="3428998"/>
            <a:ext cx="54356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Calibri"/>
              <a:buChar char="-"/>
            </a:pPr>
            <a:r>
              <a:rPr lang="en-US" b="1" err="1">
                <a:solidFill>
                  <a:srgbClr val="0B769F"/>
                </a:solidFill>
                <a:latin typeface="Aptos"/>
                <a:ea typeface="Open Sans"/>
                <a:cs typeface="Open Sans"/>
              </a:rPr>
              <a:t>Renouvellement</a:t>
            </a:r>
            <a:r>
              <a:rPr lang="en-US" b="1">
                <a:solidFill>
                  <a:srgbClr val="0B769F"/>
                </a:solidFill>
                <a:latin typeface="Aptos"/>
                <a:ea typeface="Open Sans"/>
                <a:cs typeface="Open Sans"/>
              </a:rPr>
              <a:t> : </a:t>
            </a:r>
            <a:r>
              <a:rPr lang="en-US">
                <a:solidFill>
                  <a:srgbClr val="0B769F"/>
                </a:solidFill>
                <a:latin typeface="Aptos"/>
                <a:ea typeface="Open Sans"/>
                <a:cs typeface="Open Sans"/>
              </a:rPr>
              <a:t>80% dans les départements </a:t>
            </a:r>
            <a:r>
              <a:rPr lang="en-US" err="1">
                <a:solidFill>
                  <a:srgbClr val="0B769F"/>
                </a:solidFill>
                <a:latin typeface="Aptos"/>
                <a:ea typeface="Open Sans"/>
                <a:cs typeface="Open Sans"/>
              </a:rPr>
              <a:t>centraux</a:t>
            </a:r>
            <a:r>
              <a:rPr lang="en-US">
                <a:solidFill>
                  <a:srgbClr val="0B769F"/>
                </a:solidFill>
                <a:latin typeface="Aptos"/>
                <a:ea typeface="Open Sans"/>
                <a:cs typeface="Open Sans"/>
              </a:rPr>
              <a:t> </a:t>
            </a:r>
            <a:endParaRPr lang="en-US">
              <a:solidFill>
                <a:srgbClr val="0B769F"/>
              </a:solidFill>
              <a:ea typeface="Open Sans"/>
              <a:cs typeface="Open Sans"/>
            </a:endParaRPr>
          </a:p>
          <a:p>
            <a:pPr algn="ctr"/>
            <a:endParaRPr lang="fr-FR">
              <a:solidFill>
                <a:srgbClr val="0B769F"/>
              </a:solidFill>
              <a:latin typeface="Aptos"/>
            </a:endParaRPr>
          </a:p>
        </p:txBody>
      </p:sp>
      <p:sp>
        <p:nvSpPr>
          <p:cNvPr id="27" name="ZoneTexte 4">
            <a:extLst>
              <a:ext uri="{FF2B5EF4-FFF2-40B4-BE49-F238E27FC236}">
                <a16:creationId xmlns:a16="http://schemas.microsoft.com/office/drawing/2014/main" id="{AEBCAC6C-FDAA-8F5A-45A1-21A5ABADBA2E}"/>
              </a:ext>
            </a:extLst>
          </p:cNvPr>
          <p:cNvSpPr txBox="1"/>
          <p:nvPr/>
        </p:nvSpPr>
        <p:spPr>
          <a:xfrm>
            <a:off x="6335484" y="4822367"/>
            <a:ext cx="54356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Calibri"/>
              <a:buChar char="-"/>
            </a:pPr>
            <a:r>
              <a:rPr lang="en-US" b="1">
                <a:solidFill>
                  <a:srgbClr val="0B769F"/>
                </a:solidFill>
                <a:latin typeface="Aptos"/>
                <a:ea typeface="Open Sans"/>
                <a:cs typeface="Open Sans"/>
              </a:rPr>
              <a:t>Ménages </a:t>
            </a:r>
            <a:r>
              <a:rPr lang="en-US" b="1" err="1">
                <a:solidFill>
                  <a:srgbClr val="0B769F"/>
                </a:solidFill>
                <a:latin typeface="Aptos"/>
                <a:ea typeface="Open Sans"/>
                <a:cs typeface="Open Sans"/>
              </a:rPr>
              <a:t>supplémentaires</a:t>
            </a:r>
            <a:r>
              <a:rPr lang="en-US" b="1">
                <a:solidFill>
                  <a:srgbClr val="0B769F"/>
                </a:solidFill>
                <a:latin typeface="Aptos"/>
                <a:ea typeface="Open Sans"/>
                <a:cs typeface="Open Sans"/>
              </a:rPr>
              <a:t> :</a:t>
            </a:r>
            <a:r>
              <a:rPr lang="en-US">
                <a:solidFill>
                  <a:srgbClr val="0B769F"/>
                </a:solidFill>
                <a:latin typeface="Aptos"/>
                <a:ea typeface="Open Sans"/>
                <a:cs typeface="Open Sans"/>
              </a:rPr>
              <a:t> 53%  grande couronne</a:t>
            </a:r>
            <a:endParaRPr lang="en-US">
              <a:solidFill>
                <a:srgbClr val="0B769F"/>
              </a:solidFill>
              <a:ea typeface="Open Sans"/>
              <a:cs typeface="Open Sans"/>
            </a:endParaRPr>
          </a:p>
          <a:p>
            <a:pPr algn="ctr"/>
            <a:endParaRPr lang="fr-FR">
              <a:solidFill>
                <a:srgbClr val="0B769F"/>
              </a:solidFill>
              <a:latin typeface="Aptos"/>
            </a:endParaRPr>
          </a:p>
        </p:txBody>
      </p:sp>
      <p:sp>
        <p:nvSpPr>
          <p:cNvPr id="28" name="ZoneTexte 4">
            <a:extLst>
              <a:ext uri="{FF2B5EF4-FFF2-40B4-BE49-F238E27FC236}">
                <a16:creationId xmlns:a16="http://schemas.microsoft.com/office/drawing/2014/main" id="{33F4772F-65D8-4B0C-AF61-2907B74044AC}"/>
              </a:ext>
            </a:extLst>
          </p:cNvPr>
          <p:cNvSpPr txBox="1"/>
          <p:nvPr/>
        </p:nvSpPr>
        <p:spPr>
          <a:xfrm>
            <a:off x="6113052" y="5576022"/>
            <a:ext cx="54356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err="1">
                <a:solidFill>
                  <a:srgbClr val="156082"/>
                </a:solidFill>
                <a:latin typeface="Aptos"/>
                <a:ea typeface="Open Sans"/>
                <a:cs typeface="Open Sans"/>
              </a:rPr>
              <a:t>Amélioration</a:t>
            </a:r>
            <a:r>
              <a:rPr lang="en-US" b="1">
                <a:solidFill>
                  <a:srgbClr val="156082"/>
                </a:solidFill>
                <a:latin typeface="Aptos"/>
                <a:ea typeface="Open Sans"/>
                <a:cs typeface="Open Sans"/>
              </a:rPr>
              <a:t> du </a:t>
            </a:r>
            <a:r>
              <a:rPr lang="en-US" b="1" err="1">
                <a:solidFill>
                  <a:srgbClr val="156082"/>
                </a:solidFill>
                <a:latin typeface="Aptos"/>
                <a:ea typeface="Open Sans"/>
                <a:cs typeface="Open Sans"/>
              </a:rPr>
              <a:t>logement</a:t>
            </a:r>
            <a:r>
              <a:rPr lang="en-US" b="1">
                <a:solidFill>
                  <a:srgbClr val="156082"/>
                </a:solidFill>
                <a:latin typeface="Aptos"/>
                <a:ea typeface="Open Sans"/>
                <a:cs typeface="Open Sans"/>
              </a:rPr>
              <a:t> des </a:t>
            </a:r>
            <a:r>
              <a:rPr lang="en-US" b="1" err="1">
                <a:solidFill>
                  <a:srgbClr val="156082"/>
                </a:solidFill>
                <a:latin typeface="Aptos"/>
                <a:ea typeface="Open Sans"/>
                <a:cs typeface="Open Sans"/>
              </a:rPr>
              <a:t>Franciliens</a:t>
            </a:r>
            <a:r>
              <a:rPr lang="en-US" b="1">
                <a:solidFill>
                  <a:srgbClr val="156082"/>
                </a:solidFill>
                <a:latin typeface="Aptos"/>
                <a:ea typeface="Open Sans"/>
                <a:cs typeface="Open Sans"/>
              </a:rPr>
              <a:t>  </a:t>
            </a:r>
            <a:endParaRPr lang="en-US" b="1">
              <a:solidFill>
                <a:srgbClr val="156082"/>
              </a:solidFill>
              <a:ea typeface="Open Sans"/>
              <a:cs typeface="Open Sans"/>
            </a:endParaRPr>
          </a:p>
          <a:p>
            <a:pPr algn="ctr"/>
            <a:endParaRPr lang="fr-FR">
              <a:solidFill>
                <a:srgbClr val="156082"/>
              </a:solidFill>
              <a:latin typeface="Aptos"/>
            </a:endParaRPr>
          </a:p>
        </p:txBody>
      </p:sp>
      <p:sp>
        <p:nvSpPr>
          <p:cNvPr id="30" name="ZoneTexte 4">
            <a:extLst>
              <a:ext uri="{FF2B5EF4-FFF2-40B4-BE49-F238E27FC236}">
                <a16:creationId xmlns:a16="http://schemas.microsoft.com/office/drawing/2014/main" id="{607B8850-8207-6BAA-5E28-EAF6C4EB3F13}"/>
              </a:ext>
            </a:extLst>
          </p:cNvPr>
          <p:cNvSpPr txBox="1"/>
          <p:nvPr/>
        </p:nvSpPr>
        <p:spPr>
          <a:xfrm>
            <a:off x="6335484" y="4119530"/>
            <a:ext cx="54356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Calibri"/>
              <a:buChar char="-"/>
            </a:pPr>
            <a:r>
              <a:rPr lang="en-US" b="1">
                <a:solidFill>
                  <a:srgbClr val="0B769F"/>
                </a:solidFill>
                <a:latin typeface="Aptos"/>
                <a:ea typeface="Open Sans"/>
                <a:cs typeface="Open Sans"/>
              </a:rPr>
              <a:t>Densification &amp; GPE : </a:t>
            </a:r>
            <a:r>
              <a:rPr lang="en-US" err="1">
                <a:solidFill>
                  <a:srgbClr val="0B769F"/>
                </a:solidFill>
                <a:latin typeface="Aptos"/>
                <a:ea typeface="Open Sans"/>
                <a:cs typeface="Open Sans"/>
              </a:rPr>
              <a:t>Facilitat</a:t>
            </a:r>
            <a:r>
              <a:rPr lang="en-US">
                <a:solidFill>
                  <a:srgbClr val="0B769F"/>
                </a:solidFill>
                <a:latin typeface="Aptos"/>
                <a:ea typeface="Open Sans"/>
                <a:cs typeface="Open Sans"/>
              </a:rPr>
              <a:t>ion de la </a:t>
            </a:r>
            <a:r>
              <a:rPr lang="en-US" err="1">
                <a:solidFill>
                  <a:srgbClr val="0B769F"/>
                </a:solidFill>
                <a:latin typeface="Aptos"/>
                <a:ea typeface="Open Sans"/>
                <a:cs typeface="Open Sans"/>
              </a:rPr>
              <a:t>migrat</a:t>
            </a:r>
            <a:r>
              <a:rPr lang="en-US">
                <a:solidFill>
                  <a:srgbClr val="0B769F"/>
                </a:solidFill>
                <a:latin typeface="Aptos"/>
                <a:ea typeface="Open Sans"/>
                <a:cs typeface="Open Sans"/>
              </a:rPr>
              <a:t>ion </a:t>
            </a:r>
            <a:r>
              <a:rPr lang="en-US" err="1">
                <a:solidFill>
                  <a:srgbClr val="0B769F"/>
                </a:solidFill>
                <a:latin typeface="Aptos"/>
                <a:ea typeface="Open Sans"/>
                <a:cs typeface="Open Sans"/>
              </a:rPr>
              <a:t>en</a:t>
            </a:r>
            <a:r>
              <a:rPr lang="en-US">
                <a:solidFill>
                  <a:srgbClr val="0B769F"/>
                </a:solidFill>
                <a:latin typeface="Aptos"/>
                <a:ea typeface="Open Sans"/>
                <a:cs typeface="Open Sans"/>
              </a:rPr>
              <a:t> petite couronne </a:t>
            </a:r>
            <a:endParaRPr lang="en-US">
              <a:solidFill>
                <a:srgbClr val="0B769F"/>
              </a:solidFill>
              <a:ea typeface="Open Sans"/>
              <a:cs typeface="Open Sans"/>
            </a:endParaRPr>
          </a:p>
          <a:p>
            <a:pPr algn="ctr"/>
            <a:endParaRPr lang="fr-FR">
              <a:solidFill>
                <a:srgbClr val="0B769F"/>
              </a:solidFill>
              <a:latin typeface="Aptos"/>
            </a:endParaRPr>
          </a:p>
        </p:txBody>
      </p:sp>
      <p:pic>
        <p:nvPicPr>
          <p:cNvPr id="31" name="Graphique 30" descr="Badge Tick1 avec un remplissage uni">
            <a:extLst>
              <a:ext uri="{FF2B5EF4-FFF2-40B4-BE49-F238E27FC236}">
                <a16:creationId xmlns:a16="http://schemas.microsoft.com/office/drawing/2014/main" id="{7CE367D4-F0D9-9E9C-6896-4DF821ED2C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96600" y="5120640"/>
            <a:ext cx="914400" cy="914400"/>
          </a:xfrm>
          <a:prstGeom prst="rect">
            <a:avLst/>
          </a:prstGeom>
        </p:spPr>
      </p:pic>
      <p:pic>
        <p:nvPicPr>
          <p:cNvPr id="5" name="Image 4" descr="Une image contenant texte, capture d’écran, Police, ligne&#10;&#10;Le contenu généré par l’IA peut être incorrect.">
            <a:extLst>
              <a:ext uri="{FF2B5EF4-FFF2-40B4-BE49-F238E27FC236}">
                <a16:creationId xmlns:a16="http://schemas.microsoft.com/office/drawing/2014/main" id="{4DC7BEF6-10B0-40A6-87AD-C16AE9B341D3}"/>
              </a:ext>
            </a:extLst>
          </p:cNvPr>
          <p:cNvPicPr>
            <a:picLocks noChangeAspect="1"/>
          </p:cNvPicPr>
          <p:nvPr/>
        </p:nvPicPr>
        <p:blipFill>
          <a:blip r:embed="rId4"/>
          <a:stretch>
            <a:fillRect/>
          </a:stretch>
        </p:blipFill>
        <p:spPr>
          <a:xfrm>
            <a:off x="2366065" y="1358505"/>
            <a:ext cx="6716332" cy="5483087"/>
          </a:xfrm>
          <a:prstGeom prst="rect">
            <a:avLst/>
          </a:prstGeom>
        </p:spPr>
      </p:pic>
    </p:spTree>
    <p:extLst>
      <p:ext uri="{BB962C8B-B14F-4D97-AF65-F5344CB8AC3E}">
        <p14:creationId xmlns:p14="http://schemas.microsoft.com/office/powerpoint/2010/main" val="22772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5" grpId="0"/>
      <p:bldP spid="26" grpId="0"/>
      <p:bldP spid="27" grpId="0"/>
      <p:bldP spid="28"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6224C-E4E9-22EC-D2C1-EB9307D94428}"/>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0B9D8C4-BE63-9889-1F7F-4FB3BF4C643F}"/>
              </a:ext>
            </a:extLst>
          </p:cNvPr>
          <p:cNvSpPr>
            <a:spLocks noGrp="1"/>
          </p:cNvSpPr>
          <p:nvPr>
            <p:ph type="sldNum" sz="quarter" idx="12"/>
          </p:nvPr>
        </p:nvSpPr>
        <p:spPr/>
        <p:txBody>
          <a:bodyPr/>
          <a:lstStyle/>
          <a:p>
            <a:fld id="{27C6CCC6-2BE5-4E42-96A4-D1E8E81A3D8E}" type="slidenum">
              <a:rPr lang="fr-FR" smtClean="0"/>
              <a:t>35</a:t>
            </a:fld>
            <a:endParaRPr lang="fr-FR"/>
          </a:p>
        </p:txBody>
      </p:sp>
      <p:sp>
        <p:nvSpPr>
          <p:cNvPr id="4" name="Espace réservé du pied de page 3">
            <a:extLst>
              <a:ext uri="{FF2B5EF4-FFF2-40B4-BE49-F238E27FC236}">
                <a16:creationId xmlns:a16="http://schemas.microsoft.com/office/drawing/2014/main" id="{899DF8A0-3A36-7174-E191-06D22FFA491B}"/>
              </a:ext>
            </a:extLst>
          </p:cNvPr>
          <p:cNvSpPr>
            <a:spLocks noGrp="1"/>
          </p:cNvSpPr>
          <p:nvPr>
            <p:ph type="ftr" sz="quarter" idx="11"/>
          </p:nvPr>
        </p:nvSpPr>
        <p:spPr/>
        <p:txBody>
          <a:bodyPr/>
          <a:lstStyle/>
          <a:p>
            <a:r>
              <a:rPr lang="fr-FR"/>
              <a:t>TAMUR - 01/04/26</a:t>
            </a:r>
          </a:p>
        </p:txBody>
      </p:sp>
      <p:sp>
        <p:nvSpPr>
          <p:cNvPr id="7" name="Title 1">
            <a:extLst>
              <a:ext uri="{FF2B5EF4-FFF2-40B4-BE49-F238E27FC236}">
                <a16:creationId xmlns:a16="http://schemas.microsoft.com/office/drawing/2014/main" id="{7058F765-CC42-DB2E-3A2E-91E5289714CA}"/>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
        <p:nvSpPr>
          <p:cNvPr id="6" name="Title 1">
            <a:extLst>
              <a:ext uri="{FF2B5EF4-FFF2-40B4-BE49-F238E27FC236}">
                <a16:creationId xmlns:a16="http://schemas.microsoft.com/office/drawing/2014/main" id="{833FBD2C-B489-31CD-A594-70983231DF3D}"/>
              </a:ext>
            </a:extLst>
          </p:cNvPr>
          <p:cNvSpPr txBox="1">
            <a:spLocks/>
          </p:cNvSpPr>
          <p:nvPr/>
        </p:nvSpPr>
        <p:spPr>
          <a:xfrm>
            <a:off x="-2177" y="574675"/>
            <a:ext cx="10515600" cy="781278"/>
          </a:xfrm>
          <a:prstGeom prst="rect">
            <a:avLst/>
          </a:prstGeom>
        </p:spPr>
        <p:txBody>
          <a:bodyPr vert="horz" lIns="91440" tIns="45720" rIns="91440" bIns="45720" rtlCol="0" anchor="ctr">
            <a:normAutofit/>
          </a:bodyPr>
          <a:lstStyle>
            <a:defPPr>
              <a:defRPr lang="fr-FR"/>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a:solidFill>
                  <a:schemeClr val="accent1">
                    <a:lumMod val="40000"/>
                    <a:lumOff val="60000"/>
                  </a:schemeClr>
                </a:solidFill>
              </a:rPr>
              <a:t>Les </a:t>
            </a:r>
            <a:r>
              <a:rPr lang="en-US" b="1" i="1" err="1">
                <a:solidFill>
                  <a:schemeClr val="accent1">
                    <a:lumMod val="40000"/>
                    <a:lumOff val="60000"/>
                  </a:schemeClr>
                </a:solidFill>
              </a:rPr>
              <a:t>politiqu</a:t>
            </a:r>
            <a:r>
              <a:rPr lang="en-US" b="1" i="1">
                <a:solidFill>
                  <a:schemeClr val="accent1">
                    <a:lumMod val="40000"/>
                    <a:lumOff val="60000"/>
                  </a:schemeClr>
                </a:solidFill>
              </a:rPr>
              <a:t>es </a:t>
            </a:r>
            <a:r>
              <a:rPr lang="en-US" b="1" i="1" err="1">
                <a:solidFill>
                  <a:schemeClr val="accent1">
                    <a:lumMod val="40000"/>
                    <a:lumOff val="60000"/>
                  </a:schemeClr>
                </a:solidFill>
              </a:rPr>
              <a:t>publiques</a:t>
            </a:r>
            <a:r>
              <a:rPr lang="en-US" b="1" i="1">
                <a:solidFill>
                  <a:schemeClr val="accent1">
                    <a:lumMod val="40000"/>
                    <a:lumOff val="60000"/>
                  </a:schemeClr>
                </a:solidFill>
              </a:rPr>
              <a:t> </a:t>
            </a:r>
            <a:endParaRPr lang="fr-FR">
              <a:solidFill>
                <a:schemeClr val="accent1">
                  <a:lumMod val="40000"/>
                  <a:lumOff val="60000"/>
                </a:schemeClr>
              </a:solidFill>
            </a:endParaRPr>
          </a:p>
        </p:txBody>
      </p:sp>
      <p:sp>
        <p:nvSpPr>
          <p:cNvPr id="15" name="Rectangle : coins arrondis 14">
            <a:extLst>
              <a:ext uri="{FF2B5EF4-FFF2-40B4-BE49-F238E27FC236}">
                <a16:creationId xmlns:a16="http://schemas.microsoft.com/office/drawing/2014/main" id="{F599B60F-FB22-CBF3-8FF3-7CEA009EFFEE}"/>
              </a:ext>
            </a:extLst>
          </p:cNvPr>
          <p:cNvSpPr/>
          <p:nvPr/>
        </p:nvSpPr>
        <p:spPr>
          <a:xfrm>
            <a:off x="602558" y="1598374"/>
            <a:ext cx="5634264" cy="75755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p>
        </p:txBody>
      </p:sp>
      <p:sp>
        <p:nvSpPr>
          <p:cNvPr id="17" name="Rectangle : coins arrondis 16">
            <a:extLst>
              <a:ext uri="{FF2B5EF4-FFF2-40B4-BE49-F238E27FC236}">
                <a16:creationId xmlns:a16="http://schemas.microsoft.com/office/drawing/2014/main" id="{63480AA0-0E54-6E8B-021C-30CBC77D2C00}"/>
              </a:ext>
            </a:extLst>
          </p:cNvPr>
          <p:cNvSpPr/>
          <p:nvPr/>
        </p:nvSpPr>
        <p:spPr>
          <a:xfrm>
            <a:off x="6663145" y="2022008"/>
            <a:ext cx="4695370" cy="3788320"/>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587E768B-65B9-B474-120A-DE59D47056F2}"/>
              </a:ext>
            </a:extLst>
          </p:cNvPr>
          <p:cNvSpPr/>
          <p:nvPr/>
        </p:nvSpPr>
        <p:spPr>
          <a:xfrm>
            <a:off x="157173" y="2575364"/>
            <a:ext cx="3047999" cy="275871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84F7F135-8C1D-619A-E6EB-036BCDCCE3E0}"/>
              </a:ext>
            </a:extLst>
          </p:cNvPr>
          <p:cNvSpPr txBox="1"/>
          <p:nvPr/>
        </p:nvSpPr>
        <p:spPr>
          <a:xfrm>
            <a:off x="1590562" y="1789686"/>
            <a:ext cx="383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Loi Climat &amp; Résilience - 2021</a:t>
            </a:r>
          </a:p>
        </p:txBody>
      </p:sp>
      <p:sp>
        <p:nvSpPr>
          <p:cNvPr id="23" name="ZoneTexte 22">
            <a:extLst>
              <a:ext uri="{FF2B5EF4-FFF2-40B4-BE49-F238E27FC236}">
                <a16:creationId xmlns:a16="http://schemas.microsoft.com/office/drawing/2014/main" id="{E5C586DC-AEC2-ED9D-681D-EBA01564D3F9}"/>
              </a:ext>
            </a:extLst>
          </p:cNvPr>
          <p:cNvSpPr txBox="1"/>
          <p:nvPr/>
        </p:nvSpPr>
        <p:spPr>
          <a:xfrm>
            <a:off x="7008500" y="2329436"/>
            <a:ext cx="39991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CAEDFB"/>
                </a:solidFill>
              </a:rPr>
              <a:t>Schéma directeur de la région </a:t>
            </a:r>
            <a:r>
              <a:rPr lang="fr-FR" b="1" err="1">
                <a:solidFill>
                  <a:srgbClr val="CAEDFB"/>
                </a:solidFill>
              </a:rPr>
              <a:t>Idf</a:t>
            </a:r>
            <a:r>
              <a:rPr lang="fr-FR" b="1">
                <a:solidFill>
                  <a:srgbClr val="CAEDFB"/>
                </a:solidFill>
              </a:rPr>
              <a:t> environnemental   </a:t>
            </a:r>
          </a:p>
        </p:txBody>
      </p:sp>
      <p:sp>
        <p:nvSpPr>
          <p:cNvPr id="25" name="ZoneTexte 24">
            <a:extLst>
              <a:ext uri="{FF2B5EF4-FFF2-40B4-BE49-F238E27FC236}">
                <a16:creationId xmlns:a16="http://schemas.microsoft.com/office/drawing/2014/main" id="{51B3D9D9-392C-9BE9-315C-821E2AB3C3F0}"/>
              </a:ext>
            </a:extLst>
          </p:cNvPr>
          <p:cNvSpPr txBox="1"/>
          <p:nvPr/>
        </p:nvSpPr>
        <p:spPr>
          <a:xfrm>
            <a:off x="464370" y="2773936"/>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0B769F"/>
                </a:solidFill>
              </a:rPr>
              <a:t>ZAN 2050</a:t>
            </a:r>
          </a:p>
        </p:txBody>
      </p:sp>
      <p:sp>
        <p:nvSpPr>
          <p:cNvPr id="27" name="ZoneTexte 26">
            <a:extLst>
              <a:ext uri="{FF2B5EF4-FFF2-40B4-BE49-F238E27FC236}">
                <a16:creationId xmlns:a16="http://schemas.microsoft.com/office/drawing/2014/main" id="{12E40D91-9500-F661-F4A2-703F68574C3A}"/>
              </a:ext>
            </a:extLst>
          </p:cNvPr>
          <p:cNvSpPr txBox="1"/>
          <p:nvPr/>
        </p:nvSpPr>
        <p:spPr>
          <a:xfrm>
            <a:off x="7008499" y="3222066"/>
            <a:ext cx="42676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a:solidFill>
                  <a:srgbClr val="FFFFFF"/>
                </a:solidFill>
              </a:rPr>
              <a:t>+70K logements /an  </a:t>
            </a:r>
          </a:p>
        </p:txBody>
      </p:sp>
      <p:sp>
        <p:nvSpPr>
          <p:cNvPr id="28" name="ZoneTexte 27">
            <a:extLst>
              <a:ext uri="{FF2B5EF4-FFF2-40B4-BE49-F238E27FC236}">
                <a16:creationId xmlns:a16="http://schemas.microsoft.com/office/drawing/2014/main" id="{19A47D38-D9AF-473D-F5E0-806D5651447C}"/>
              </a:ext>
            </a:extLst>
          </p:cNvPr>
          <p:cNvSpPr txBox="1"/>
          <p:nvPr/>
        </p:nvSpPr>
        <p:spPr>
          <a:xfrm>
            <a:off x="7008500" y="4635394"/>
            <a:ext cx="42676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a:solidFill>
                  <a:srgbClr val="FFFFFF"/>
                </a:solidFill>
              </a:rPr>
              <a:t>Diviser par 3 la consommation foncière.   </a:t>
            </a:r>
          </a:p>
        </p:txBody>
      </p:sp>
      <p:sp>
        <p:nvSpPr>
          <p:cNvPr id="29" name="ZoneTexte 28">
            <a:extLst>
              <a:ext uri="{FF2B5EF4-FFF2-40B4-BE49-F238E27FC236}">
                <a16:creationId xmlns:a16="http://schemas.microsoft.com/office/drawing/2014/main" id="{6FDDC32F-2A74-3E8A-99A5-11980C435721}"/>
              </a:ext>
            </a:extLst>
          </p:cNvPr>
          <p:cNvSpPr txBox="1"/>
          <p:nvPr/>
        </p:nvSpPr>
        <p:spPr>
          <a:xfrm>
            <a:off x="6667413" y="3805871"/>
            <a:ext cx="46885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err="1">
                <a:solidFill>
                  <a:srgbClr val="FFFFFF"/>
                </a:solidFill>
              </a:rPr>
              <a:t>Réequilibrage</a:t>
            </a:r>
            <a:r>
              <a:rPr lang="fr-FR" sz="1600" b="1">
                <a:solidFill>
                  <a:srgbClr val="FFFFFF"/>
                </a:solidFill>
              </a:rPr>
              <a:t> zone dense et grande couronne : </a:t>
            </a:r>
            <a:r>
              <a:rPr lang="fr-FR" sz="1600" b="1">
                <a:solidFill>
                  <a:schemeClr val="accent4">
                    <a:lumMod val="20000"/>
                    <a:lumOff val="80000"/>
                  </a:schemeClr>
                </a:solidFill>
              </a:rPr>
              <a:t>Région des 20 min</a:t>
            </a:r>
            <a:r>
              <a:rPr lang="fr-FR" sz="1600" b="1">
                <a:solidFill>
                  <a:srgbClr val="FFFFFF"/>
                </a:solidFill>
              </a:rPr>
              <a:t> (polycentrisme) . </a:t>
            </a:r>
            <a:endParaRPr lang="fr-FR" sz="1600"/>
          </a:p>
        </p:txBody>
      </p:sp>
      <p:sp>
        <p:nvSpPr>
          <p:cNvPr id="31" name="ZoneTexte 30">
            <a:extLst>
              <a:ext uri="{FF2B5EF4-FFF2-40B4-BE49-F238E27FC236}">
                <a16:creationId xmlns:a16="http://schemas.microsoft.com/office/drawing/2014/main" id="{C228C5C5-9B75-109D-9743-C03ACE1C3D50}"/>
              </a:ext>
            </a:extLst>
          </p:cNvPr>
          <p:cNvSpPr txBox="1"/>
          <p:nvPr/>
        </p:nvSpPr>
        <p:spPr>
          <a:xfrm>
            <a:off x="292919" y="3257443"/>
            <a:ext cx="277719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accent4"/>
                </a:solidFill>
              </a:rPr>
              <a:t>Sols </a:t>
            </a:r>
            <a:r>
              <a:rPr lang="en-US" sz="1400" b="1" err="1">
                <a:solidFill>
                  <a:schemeClr val="accent4"/>
                </a:solidFill>
              </a:rPr>
              <a:t>renaturés</a:t>
            </a:r>
            <a:r>
              <a:rPr lang="en-US" sz="1400" b="1">
                <a:solidFill>
                  <a:schemeClr val="accent4"/>
                </a:solidFill>
              </a:rPr>
              <a:t> = Sols </a:t>
            </a:r>
            <a:r>
              <a:rPr lang="en-US" sz="1400" b="1" err="1">
                <a:solidFill>
                  <a:schemeClr val="accent4"/>
                </a:solidFill>
              </a:rPr>
              <a:t>artificialisés</a:t>
            </a:r>
            <a:r>
              <a:rPr lang="en-US" sz="1400" b="1">
                <a:solidFill>
                  <a:schemeClr val="accent4"/>
                </a:solidFill>
              </a:rPr>
              <a:t> </a:t>
            </a:r>
          </a:p>
          <a:p>
            <a:pPr algn="ctr"/>
            <a:endParaRPr lang="en-US" sz="1400" b="1">
              <a:solidFill>
                <a:schemeClr val="accent4"/>
              </a:solidFill>
            </a:endParaRPr>
          </a:p>
          <a:p>
            <a:pPr algn="ctr"/>
            <a:r>
              <a:rPr lang="en-US" sz="1400" b="1">
                <a:solidFill>
                  <a:schemeClr val="accent4"/>
                </a:solidFill>
              </a:rPr>
              <a:t>Issu du Plan </a:t>
            </a:r>
            <a:r>
              <a:rPr lang="en-US" sz="1400" b="1" err="1">
                <a:solidFill>
                  <a:schemeClr val="accent4"/>
                </a:solidFill>
              </a:rPr>
              <a:t>Biodiversité</a:t>
            </a:r>
            <a:r>
              <a:rPr lang="en-US" sz="1400" b="1">
                <a:solidFill>
                  <a:schemeClr val="accent4"/>
                </a:solidFill>
              </a:rPr>
              <a:t> 2017 </a:t>
            </a:r>
            <a:endParaRPr lang="fr-FR">
              <a:solidFill>
                <a:schemeClr val="accent4"/>
              </a:solidFill>
            </a:endParaRPr>
          </a:p>
          <a:p>
            <a:pPr algn="ctr"/>
            <a:endParaRPr lang="en-US" sz="1400" b="1">
              <a:solidFill>
                <a:schemeClr val="accent4"/>
              </a:solidFill>
            </a:endParaRPr>
          </a:p>
          <a:p>
            <a:pPr algn="ctr"/>
            <a:r>
              <a:rPr lang="en-US" sz="1400" b="1">
                <a:solidFill>
                  <a:schemeClr val="accent4"/>
                </a:solidFill>
              </a:rPr>
              <a:t>(repris par le </a:t>
            </a:r>
            <a:r>
              <a:rPr lang="en-US" sz="1400" b="1" err="1">
                <a:solidFill>
                  <a:schemeClr val="accent4"/>
                </a:solidFill>
              </a:rPr>
              <a:t>Président</a:t>
            </a:r>
            <a:r>
              <a:rPr lang="en-US" sz="1400" b="1">
                <a:solidFill>
                  <a:schemeClr val="accent4"/>
                </a:solidFill>
              </a:rPr>
              <a:t> de la République </a:t>
            </a:r>
            <a:r>
              <a:rPr lang="en-US" sz="1400" b="1" err="1">
                <a:solidFill>
                  <a:schemeClr val="accent4"/>
                </a:solidFill>
              </a:rPr>
              <a:t>devant</a:t>
            </a:r>
            <a:r>
              <a:rPr lang="en-US" sz="1400" b="1">
                <a:solidFill>
                  <a:schemeClr val="accent4"/>
                </a:solidFill>
              </a:rPr>
              <a:t> la convention </a:t>
            </a:r>
            <a:r>
              <a:rPr lang="en-US" sz="1400" b="1" err="1">
                <a:solidFill>
                  <a:schemeClr val="accent4"/>
                </a:solidFill>
              </a:rPr>
              <a:t>citoyenne</a:t>
            </a:r>
            <a:r>
              <a:rPr lang="en-US" sz="1400" b="1">
                <a:solidFill>
                  <a:schemeClr val="accent4"/>
                </a:solidFill>
              </a:rPr>
              <a:t> pour le </a:t>
            </a:r>
            <a:r>
              <a:rPr lang="en-US" sz="1400" b="1" err="1">
                <a:solidFill>
                  <a:schemeClr val="accent4"/>
                </a:solidFill>
              </a:rPr>
              <a:t>climat</a:t>
            </a:r>
            <a:r>
              <a:rPr lang="en-US" sz="1400" b="1">
                <a:solidFill>
                  <a:schemeClr val="accent4"/>
                </a:solidFill>
              </a:rPr>
              <a:t> 06/2020).</a:t>
            </a:r>
            <a:r>
              <a:rPr lang="fr-FR" sz="1400" b="1">
                <a:solidFill>
                  <a:schemeClr val="accent4"/>
                </a:solidFill>
              </a:rPr>
              <a:t> </a:t>
            </a:r>
            <a:endParaRPr lang="fr-FR">
              <a:solidFill>
                <a:schemeClr val="accent4"/>
              </a:solidFill>
            </a:endParaRPr>
          </a:p>
          <a:p>
            <a:pPr algn="ctr"/>
            <a:endParaRPr lang="fr-FR" sz="1400" b="1">
              <a:solidFill>
                <a:srgbClr val="FFFFFF"/>
              </a:solidFill>
            </a:endParaRPr>
          </a:p>
          <a:p>
            <a:pPr algn="ctr"/>
            <a:r>
              <a:rPr lang="fr-FR" sz="1400" b="1"/>
              <a:t> </a:t>
            </a:r>
          </a:p>
        </p:txBody>
      </p:sp>
      <p:pic>
        <p:nvPicPr>
          <p:cNvPr id="32" name="Graphique 31" descr="Région Île-de-France">
            <a:extLst>
              <a:ext uri="{FF2B5EF4-FFF2-40B4-BE49-F238E27FC236}">
                <a16:creationId xmlns:a16="http://schemas.microsoft.com/office/drawing/2014/main" id="{ACEC6BBA-BD41-6333-0C58-A6279A1DE5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067800" y="1329871"/>
            <a:ext cx="2286000" cy="533400"/>
          </a:xfrm>
          <a:prstGeom prst="rect">
            <a:avLst/>
          </a:prstGeom>
        </p:spPr>
      </p:pic>
      <p:sp>
        <p:nvSpPr>
          <p:cNvPr id="33" name="Rectangle : coins arrondis 32">
            <a:extLst>
              <a:ext uri="{FF2B5EF4-FFF2-40B4-BE49-F238E27FC236}">
                <a16:creationId xmlns:a16="http://schemas.microsoft.com/office/drawing/2014/main" id="{B2B93FCF-CE18-DCCB-9EFA-25C5A5944E16}"/>
              </a:ext>
            </a:extLst>
          </p:cNvPr>
          <p:cNvSpPr/>
          <p:nvPr/>
        </p:nvSpPr>
        <p:spPr>
          <a:xfrm>
            <a:off x="3421072" y="2613463"/>
            <a:ext cx="3047999" cy="179351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6D2BCEB3-7D1E-097C-A712-D5C140267483}"/>
              </a:ext>
            </a:extLst>
          </p:cNvPr>
          <p:cNvSpPr txBox="1"/>
          <p:nvPr/>
        </p:nvSpPr>
        <p:spPr>
          <a:xfrm>
            <a:off x="3747319" y="2773935"/>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0B769F"/>
                </a:solidFill>
              </a:rPr>
              <a:t>Objectifs</a:t>
            </a:r>
          </a:p>
        </p:txBody>
      </p:sp>
      <p:sp>
        <p:nvSpPr>
          <p:cNvPr id="35" name="ZoneTexte 34">
            <a:extLst>
              <a:ext uri="{FF2B5EF4-FFF2-40B4-BE49-F238E27FC236}">
                <a16:creationId xmlns:a16="http://schemas.microsoft.com/office/drawing/2014/main" id="{4FA85E75-9404-E48F-A904-1DFC528AD44A}"/>
              </a:ext>
            </a:extLst>
          </p:cNvPr>
          <p:cNvSpPr txBox="1"/>
          <p:nvPr/>
        </p:nvSpPr>
        <p:spPr>
          <a:xfrm>
            <a:off x="3556819" y="3219343"/>
            <a:ext cx="277719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400" b="1">
                <a:solidFill>
                  <a:schemeClr val="accent4"/>
                </a:solidFill>
              </a:rPr>
              <a:t>Densification.</a:t>
            </a:r>
          </a:p>
          <a:p>
            <a:pPr marL="285750" indent="-285750">
              <a:buFont typeface="Calibri"/>
              <a:buChar char="-"/>
            </a:pPr>
            <a:r>
              <a:rPr lang="en-US" sz="1400" b="1" err="1">
                <a:solidFill>
                  <a:schemeClr val="accent4"/>
                </a:solidFill>
              </a:rPr>
              <a:t>Renouvellement</a:t>
            </a:r>
            <a:r>
              <a:rPr lang="en-US" sz="1400" b="1">
                <a:solidFill>
                  <a:schemeClr val="accent4"/>
                </a:solidFill>
              </a:rPr>
              <a:t> </a:t>
            </a:r>
            <a:r>
              <a:rPr lang="en-US" sz="1400" b="1" err="1">
                <a:solidFill>
                  <a:schemeClr val="accent4"/>
                </a:solidFill>
              </a:rPr>
              <a:t>urbain</a:t>
            </a:r>
            <a:r>
              <a:rPr lang="en-US" sz="1400" b="1">
                <a:solidFill>
                  <a:schemeClr val="accent4"/>
                </a:solidFill>
              </a:rPr>
              <a:t>. </a:t>
            </a:r>
          </a:p>
          <a:p>
            <a:pPr marL="285750" indent="-285750">
              <a:buFont typeface="Calibri"/>
              <a:buChar char="-"/>
            </a:pPr>
            <a:r>
              <a:rPr lang="en-US" sz="1400" b="1" err="1">
                <a:solidFill>
                  <a:schemeClr val="accent4"/>
                </a:solidFill>
              </a:rPr>
              <a:t>Réutilisation</a:t>
            </a:r>
            <a:r>
              <a:rPr lang="en-US" sz="1400" b="1">
                <a:solidFill>
                  <a:schemeClr val="accent4"/>
                </a:solidFill>
              </a:rPr>
              <a:t> des </a:t>
            </a:r>
            <a:r>
              <a:rPr lang="en-US" sz="1400" b="1" err="1">
                <a:solidFill>
                  <a:schemeClr val="accent4"/>
                </a:solidFill>
              </a:rPr>
              <a:t>friches</a:t>
            </a:r>
            <a:r>
              <a:rPr lang="en-US" sz="1400" b="1">
                <a:solidFill>
                  <a:schemeClr val="accent4"/>
                </a:solidFill>
              </a:rPr>
              <a:t>.</a:t>
            </a:r>
          </a:p>
          <a:p>
            <a:pPr marL="285750" indent="-285750">
              <a:buFont typeface="Calibri"/>
              <a:buChar char="-"/>
            </a:pPr>
            <a:r>
              <a:rPr lang="en-US" sz="1400" b="1" err="1">
                <a:solidFill>
                  <a:schemeClr val="accent4"/>
                </a:solidFill>
              </a:rPr>
              <a:t>Intégrer</a:t>
            </a:r>
            <a:r>
              <a:rPr lang="en-US" sz="1400" b="1">
                <a:solidFill>
                  <a:schemeClr val="accent4"/>
                </a:solidFill>
              </a:rPr>
              <a:t> ZAN dans les SDR.</a:t>
            </a:r>
          </a:p>
          <a:p>
            <a:pPr algn="ctr"/>
            <a:r>
              <a:rPr lang="fr-FR" sz="1400" b="1"/>
              <a:t> </a:t>
            </a:r>
          </a:p>
        </p:txBody>
      </p:sp>
      <p:sp>
        <p:nvSpPr>
          <p:cNvPr id="5" name="ZoneTexte 4">
            <a:extLst>
              <a:ext uri="{FF2B5EF4-FFF2-40B4-BE49-F238E27FC236}">
                <a16:creationId xmlns:a16="http://schemas.microsoft.com/office/drawing/2014/main" id="{76F7FF96-162C-F7FC-3985-2574E11C01D2}"/>
              </a:ext>
            </a:extLst>
          </p:cNvPr>
          <p:cNvSpPr txBox="1"/>
          <p:nvPr/>
        </p:nvSpPr>
        <p:spPr>
          <a:xfrm>
            <a:off x="7769598" y="6417444"/>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SDRIF-E, 2025</a:t>
            </a:r>
            <a:endParaRPr lang="fr-FR" b="1">
              <a:solidFill>
                <a:schemeClr val="accent4">
                  <a:lumMod val="20000"/>
                  <a:lumOff val="80000"/>
                </a:schemeClr>
              </a:solidFill>
            </a:endParaRPr>
          </a:p>
        </p:txBody>
      </p:sp>
    </p:spTree>
    <p:extLst>
      <p:ext uri="{BB962C8B-B14F-4D97-AF65-F5344CB8AC3E}">
        <p14:creationId xmlns:p14="http://schemas.microsoft.com/office/powerpoint/2010/main" val="28194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7"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2648-CB69-5892-14A4-9984FADDB9D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57CEA60-7C6A-5E96-6B37-C8B183DB3C61}"/>
              </a:ext>
            </a:extLst>
          </p:cNvPr>
          <p:cNvSpPr>
            <a:spLocks noGrp="1"/>
          </p:cNvSpPr>
          <p:nvPr>
            <p:ph type="sldNum" sz="quarter" idx="12"/>
          </p:nvPr>
        </p:nvSpPr>
        <p:spPr/>
        <p:txBody>
          <a:bodyPr/>
          <a:lstStyle/>
          <a:p>
            <a:fld id="{27C6CCC6-2BE5-4E42-96A4-D1E8E81A3D8E}" type="slidenum">
              <a:rPr lang="fr-FR" smtClean="0"/>
              <a:t>36</a:t>
            </a:fld>
            <a:endParaRPr lang="fr-FR"/>
          </a:p>
        </p:txBody>
      </p:sp>
      <p:sp>
        <p:nvSpPr>
          <p:cNvPr id="4" name="Espace réservé du pied de page 3">
            <a:extLst>
              <a:ext uri="{FF2B5EF4-FFF2-40B4-BE49-F238E27FC236}">
                <a16:creationId xmlns:a16="http://schemas.microsoft.com/office/drawing/2014/main" id="{002DB13D-24CE-C983-A213-D2DE34522062}"/>
              </a:ext>
            </a:extLst>
          </p:cNvPr>
          <p:cNvSpPr>
            <a:spLocks noGrp="1"/>
          </p:cNvSpPr>
          <p:nvPr>
            <p:ph type="ftr" sz="quarter" idx="11"/>
          </p:nvPr>
        </p:nvSpPr>
        <p:spPr/>
        <p:txBody>
          <a:bodyPr/>
          <a:lstStyle/>
          <a:p>
            <a:r>
              <a:rPr lang="fr-FR"/>
              <a:t>TAMUR - 01/04/26</a:t>
            </a:r>
          </a:p>
        </p:txBody>
      </p:sp>
      <p:sp>
        <p:nvSpPr>
          <p:cNvPr id="9" name="Title 1">
            <a:extLst>
              <a:ext uri="{FF2B5EF4-FFF2-40B4-BE49-F238E27FC236}">
                <a16:creationId xmlns:a16="http://schemas.microsoft.com/office/drawing/2014/main" id="{6167BD0F-6151-0597-9A35-EEC0C9F4FFAD}"/>
              </a:ext>
            </a:extLst>
          </p:cNvPr>
          <p:cNvSpPr>
            <a:spLocks noGrp="1"/>
          </p:cNvSpPr>
          <p:nvPr>
            <p:ph type="title"/>
          </p:nvPr>
        </p:nvSpPr>
        <p:spPr>
          <a:xfrm>
            <a:off x="-5443" y="-2268"/>
            <a:ext cx="10515600" cy="781278"/>
          </a:xfrm>
        </p:spPr>
        <p:txBody>
          <a:bodyPr>
            <a:normAutofit/>
          </a:bodyPr>
          <a:lstStyle/>
          <a:p>
            <a:r>
              <a:rPr lang="en-US" b="1">
                <a:solidFill>
                  <a:schemeClr val="accent1"/>
                </a:solidFill>
              </a:rPr>
              <a:t>Conclusion  </a:t>
            </a:r>
          </a:p>
        </p:txBody>
      </p:sp>
      <p:sp>
        <p:nvSpPr>
          <p:cNvPr id="3" name="Rectangle : coins arrondis 2">
            <a:extLst>
              <a:ext uri="{FF2B5EF4-FFF2-40B4-BE49-F238E27FC236}">
                <a16:creationId xmlns:a16="http://schemas.microsoft.com/office/drawing/2014/main" id="{652BB6C7-B8DC-2D8D-CD0D-AA3EE385551B}"/>
              </a:ext>
            </a:extLst>
          </p:cNvPr>
          <p:cNvSpPr/>
          <p:nvPr/>
        </p:nvSpPr>
        <p:spPr>
          <a:xfrm>
            <a:off x="712477" y="1388213"/>
            <a:ext cx="2841604" cy="118724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t>Ce qui ressort le plus</a:t>
            </a:r>
          </a:p>
        </p:txBody>
      </p:sp>
      <p:sp>
        <p:nvSpPr>
          <p:cNvPr id="8" name="Rectangle : coins arrondis 7">
            <a:extLst>
              <a:ext uri="{FF2B5EF4-FFF2-40B4-BE49-F238E27FC236}">
                <a16:creationId xmlns:a16="http://schemas.microsoft.com/office/drawing/2014/main" id="{3DF775BE-B1F4-4DFA-8020-A2129C2FA6A8}"/>
              </a:ext>
            </a:extLst>
          </p:cNvPr>
          <p:cNvSpPr/>
          <p:nvPr/>
        </p:nvSpPr>
        <p:spPr>
          <a:xfrm>
            <a:off x="712476" y="2940967"/>
            <a:ext cx="2841604" cy="118724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t>Ce qui marque le plus</a:t>
            </a:r>
          </a:p>
        </p:txBody>
      </p:sp>
      <p:sp>
        <p:nvSpPr>
          <p:cNvPr id="10" name="Rectangle : coins arrondis 9">
            <a:extLst>
              <a:ext uri="{FF2B5EF4-FFF2-40B4-BE49-F238E27FC236}">
                <a16:creationId xmlns:a16="http://schemas.microsoft.com/office/drawing/2014/main" id="{AEAA476D-F7D4-6A7E-7043-B39A3F004865}"/>
              </a:ext>
            </a:extLst>
          </p:cNvPr>
          <p:cNvSpPr/>
          <p:nvPr/>
        </p:nvSpPr>
        <p:spPr>
          <a:xfrm>
            <a:off x="712475" y="4508099"/>
            <a:ext cx="2841604" cy="118724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t>Des pistes de réflexion</a:t>
            </a:r>
          </a:p>
        </p:txBody>
      </p:sp>
      <p:sp>
        <p:nvSpPr>
          <p:cNvPr id="11" name="Rectangle : coins arrondis 10">
            <a:extLst>
              <a:ext uri="{FF2B5EF4-FFF2-40B4-BE49-F238E27FC236}">
                <a16:creationId xmlns:a16="http://schemas.microsoft.com/office/drawing/2014/main" id="{F752EF30-4E06-16F4-C12B-0689D9C2212A}"/>
              </a:ext>
            </a:extLst>
          </p:cNvPr>
          <p:cNvSpPr/>
          <p:nvPr/>
        </p:nvSpPr>
        <p:spPr>
          <a:xfrm>
            <a:off x="4206174" y="1388212"/>
            <a:ext cx="6852887" cy="118724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r>
              <a:rPr lang="en-US" sz="2000">
                <a:solidFill>
                  <a:srgbClr val="000000"/>
                </a:solidFill>
              </a:rPr>
              <a:t>Un parc</a:t>
            </a:r>
            <a:r>
              <a:rPr lang="en-US" sz="2000" b="1">
                <a:solidFill>
                  <a:srgbClr val="000000"/>
                </a:solidFill>
              </a:rPr>
              <a:t> </a:t>
            </a:r>
            <a:r>
              <a:rPr lang="en-US" sz="2000" b="1" err="1">
                <a:solidFill>
                  <a:srgbClr val="000000"/>
                </a:solidFill>
              </a:rPr>
              <a:t>en</a:t>
            </a:r>
            <a:r>
              <a:rPr lang="en-US" sz="2000" b="1">
                <a:solidFill>
                  <a:srgbClr val="000000"/>
                </a:solidFill>
              </a:rPr>
              <a:t> </a:t>
            </a:r>
            <a:r>
              <a:rPr lang="en-US" sz="2000" b="1" err="1">
                <a:solidFill>
                  <a:srgbClr val="000000"/>
                </a:solidFill>
              </a:rPr>
              <a:t>croissance</a:t>
            </a:r>
            <a:r>
              <a:rPr lang="en-US" sz="2000" b="1">
                <a:solidFill>
                  <a:srgbClr val="000000"/>
                </a:solidFill>
              </a:rPr>
              <a:t> continue. </a:t>
            </a:r>
          </a:p>
          <a:p>
            <a:pPr marL="285750" indent="-285750">
              <a:lnSpc>
                <a:spcPct val="90000"/>
              </a:lnSpc>
              <a:spcBef>
                <a:spcPts val="1000"/>
              </a:spcBef>
              <a:buFont typeface="Arial"/>
              <a:buChar char="•"/>
            </a:pPr>
            <a:r>
              <a:rPr lang="en-US" sz="2000">
                <a:solidFill>
                  <a:srgbClr val="000000"/>
                </a:solidFill>
              </a:rPr>
              <a:t>Une </a:t>
            </a:r>
            <a:r>
              <a:rPr lang="en-US" sz="2000" err="1">
                <a:solidFill>
                  <a:srgbClr val="000000"/>
                </a:solidFill>
              </a:rPr>
              <a:t>demande</a:t>
            </a:r>
            <a:r>
              <a:rPr lang="en-US" sz="2000">
                <a:solidFill>
                  <a:srgbClr val="000000"/>
                </a:solidFill>
              </a:rPr>
              <a:t> encore plus </a:t>
            </a:r>
            <a:r>
              <a:rPr lang="en-US" sz="2000" err="1">
                <a:solidFill>
                  <a:srgbClr val="000000"/>
                </a:solidFill>
              </a:rPr>
              <a:t>croissante</a:t>
            </a:r>
            <a:r>
              <a:rPr lang="en-US" sz="2000">
                <a:solidFill>
                  <a:srgbClr val="000000"/>
                </a:solidFill>
              </a:rPr>
              <a:t>. </a:t>
            </a:r>
          </a:p>
          <a:p>
            <a:pPr marL="285750" indent="-285750">
              <a:lnSpc>
                <a:spcPct val="90000"/>
              </a:lnSpc>
              <a:spcBef>
                <a:spcPts val="1000"/>
              </a:spcBef>
              <a:buFont typeface="Arial"/>
              <a:buChar char="•"/>
            </a:pPr>
            <a:r>
              <a:rPr lang="en-US" sz="2000">
                <a:solidFill>
                  <a:srgbClr val="000000"/>
                </a:solidFill>
              </a:rPr>
              <a:t>Le </a:t>
            </a:r>
            <a:r>
              <a:rPr lang="en-US" sz="2000" err="1">
                <a:solidFill>
                  <a:srgbClr val="000000"/>
                </a:solidFill>
              </a:rPr>
              <a:t>logement</a:t>
            </a:r>
            <a:r>
              <a:rPr lang="en-US" sz="2000">
                <a:solidFill>
                  <a:srgbClr val="000000"/>
                </a:solidFill>
              </a:rPr>
              <a:t> pour conserver </a:t>
            </a:r>
            <a:r>
              <a:rPr lang="en-US" sz="2000" err="1">
                <a:solidFill>
                  <a:srgbClr val="000000"/>
                </a:solidFill>
              </a:rPr>
              <a:t>l'attractivité</a:t>
            </a:r>
            <a:r>
              <a:rPr lang="en-US" sz="2000">
                <a:solidFill>
                  <a:srgbClr val="000000"/>
                </a:solidFill>
              </a:rPr>
              <a:t> du </a:t>
            </a:r>
            <a:r>
              <a:rPr lang="en-US" sz="2000" err="1">
                <a:solidFill>
                  <a:srgbClr val="000000"/>
                </a:solidFill>
              </a:rPr>
              <a:t>territoire</a:t>
            </a:r>
            <a:r>
              <a:rPr lang="en-US" sz="2000">
                <a:solidFill>
                  <a:srgbClr val="000000"/>
                </a:solidFill>
              </a:rPr>
              <a:t>.</a:t>
            </a:r>
            <a:endParaRPr lang="fr-FR" sz="2000"/>
          </a:p>
        </p:txBody>
      </p:sp>
      <p:sp>
        <p:nvSpPr>
          <p:cNvPr id="12" name="Rectangle : coins arrondis 11">
            <a:extLst>
              <a:ext uri="{FF2B5EF4-FFF2-40B4-BE49-F238E27FC236}">
                <a16:creationId xmlns:a16="http://schemas.microsoft.com/office/drawing/2014/main" id="{119E3CBE-A480-000D-B4AA-EC02AB69550B}"/>
              </a:ext>
            </a:extLst>
          </p:cNvPr>
          <p:cNvSpPr/>
          <p:nvPr/>
        </p:nvSpPr>
        <p:spPr>
          <a:xfrm>
            <a:off x="4206173" y="2940966"/>
            <a:ext cx="6852887" cy="118724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r>
              <a:rPr lang="en-US" sz="2000">
                <a:solidFill>
                  <a:srgbClr val="000000"/>
                </a:solidFill>
                <a:ea typeface="+mn-lt"/>
                <a:cs typeface="+mn-lt"/>
              </a:rPr>
              <a:t>Un </a:t>
            </a:r>
            <a:r>
              <a:rPr lang="en-US" sz="2000" err="1">
                <a:solidFill>
                  <a:srgbClr val="000000"/>
                </a:solidFill>
                <a:ea typeface="+mn-lt"/>
                <a:cs typeface="+mn-lt"/>
              </a:rPr>
              <a:t>contraste</a:t>
            </a:r>
            <a:r>
              <a:rPr lang="en-US" sz="2000">
                <a:solidFill>
                  <a:srgbClr val="000000"/>
                </a:solidFill>
                <a:ea typeface="+mn-lt"/>
                <a:cs typeface="+mn-lt"/>
              </a:rPr>
              <a:t> très </a:t>
            </a:r>
            <a:r>
              <a:rPr lang="en-US" sz="2000" err="1">
                <a:solidFill>
                  <a:srgbClr val="000000"/>
                </a:solidFill>
                <a:ea typeface="+mn-lt"/>
                <a:cs typeface="+mn-lt"/>
              </a:rPr>
              <a:t>marqué</a:t>
            </a:r>
            <a:r>
              <a:rPr lang="en-US" sz="2000">
                <a:solidFill>
                  <a:srgbClr val="000000"/>
                </a:solidFill>
                <a:ea typeface="+mn-lt"/>
                <a:cs typeface="+mn-lt"/>
              </a:rPr>
              <a:t> entre départements. </a:t>
            </a:r>
          </a:p>
          <a:p>
            <a:pPr marL="285750" indent="-285750">
              <a:lnSpc>
                <a:spcPct val="90000"/>
              </a:lnSpc>
              <a:spcBef>
                <a:spcPts val="1000"/>
              </a:spcBef>
              <a:buFont typeface="Arial"/>
              <a:buChar char="•"/>
            </a:pPr>
            <a:r>
              <a:rPr lang="en-US" sz="2000">
                <a:solidFill>
                  <a:srgbClr val="000000"/>
                </a:solidFill>
              </a:rPr>
              <a:t>Des </a:t>
            </a:r>
            <a:r>
              <a:rPr lang="en-US" sz="2000" err="1">
                <a:solidFill>
                  <a:srgbClr val="000000"/>
                </a:solidFill>
              </a:rPr>
              <a:t>dynamiques</a:t>
            </a:r>
            <a:r>
              <a:rPr lang="en-US" sz="2000">
                <a:solidFill>
                  <a:srgbClr val="000000"/>
                </a:solidFill>
              </a:rPr>
              <a:t> </a:t>
            </a:r>
            <a:r>
              <a:rPr lang="en-US" sz="2000" err="1">
                <a:solidFill>
                  <a:srgbClr val="000000"/>
                </a:solidFill>
              </a:rPr>
              <a:t>marquées</a:t>
            </a:r>
            <a:r>
              <a:rPr lang="en-US" sz="2000">
                <a:solidFill>
                  <a:srgbClr val="000000"/>
                </a:solidFill>
              </a:rPr>
              <a:t> entre </a:t>
            </a:r>
            <a:r>
              <a:rPr lang="en-US" sz="2000" err="1">
                <a:solidFill>
                  <a:srgbClr val="000000"/>
                </a:solidFill>
              </a:rPr>
              <a:t>centre</a:t>
            </a:r>
            <a:r>
              <a:rPr lang="en-US" sz="2000">
                <a:solidFill>
                  <a:srgbClr val="000000"/>
                </a:solidFill>
              </a:rPr>
              <a:t> et </a:t>
            </a:r>
            <a:r>
              <a:rPr lang="en-US" sz="2000" err="1">
                <a:solidFill>
                  <a:srgbClr val="000000"/>
                </a:solidFill>
              </a:rPr>
              <a:t>périphérie</a:t>
            </a:r>
            <a:r>
              <a:rPr lang="en-US" sz="2000">
                <a:solidFill>
                  <a:srgbClr val="000000"/>
                </a:solidFill>
              </a:rPr>
              <a:t>.</a:t>
            </a:r>
          </a:p>
        </p:txBody>
      </p:sp>
      <p:sp>
        <p:nvSpPr>
          <p:cNvPr id="13" name="Rectangle : coins arrondis 12">
            <a:extLst>
              <a:ext uri="{FF2B5EF4-FFF2-40B4-BE49-F238E27FC236}">
                <a16:creationId xmlns:a16="http://schemas.microsoft.com/office/drawing/2014/main" id="{0AB4B463-1C72-FB9E-C60D-2281D7E9FED8}"/>
              </a:ext>
            </a:extLst>
          </p:cNvPr>
          <p:cNvSpPr/>
          <p:nvPr/>
        </p:nvSpPr>
        <p:spPr>
          <a:xfrm>
            <a:off x="4206174" y="4508099"/>
            <a:ext cx="6852887" cy="118724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r>
              <a:rPr lang="fr-FR">
                <a:solidFill>
                  <a:srgbClr val="000000"/>
                </a:solidFill>
              </a:rPr>
              <a:t>Prendre la mesure de la difficulté d'accès et d'achat. </a:t>
            </a:r>
          </a:p>
          <a:p>
            <a:pPr marL="285750" indent="-285750">
              <a:lnSpc>
                <a:spcPct val="90000"/>
              </a:lnSpc>
              <a:spcBef>
                <a:spcPts val="1000"/>
              </a:spcBef>
              <a:buFont typeface="Arial"/>
              <a:buChar char="•"/>
            </a:pPr>
            <a:r>
              <a:rPr lang="fr-FR">
                <a:solidFill>
                  <a:srgbClr val="000000"/>
                </a:solidFill>
              </a:rPr>
              <a:t>Comprendre et dépasser les défauts d'usage.</a:t>
            </a:r>
          </a:p>
          <a:p>
            <a:pPr marL="285750" indent="-285750">
              <a:lnSpc>
                <a:spcPct val="90000"/>
              </a:lnSpc>
              <a:spcBef>
                <a:spcPts val="1000"/>
              </a:spcBef>
              <a:buFont typeface="Arial,Sans-Serif"/>
              <a:buChar char="•"/>
            </a:pPr>
            <a:r>
              <a:rPr lang="fr-FR">
                <a:solidFill>
                  <a:srgbClr val="000000"/>
                </a:solidFill>
              </a:rPr>
              <a:t>Penser l'aménagement comme moyen de mieux construire.</a:t>
            </a:r>
          </a:p>
        </p:txBody>
      </p:sp>
    </p:spTree>
    <p:extLst>
      <p:ext uri="{BB962C8B-B14F-4D97-AF65-F5344CB8AC3E}">
        <p14:creationId xmlns:p14="http://schemas.microsoft.com/office/powerpoint/2010/main" val="111622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0DFB-A450-C58F-5725-2F6C6C3E8CC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EA56FA-6437-8FBA-1465-09570695E610}"/>
              </a:ext>
            </a:extLst>
          </p:cNvPr>
          <p:cNvSpPr>
            <a:spLocks noGrp="1"/>
          </p:cNvSpPr>
          <p:nvPr>
            <p:ph type="sldNum" sz="quarter" idx="12"/>
          </p:nvPr>
        </p:nvSpPr>
        <p:spPr/>
        <p:txBody>
          <a:bodyPr/>
          <a:lstStyle/>
          <a:p>
            <a:fld id="{27C6CCC6-2BE5-4E42-96A4-D1E8E81A3D8E}" type="slidenum">
              <a:rPr lang="fr-FR" smtClean="0"/>
              <a:t>37</a:t>
            </a:fld>
            <a:endParaRPr lang="fr-FR"/>
          </a:p>
        </p:txBody>
      </p:sp>
      <p:sp>
        <p:nvSpPr>
          <p:cNvPr id="4" name="Espace réservé du pied de page 3">
            <a:extLst>
              <a:ext uri="{FF2B5EF4-FFF2-40B4-BE49-F238E27FC236}">
                <a16:creationId xmlns:a16="http://schemas.microsoft.com/office/drawing/2014/main" id="{1D6AB41D-C5D6-C5FE-FEC6-4E3385FD5DD9}"/>
              </a:ext>
            </a:extLst>
          </p:cNvPr>
          <p:cNvSpPr>
            <a:spLocks noGrp="1"/>
          </p:cNvSpPr>
          <p:nvPr>
            <p:ph type="ftr" sz="quarter" idx="11"/>
          </p:nvPr>
        </p:nvSpPr>
        <p:spPr/>
        <p:txBody>
          <a:bodyPr/>
          <a:lstStyle/>
          <a:p>
            <a:r>
              <a:rPr lang="fr-FR"/>
              <a:t>TAMUR - 01/04/26</a:t>
            </a:r>
          </a:p>
        </p:txBody>
      </p:sp>
      <p:sp>
        <p:nvSpPr>
          <p:cNvPr id="9" name="Title 1">
            <a:extLst>
              <a:ext uri="{FF2B5EF4-FFF2-40B4-BE49-F238E27FC236}">
                <a16:creationId xmlns:a16="http://schemas.microsoft.com/office/drawing/2014/main" id="{CFFB1772-A486-7834-313C-6A1496140C6D}"/>
              </a:ext>
            </a:extLst>
          </p:cNvPr>
          <p:cNvSpPr>
            <a:spLocks noGrp="1"/>
          </p:cNvSpPr>
          <p:nvPr>
            <p:ph type="title"/>
          </p:nvPr>
        </p:nvSpPr>
        <p:spPr>
          <a:xfrm>
            <a:off x="-5443" y="-2268"/>
            <a:ext cx="10515600" cy="781278"/>
          </a:xfrm>
        </p:spPr>
        <p:txBody>
          <a:bodyPr>
            <a:normAutofit/>
          </a:bodyPr>
          <a:lstStyle/>
          <a:p>
            <a:r>
              <a:rPr lang="en-US" b="1">
                <a:solidFill>
                  <a:schemeClr val="accent1"/>
                </a:solidFill>
              </a:rPr>
              <a:t>Conclusion  </a:t>
            </a:r>
          </a:p>
        </p:txBody>
      </p:sp>
      <p:sp>
        <p:nvSpPr>
          <p:cNvPr id="3" name="Rectangle : coins arrondis 2">
            <a:extLst>
              <a:ext uri="{FF2B5EF4-FFF2-40B4-BE49-F238E27FC236}">
                <a16:creationId xmlns:a16="http://schemas.microsoft.com/office/drawing/2014/main" id="{D9CAF291-3A40-9DE3-43C5-05BD223184DA}"/>
              </a:ext>
            </a:extLst>
          </p:cNvPr>
          <p:cNvSpPr/>
          <p:nvPr/>
        </p:nvSpPr>
        <p:spPr>
          <a:xfrm>
            <a:off x="625830" y="1088205"/>
            <a:ext cx="5081021" cy="420821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3200" b="1" u="sng">
                <a:solidFill>
                  <a:schemeClr val="tx1"/>
                </a:solidFill>
              </a:rPr>
              <a:t>Forces</a:t>
            </a:r>
            <a:endParaRPr lang="en-US">
              <a:solidFill>
                <a:schemeClr val="tx1"/>
              </a:solidFill>
            </a:endParaRPr>
          </a:p>
          <a:p>
            <a:endParaRPr lang="fr-FR" sz="2000">
              <a:solidFill>
                <a:schemeClr val="tx1"/>
              </a:solidFill>
            </a:endParaRPr>
          </a:p>
          <a:p>
            <a:r>
              <a:rPr lang="fr-FR" sz="2000">
                <a:solidFill>
                  <a:schemeClr val="tx1"/>
                </a:solidFill>
              </a:rPr>
              <a:t>Marché attractif.</a:t>
            </a:r>
          </a:p>
          <a:p>
            <a:endParaRPr lang="fr-FR" sz="2000">
              <a:solidFill>
                <a:schemeClr val="tx1"/>
              </a:solidFill>
            </a:endParaRPr>
          </a:p>
          <a:p>
            <a:r>
              <a:rPr lang="fr-FR" sz="2000">
                <a:solidFill>
                  <a:schemeClr val="tx1"/>
                </a:solidFill>
              </a:rPr>
              <a:t>Marché à forte plus-value.</a:t>
            </a:r>
          </a:p>
          <a:p>
            <a:endParaRPr lang="fr-FR" sz="2000">
              <a:solidFill>
                <a:schemeClr val="tx1"/>
              </a:solidFill>
            </a:endParaRPr>
          </a:p>
          <a:p>
            <a:r>
              <a:rPr lang="fr-FR" sz="2000">
                <a:solidFill>
                  <a:schemeClr val="tx1"/>
                </a:solidFill>
              </a:rPr>
              <a:t>Un marché large (rural/urbain, 15% des logements français).</a:t>
            </a:r>
            <a:endParaRPr lang="fr-FR">
              <a:solidFill>
                <a:schemeClr val="tx1"/>
              </a:solidFill>
            </a:endParaRPr>
          </a:p>
          <a:p>
            <a:endParaRPr lang="fr-FR" sz="2000">
              <a:solidFill>
                <a:schemeClr val="tx1"/>
              </a:solidFill>
            </a:endParaRPr>
          </a:p>
          <a:p>
            <a:r>
              <a:rPr lang="fr-FR" sz="2000">
                <a:solidFill>
                  <a:schemeClr val="tx1"/>
                </a:solidFill>
              </a:rPr>
              <a:t>Politiques contre le logement dégradé.</a:t>
            </a:r>
          </a:p>
          <a:p>
            <a:endParaRPr lang="fr-FR" sz="2000">
              <a:solidFill>
                <a:schemeClr val="tx1"/>
              </a:solidFill>
            </a:endParaRPr>
          </a:p>
          <a:p>
            <a:r>
              <a:rPr lang="fr-FR" sz="2000">
                <a:solidFill>
                  <a:schemeClr val="tx1"/>
                </a:solidFill>
              </a:rPr>
              <a:t>Politiques de densification.</a:t>
            </a:r>
          </a:p>
        </p:txBody>
      </p:sp>
      <p:sp>
        <p:nvSpPr>
          <p:cNvPr id="11" name="Rectangle : coins arrondis 10">
            <a:extLst>
              <a:ext uri="{FF2B5EF4-FFF2-40B4-BE49-F238E27FC236}">
                <a16:creationId xmlns:a16="http://schemas.microsoft.com/office/drawing/2014/main" id="{0305C467-4D6B-D0E4-EB8B-5002792B9D00}"/>
              </a:ext>
            </a:extLst>
          </p:cNvPr>
          <p:cNvSpPr/>
          <p:nvPr/>
        </p:nvSpPr>
        <p:spPr>
          <a:xfrm>
            <a:off x="6354725" y="1446297"/>
            <a:ext cx="5079297" cy="4440173"/>
          </a:xfrm>
          <a:prstGeom prst="roundRect">
            <a:avLst/>
          </a:prstGeom>
          <a:solidFill>
            <a:srgbClr val="FF6E6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US" sz="3200" b="1" u="sng">
                <a:solidFill>
                  <a:schemeClr val="tx1"/>
                </a:solidFill>
              </a:rPr>
              <a:t>Faiblesses</a:t>
            </a:r>
            <a:endParaRPr lang="en-US">
              <a:solidFill>
                <a:schemeClr val="tx1"/>
              </a:solidFill>
            </a:endParaRPr>
          </a:p>
          <a:p>
            <a:pPr>
              <a:lnSpc>
                <a:spcPct val="90000"/>
              </a:lnSpc>
              <a:spcBef>
                <a:spcPts val="1000"/>
              </a:spcBef>
            </a:pPr>
            <a:endParaRPr lang="en-US" sz="2000" b="1">
              <a:solidFill>
                <a:schemeClr val="tx1"/>
              </a:solidFill>
            </a:endParaRPr>
          </a:p>
          <a:p>
            <a:pPr>
              <a:lnSpc>
                <a:spcPct val="90000"/>
              </a:lnSpc>
              <a:spcBef>
                <a:spcPts val="1000"/>
              </a:spcBef>
            </a:pPr>
            <a:r>
              <a:rPr lang="en-US" sz="2000">
                <a:solidFill>
                  <a:schemeClr val="tx1"/>
                </a:solidFill>
              </a:rPr>
              <a:t>Un </a:t>
            </a:r>
            <a:r>
              <a:rPr lang="en-US" sz="2000" err="1">
                <a:solidFill>
                  <a:schemeClr val="tx1"/>
                </a:solidFill>
              </a:rPr>
              <a:t>marché</a:t>
            </a:r>
            <a:r>
              <a:rPr lang="en-US" sz="2000">
                <a:solidFill>
                  <a:schemeClr val="tx1"/>
                </a:solidFill>
              </a:rPr>
              <a:t> difficile </a:t>
            </a:r>
            <a:r>
              <a:rPr lang="en-US" sz="2000" err="1">
                <a:solidFill>
                  <a:schemeClr val="tx1"/>
                </a:solidFill>
              </a:rPr>
              <a:t>d'accès</a:t>
            </a:r>
            <a:r>
              <a:rPr lang="en-US" sz="2000">
                <a:solidFill>
                  <a:schemeClr val="tx1"/>
                </a:solidFill>
              </a:rPr>
              <a:t> pour </a:t>
            </a:r>
            <a:r>
              <a:rPr lang="en-US" sz="2000" err="1">
                <a:solidFill>
                  <a:schemeClr val="tx1"/>
                </a:solidFill>
              </a:rPr>
              <a:t>certains</a:t>
            </a:r>
            <a:r>
              <a:rPr lang="en-US" sz="2000">
                <a:solidFill>
                  <a:schemeClr val="tx1"/>
                </a:solidFill>
              </a:rPr>
              <a:t> publics (prix).</a:t>
            </a:r>
          </a:p>
          <a:p>
            <a:pPr>
              <a:lnSpc>
                <a:spcPct val="90000"/>
              </a:lnSpc>
              <a:spcBef>
                <a:spcPts val="1000"/>
              </a:spcBef>
            </a:pPr>
            <a:endParaRPr lang="en-US" sz="2000">
              <a:solidFill>
                <a:schemeClr val="tx1"/>
              </a:solidFill>
            </a:endParaRPr>
          </a:p>
          <a:p>
            <a:pPr>
              <a:lnSpc>
                <a:spcPct val="90000"/>
              </a:lnSpc>
              <a:spcBef>
                <a:spcPts val="1000"/>
              </a:spcBef>
            </a:pPr>
            <a:r>
              <a:rPr lang="en-US" sz="2000">
                <a:solidFill>
                  <a:schemeClr val="tx1"/>
                </a:solidFill>
              </a:rPr>
              <a:t>Une </a:t>
            </a:r>
            <a:r>
              <a:rPr lang="en-US" sz="2000" err="1">
                <a:solidFill>
                  <a:schemeClr val="tx1"/>
                </a:solidFill>
              </a:rPr>
              <a:t>propriété</a:t>
            </a:r>
            <a:r>
              <a:rPr lang="en-US" sz="2000">
                <a:solidFill>
                  <a:schemeClr val="tx1"/>
                </a:solidFill>
              </a:rPr>
              <a:t> de plus </a:t>
            </a:r>
            <a:r>
              <a:rPr lang="en-US" sz="2000" err="1">
                <a:solidFill>
                  <a:schemeClr val="tx1"/>
                </a:solidFill>
              </a:rPr>
              <a:t>en</a:t>
            </a:r>
            <a:r>
              <a:rPr lang="en-US" sz="2000">
                <a:solidFill>
                  <a:schemeClr val="tx1"/>
                </a:solidFill>
              </a:rPr>
              <a:t> plus difficile.</a:t>
            </a:r>
          </a:p>
          <a:p>
            <a:pPr>
              <a:lnSpc>
                <a:spcPct val="90000"/>
              </a:lnSpc>
              <a:spcBef>
                <a:spcPts val="1000"/>
              </a:spcBef>
            </a:pPr>
            <a:endParaRPr lang="en-US" sz="2000">
              <a:solidFill>
                <a:schemeClr val="tx1"/>
              </a:solidFill>
            </a:endParaRPr>
          </a:p>
          <a:p>
            <a:pPr>
              <a:lnSpc>
                <a:spcPct val="90000"/>
              </a:lnSpc>
              <a:spcBef>
                <a:spcPts val="1000"/>
              </a:spcBef>
            </a:pPr>
            <a:r>
              <a:rPr lang="en-US" sz="2000">
                <a:solidFill>
                  <a:schemeClr val="tx1"/>
                </a:solidFill>
              </a:rPr>
              <a:t>Des </a:t>
            </a:r>
            <a:r>
              <a:rPr lang="en-US" sz="2000" err="1">
                <a:solidFill>
                  <a:schemeClr val="tx1"/>
                </a:solidFill>
              </a:rPr>
              <a:t>inefficiences</a:t>
            </a:r>
            <a:r>
              <a:rPr lang="en-US" sz="2000">
                <a:solidFill>
                  <a:schemeClr val="tx1"/>
                </a:solidFill>
              </a:rPr>
              <a:t> (</a:t>
            </a:r>
            <a:r>
              <a:rPr lang="en-US" sz="2000" err="1">
                <a:solidFill>
                  <a:schemeClr val="tx1"/>
                </a:solidFill>
              </a:rPr>
              <a:t>vacance</a:t>
            </a:r>
            <a:r>
              <a:rPr lang="en-US" sz="2000">
                <a:solidFill>
                  <a:schemeClr val="tx1"/>
                </a:solidFill>
              </a:rPr>
              <a:t>, </a:t>
            </a:r>
            <a:r>
              <a:rPr lang="en-US" sz="2000" err="1">
                <a:solidFill>
                  <a:schemeClr val="tx1"/>
                </a:solidFill>
              </a:rPr>
              <a:t>airBnB</a:t>
            </a:r>
            <a:r>
              <a:rPr lang="en-US" sz="2000">
                <a:solidFill>
                  <a:schemeClr val="tx1"/>
                </a:solidFill>
              </a:rPr>
              <a:t> ).</a:t>
            </a:r>
          </a:p>
          <a:p>
            <a:pPr>
              <a:lnSpc>
                <a:spcPct val="90000"/>
              </a:lnSpc>
              <a:spcBef>
                <a:spcPts val="1000"/>
              </a:spcBef>
            </a:pPr>
            <a:endParaRPr lang="en-US" sz="2000">
              <a:solidFill>
                <a:schemeClr val="tx1"/>
              </a:solidFill>
            </a:endParaRPr>
          </a:p>
          <a:p>
            <a:pPr>
              <a:lnSpc>
                <a:spcPct val="90000"/>
              </a:lnSpc>
              <a:spcBef>
                <a:spcPts val="1000"/>
              </a:spcBef>
            </a:pPr>
            <a:r>
              <a:rPr lang="en-US" sz="2000" err="1">
                <a:solidFill>
                  <a:schemeClr val="tx1"/>
                </a:solidFill>
              </a:rPr>
              <a:t>Inégalités</a:t>
            </a:r>
            <a:r>
              <a:rPr lang="en-US" sz="2000">
                <a:solidFill>
                  <a:schemeClr val="tx1"/>
                </a:solidFill>
              </a:rPr>
              <a:t> </a:t>
            </a:r>
            <a:r>
              <a:rPr lang="en-US" sz="2000" err="1">
                <a:solidFill>
                  <a:schemeClr val="tx1"/>
                </a:solidFill>
              </a:rPr>
              <a:t>territoriales</a:t>
            </a:r>
            <a:r>
              <a:rPr lang="en-US" sz="2000">
                <a:solidFill>
                  <a:schemeClr val="tx1"/>
                </a:solidFill>
              </a:rPr>
              <a:t> entre grande et petite couronne.</a:t>
            </a:r>
          </a:p>
        </p:txBody>
      </p:sp>
      <p:pic>
        <p:nvPicPr>
          <p:cNvPr id="5" name="Graphic 4" descr="Badge Follow with solid fill">
            <a:extLst>
              <a:ext uri="{FF2B5EF4-FFF2-40B4-BE49-F238E27FC236}">
                <a16:creationId xmlns:a16="http://schemas.microsoft.com/office/drawing/2014/main" id="{80417A71-41BD-D5C1-9769-5A31AB68C7C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56473" y="1269712"/>
            <a:ext cx="914400" cy="914400"/>
          </a:xfrm>
          <a:prstGeom prst="rect">
            <a:avLst/>
          </a:prstGeom>
        </p:spPr>
      </p:pic>
      <p:pic>
        <p:nvPicPr>
          <p:cNvPr id="6" name="Graphic 5" descr="Badge Unfollow with solid fill">
            <a:extLst>
              <a:ext uri="{FF2B5EF4-FFF2-40B4-BE49-F238E27FC236}">
                <a16:creationId xmlns:a16="http://schemas.microsoft.com/office/drawing/2014/main" id="{83312202-4569-C2AB-BA67-61025AA6B0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48691" y="1691700"/>
            <a:ext cx="914400" cy="914400"/>
          </a:xfrm>
          <a:prstGeom prst="rect">
            <a:avLst/>
          </a:prstGeom>
        </p:spPr>
      </p:pic>
    </p:spTree>
    <p:extLst>
      <p:ext uri="{BB962C8B-B14F-4D97-AF65-F5344CB8AC3E}">
        <p14:creationId xmlns:p14="http://schemas.microsoft.com/office/powerpoint/2010/main" val="4144541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C8D68-EE69-F7B8-FEA2-23ED21F23DF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C9364CF-07FE-C0E1-8E19-CD5EA44E9128}"/>
              </a:ext>
            </a:extLst>
          </p:cNvPr>
          <p:cNvSpPr>
            <a:spLocks noGrp="1"/>
          </p:cNvSpPr>
          <p:nvPr>
            <p:ph type="sldNum" sz="quarter" idx="12"/>
          </p:nvPr>
        </p:nvSpPr>
        <p:spPr/>
        <p:txBody>
          <a:bodyPr/>
          <a:lstStyle/>
          <a:p>
            <a:fld id="{27C6CCC6-2BE5-4E42-96A4-D1E8E81A3D8E}" type="slidenum">
              <a:rPr lang="fr-FR" smtClean="0"/>
              <a:t>38</a:t>
            </a:fld>
            <a:endParaRPr lang="fr-FR"/>
          </a:p>
        </p:txBody>
      </p:sp>
      <p:sp>
        <p:nvSpPr>
          <p:cNvPr id="4" name="Espace réservé du pied de page 3">
            <a:extLst>
              <a:ext uri="{FF2B5EF4-FFF2-40B4-BE49-F238E27FC236}">
                <a16:creationId xmlns:a16="http://schemas.microsoft.com/office/drawing/2014/main" id="{37A0BE5A-BCF1-492A-8D43-8F3457C410E0}"/>
              </a:ext>
            </a:extLst>
          </p:cNvPr>
          <p:cNvSpPr>
            <a:spLocks noGrp="1"/>
          </p:cNvSpPr>
          <p:nvPr>
            <p:ph type="ftr" sz="quarter" idx="11"/>
          </p:nvPr>
        </p:nvSpPr>
        <p:spPr/>
        <p:txBody>
          <a:bodyPr/>
          <a:lstStyle/>
          <a:p>
            <a:r>
              <a:rPr lang="fr-FR"/>
              <a:t>TAMUR - 01/04/26</a:t>
            </a:r>
          </a:p>
        </p:txBody>
      </p:sp>
      <p:sp>
        <p:nvSpPr>
          <p:cNvPr id="9" name="Title 1">
            <a:extLst>
              <a:ext uri="{FF2B5EF4-FFF2-40B4-BE49-F238E27FC236}">
                <a16:creationId xmlns:a16="http://schemas.microsoft.com/office/drawing/2014/main" id="{67BBCCC1-7C51-B162-1957-CC2B8D9E9406}"/>
              </a:ext>
            </a:extLst>
          </p:cNvPr>
          <p:cNvSpPr>
            <a:spLocks noGrp="1"/>
          </p:cNvSpPr>
          <p:nvPr>
            <p:ph type="title"/>
          </p:nvPr>
        </p:nvSpPr>
        <p:spPr>
          <a:xfrm>
            <a:off x="-5443" y="-2268"/>
            <a:ext cx="12183373" cy="781278"/>
          </a:xfrm>
        </p:spPr>
        <p:txBody>
          <a:bodyPr>
            <a:normAutofit/>
          </a:bodyPr>
          <a:lstStyle/>
          <a:p>
            <a:r>
              <a:rPr lang="en-US" b="1" err="1">
                <a:solidFill>
                  <a:schemeClr val="accent1"/>
                </a:solidFill>
              </a:rPr>
              <a:t>Ouverture</a:t>
            </a:r>
            <a:r>
              <a:rPr lang="en-US" b="1">
                <a:solidFill>
                  <a:schemeClr val="accent1"/>
                </a:solidFill>
              </a:rPr>
              <a:t> – </a:t>
            </a:r>
            <a:r>
              <a:rPr lang="en-US" b="1" err="1">
                <a:solidFill>
                  <a:schemeClr val="accent1"/>
                </a:solidFill>
              </a:rPr>
              <a:t>Enjeux</a:t>
            </a:r>
            <a:r>
              <a:rPr lang="en-US" b="1">
                <a:solidFill>
                  <a:schemeClr val="accent1"/>
                </a:solidFill>
              </a:rPr>
              <a:t> </a:t>
            </a:r>
            <a:r>
              <a:rPr lang="en-US" b="1" err="1">
                <a:solidFill>
                  <a:schemeClr val="accent1"/>
                </a:solidFill>
              </a:rPr>
              <a:t>environnementaux</a:t>
            </a:r>
            <a:endParaRPr lang="en-US" b="1">
              <a:solidFill>
                <a:schemeClr val="accent1"/>
              </a:solidFill>
            </a:endParaRPr>
          </a:p>
        </p:txBody>
      </p:sp>
      <p:sp>
        <p:nvSpPr>
          <p:cNvPr id="6" name="Rectangle : coins arrondis 5">
            <a:extLst>
              <a:ext uri="{FF2B5EF4-FFF2-40B4-BE49-F238E27FC236}">
                <a16:creationId xmlns:a16="http://schemas.microsoft.com/office/drawing/2014/main" id="{25F840A9-892C-1016-6DCB-FE56B0D4FF33}"/>
              </a:ext>
            </a:extLst>
          </p:cNvPr>
          <p:cNvSpPr/>
          <p:nvPr/>
        </p:nvSpPr>
        <p:spPr>
          <a:xfrm>
            <a:off x="3091453" y="1011206"/>
            <a:ext cx="5994719" cy="103580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Enjeux environnementaux liés au logement.</a:t>
            </a:r>
          </a:p>
        </p:txBody>
      </p:sp>
      <p:sp>
        <p:nvSpPr>
          <p:cNvPr id="10" name="Ellipse 9">
            <a:extLst>
              <a:ext uri="{FF2B5EF4-FFF2-40B4-BE49-F238E27FC236}">
                <a16:creationId xmlns:a16="http://schemas.microsoft.com/office/drawing/2014/main" id="{EDDF0524-C71C-CF86-3148-F1AE3904BD6B}"/>
              </a:ext>
            </a:extLst>
          </p:cNvPr>
          <p:cNvSpPr/>
          <p:nvPr/>
        </p:nvSpPr>
        <p:spPr>
          <a:xfrm>
            <a:off x="191379" y="2305809"/>
            <a:ext cx="3229793" cy="138629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dirty="0"/>
              <a:t>Consommation et rénovation </a:t>
            </a:r>
            <a:r>
              <a:rPr lang="fr-FR" sz="2400"/>
              <a:t>énergétique</a:t>
            </a:r>
            <a:endParaRPr lang="fr-FR"/>
          </a:p>
        </p:txBody>
      </p:sp>
      <p:sp>
        <p:nvSpPr>
          <p:cNvPr id="12" name="Ellipse 11">
            <a:extLst>
              <a:ext uri="{FF2B5EF4-FFF2-40B4-BE49-F238E27FC236}">
                <a16:creationId xmlns:a16="http://schemas.microsoft.com/office/drawing/2014/main" id="{2398014C-4F52-D9D3-4CF5-D7255008C978}"/>
              </a:ext>
            </a:extLst>
          </p:cNvPr>
          <p:cNvSpPr/>
          <p:nvPr/>
        </p:nvSpPr>
        <p:spPr>
          <a:xfrm>
            <a:off x="7509455" y="2291430"/>
            <a:ext cx="3833641" cy="14150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dirty="0"/>
              <a:t>La gestion des </a:t>
            </a:r>
            <a:r>
              <a:rPr lang="fr-FR" sz="2400"/>
              <a:t>déchets ménagers</a:t>
            </a:r>
            <a:endParaRPr lang="fr-FR"/>
          </a:p>
        </p:txBody>
      </p:sp>
      <p:sp>
        <p:nvSpPr>
          <p:cNvPr id="13" name="Ellipse 12">
            <a:extLst>
              <a:ext uri="{FF2B5EF4-FFF2-40B4-BE49-F238E27FC236}">
                <a16:creationId xmlns:a16="http://schemas.microsoft.com/office/drawing/2014/main" id="{00D431CC-60EB-036E-DD69-E3B2192DD119}"/>
              </a:ext>
            </a:extLst>
          </p:cNvPr>
          <p:cNvSpPr/>
          <p:nvPr/>
        </p:nvSpPr>
        <p:spPr>
          <a:xfrm>
            <a:off x="1729756" y="4764336"/>
            <a:ext cx="3689868" cy="15875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dirty="0"/>
              <a:t>Empreinte environnementale </a:t>
            </a:r>
            <a:r>
              <a:rPr lang="fr-FR" sz="2400"/>
              <a:t>des chantiers</a:t>
            </a:r>
          </a:p>
        </p:txBody>
      </p:sp>
      <p:sp>
        <p:nvSpPr>
          <p:cNvPr id="14" name="Ellipse 13">
            <a:extLst>
              <a:ext uri="{FF2B5EF4-FFF2-40B4-BE49-F238E27FC236}">
                <a16:creationId xmlns:a16="http://schemas.microsoft.com/office/drawing/2014/main" id="{815106E7-2C99-8B91-2113-6098E1A828E0}"/>
              </a:ext>
            </a:extLst>
          </p:cNvPr>
          <p:cNvSpPr/>
          <p:nvPr/>
        </p:nvSpPr>
        <p:spPr>
          <a:xfrm>
            <a:off x="7236285" y="4404902"/>
            <a:ext cx="3689868" cy="15875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dirty="0"/>
              <a:t>Artificialisation et </a:t>
            </a:r>
            <a:r>
              <a:rPr lang="fr-FR" sz="2400"/>
              <a:t>étalement urbain</a:t>
            </a:r>
          </a:p>
        </p:txBody>
      </p:sp>
      <p:sp>
        <p:nvSpPr>
          <p:cNvPr id="15" name="Ellipse 14">
            <a:extLst>
              <a:ext uri="{FF2B5EF4-FFF2-40B4-BE49-F238E27FC236}">
                <a16:creationId xmlns:a16="http://schemas.microsoft.com/office/drawing/2014/main" id="{66A00046-8FE4-44EF-70FD-915E2F0192D2}"/>
              </a:ext>
            </a:extLst>
          </p:cNvPr>
          <p:cNvSpPr/>
          <p:nvPr/>
        </p:nvSpPr>
        <p:spPr>
          <a:xfrm>
            <a:off x="3584435" y="2981542"/>
            <a:ext cx="3833641" cy="14150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t>Enjeu paysager</a:t>
            </a:r>
            <a:endParaRPr lang="fr-FR"/>
          </a:p>
        </p:txBody>
      </p:sp>
    </p:spTree>
    <p:extLst>
      <p:ext uri="{BB962C8B-B14F-4D97-AF65-F5344CB8AC3E}">
        <p14:creationId xmlns:p14="http://schemas.microsoft.com/office/powerpoint/2010/main" val="382745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0D242-B907-0ECA-35A1-6AEAF592AF6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481B3DC-AA67-3A85-9DB6-EC6D3162B65D}"/>
              </a:ext>
            </a:extLst>
          </p:cNvPr>
          <p:cNvSpPr>
            <a:spLocks noGrp="1"/>
          </p:cNvSpPr>
          <p:nvPr>
            <p:ph type="sldNum" sz="quarter" idx="12"/>
          </p:nvPr>
        </p:nvSpPr>
        <p:spPr/>
        <p:txBody>
          <a:bodyPr/>
          <a:lstStyle/>
          <a:p>
            <a:fld id="{27C6CCC6-2BE5-4E42-96A4-D1E8E81A3D8E}" type="slidenum">
              <a:rPr lang="fr-FR" smtClean="0"/>
              <a:t>39</a:t>
            </a:fld>
            <a:endParaRPr lang="fr-FR"/>
          </a:p>
        </p:txBody>
      </p:sp>
      <p:sp>
        <p:nvSpPr>
          <p:cNvPr id="4" name="Espace réservé du pied de page 3">
            <a:extLst>
              <a:ext uri="{FF2B5EF4-FFF2-40B4-BE49-F238E27FC236}">
                <a16:creationId xmlns:a16="http://schemas.microsoft.com/office/drawing/2014/main" id="{1E2EFEFC-D06D-3F9A-FE12-46D1F67B6C35}"/>
              </a:ext>
            </a:extLst>
          </p:cNvPr>
          <p:cNvSpPr>
            <a:spLocks noGrp="1"/>
          </p:cNvSpPr>
          <p:nvPr>
            <p:ph type="ftr" sz="quarter" idx="11"/>
          </p:nvPr>
        </p:nvSpPr>
        <p:spPr/>
        <p:txBody>
          <a:bodyPr/>
          <a:lstStyle/>
          <a:p>
            <a:r>
              <a:rPr lang="fr-FR"/>
              <a:t>TAMUR - 01/04/26</a:t>
            </a:r>
          </a:p>
        </p:txBody>
      </p:sp>
      <p:sp>
        <p:nvSpPr>
          <p:cNvPr id="7" name="Content Placeholder 2">
            <a:extLst>
              <a:ext uri="{FF2B5EF4-FFF2-40B4-BE49-F238E27FC236}">
                <a16:creationId xmlns:a16="http://schemas.microsoft.com/office/drawing/2014/main" id="{8B8CD706-5900-D240-6C2E-FB9B5963908B}"/>
              </a:ext>
            </a:extLst>
          </p:cNvPr>
          <p:cNvSpPr txBox="1">
            <a:spLocks/>
          </p:cNvSpPr>
          <p:nvPr/>
        </p:nvSpPr>
        <p:spPr>
          <a:xfrm>
            <a:off x="4313" y="776078"/>
            <a:ext cx="12168996" cy="54583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DRIEA (2018) - </a:t>
            </a:r>
            <a:r>
              <a:rPr lang="en-US" err="1">
                <a:ea typeface="+mn-lt"/>
                <a:cs typeface="+mn-lt"/>
              </a:rPr>
              <a:t>L'action</a:t>
            </a:r>
            <a:r>
              <a:rPr lang="en-US">
                <a:ea typeface="+mn-lt"/>
                <a:cs typeface="+mn-lt"/>
              </a:rPr>
              <a:t> des </a:t>
            </a:r>
            <a:r>
              <a:rPr lang="en-US" err="1">
                <a:ea typeface="+mn-lt"/>
                <a:cs typeface="+mn-lt"/>
              </a:rPr>
              <a:t>aménageurs</a:t>
            </a:r>
            <a:r>
              <a:rPr lang="en-US">
                <a:ea typeface="+mn-lt"/>
                <a:cs typeface="+mn-lt"/>
              </a:rPr>
              <a:t> publics pour la production de </a:t>
            </a:r>
            <a:r>
              <a:rPr lang="en-US" err="1">
                <a:ea typeface="+mn-lt"/>
                <a:cs typeface="+mn-lt"/>
              </a:rPr>
              <a:t>logements</a:t>
            </a:r>
            <a:r>
              <a:rPr lang="en-US">
                <a:ea typeface="+mn-lt"/>
                <a:cs typeface="+mn-lt"/>
              </a:rPr>
              <a:t> </a:t>
            </a:r>
            <a:r>
              <a:rPr lang="en-US" err="1">
                <a:ea typeface="+mn-lt"/>
                <a:cs typeface="+mn-lt"/>
              </a:rPr>
              <a:t>en</a:t>
            </a:r>
            <a:r>
              <a:rPr lang="en-US">
                <a:ea typeface="+mn-lt"/>
                <a:cs typeface="+mn-lt"/>
              </a:rPr>
              <a:t> </a:t>
            </a:r>
            <a:r>
              <a:rPr lang="en-US" err="1">
                <a:ea typeface="+mn-lt"/>
                <a:cs typeface="+mn-lt"/>
              </a:rPr>
              <a:t>IdF</a:t>
            </a:r>
          </a:p>
          <a:p>
            <a:r>
              <a:rPr lang="en-US">
                <a:ea typeface="+mn-lt"/>
                <a:cs typeface="+mn-lt"/>
              </a:rPr>
              <a:t>DRIHL (2017) - Les conditions de </a:t>
            </a:r>
            <a:r>
              <a:rPr lang="en-US" err="1">
                <a:ea typeface="+mn-lt"/>
                <a:cs typeface="+mn-lt"/>
              </a:rPr>
              <a:t>logement</a:t>
            </a:r>
            <a:r>
              <a:rPr lang="en-US">
                <a:ea typeface="+mn-lt"/>
                <a:cs typeface="+mn-lt"/>
              </a:rPr>
              <a:t> </a:t>
            </a:r>
            <a:r>
              <a:rPr lang="en-US" err="1">
                <a:ea typeface="+mn-lt"/>
                <a:cs typeface="+mn-lt"/>
              </a:rPr>
              <a:t>en</a:t>
            </a:r>
            <a:r>
              <a:rPr lang="en-US">
                <a:ea typeface="+mn-lt"/>
                <a:cs typeface="+mn-lt"/>
              </a:rPr>
              <a:t> </a:t>
            </a:r>
            <a:r>
              <a:rPr lang="en-US" err="1">
                <a:ea typeface="+mn-lt"/>
                <a:cs typeface="+mn-lt"/>
              </a:rPr>
              <a:t>IdF</a:t>
            </a:r>
            <a:r>
              <a:rPr lang="en-US">
                <a:ea typeface="+mn-lt"/>
                <a:cs typeface="+mn-lt"/>
              </a:rPr>
              <a:t> - </a:t>
            </a:r>
            <a:r>
              <a:rPr lang="en-US" err="1">
                <a:ea typeface="+mn-lt"/>
                <a:cs typeface="+mn-lt"/>
              </a:rPr>
              <a:t>Synthèse</a:t>
            </a:r>
          </a:p>
          <a:p>
            <a:r>
              <a:rPr lang="en-US">
                <a:ea typeface="+mn-lt"/>
                <a:cs typeface="+mn-lt"/>
              </a:rPr>
              <a:t>IAU (2018) - </a:t>
            </a:r>
            <a:r>
              <a:rPr lang="en-US" err="1">
                <a:ea typeface="+mn-lt"/>
                <a:cs typeface="+mn-lt"/>
              </a:rPr>
              <a:t>L'habitat</a:t>
            </a:r>
            <a:r>
              <a:rPr lang="en-US">
                <a:ea typeface="+mn-lt"/>
                <a:cs typeface="+mn-lt"/>
              </a:rPr>
              <a:t> </a:t>
            </a:r>
            <a:r>
              <a:rPr lang="en-US" err="1">
                <a:ea typeface="+mn-lt"/>
                <a:cs typeface="+mn-lt"/>
              </a:rPr>
              <a:t>indigne</a:t>
            </a:r>
            <a:r>
              <a:rPr lang="en-US">
                <a:ea typeface="+mn-lt"/>
                <a:cs typeface="+mn-lt"/>
              </a:rPr>
              <a:t> et </a:t>
            </a:r>
            <a:r>
              <a:rPr lang="en-US" err="1">
                <a:ea typeface="+mn-lt"/>
                <a:cs typeface="+mn-lt"/>
              </a:rPr>
              <a:t>dégradé</a:t>
            </a:r>
            <a:r>
              <a:rPr lang="en-US">
                <a:ea typeface="+mn-lt"/>
                <a:cs typeface="+mn-lt"/>
              </a:rPr>
              <a:t> </a:t>
            </a:r>
            <a:r>
              <a:rPr lang="en-US" err="1">
                <a:ea typeface="+mn-lt"/>
                <a:cs typeface="+mn-lt"/>
              </a:rPr>
              <a:t>en</a:t>
            </a:r>
            <a:r>
              <a:rPr lang="en-US">
                <a:ea typeface="+mn-lt"/>
                <a:cs typeface="+mn-lt"/>
              </a:rPr>
              <a:t> </a:t>
            </a:r>
            <a:r>
              <a:rPr lang="en-US" err="1">
                <a:ea typeface="+mn-lt"/>
                <a:cs typeface="+mn-lt"/>
              </a:rPr>
              <a:t>IdF</a:t>
            </a:r>
          </a:p>
          <a:p>
            <a:r>
              <a:rPr lang="en-US" err="1">
                <a:ea typeface="+mn-lt"/>
                <a:cs typeface="+mn-lt"/>
              </a:rPr>
              <a:t>Insee</a:t>
            </a:r>
            <a:r>
              <a:rPr lang="en-US">
                <a:ea typeface="+mn-lt"/>
                <a:cs typeface="+mn-lt"/>
              </a:rPr>
              <a:t> (2018) - Evolution population &amp; </a:t>
            </a:r>
            <a:r>
              <a:rPr lang="en-US" err="1">
                <a:ea typeface="+mn-lt"/>
                <a:cs typeface="+mn-lt"/>
              </a:rPr>
              <a:t>logement</a:t>
            </a:r>
            <a:r>
              <a:rPr lang="en-US">
                <a:ea typeface="+mn-lt"/>
                <a:cs typeface="+mn-lt"/>
              </a:rPr>
              <a:t> 2035</a:t>
            </a:r>
          </a:p>
          <a:p>
            <a:r>
              <a:rPr lang="en-US" err="1">
                <a:ea typeface="+mn-lt"/>
                <a:cs typeface="+mn-lt"/>
              </a:rPr>
              <a:t>Insee</a:t>
            </a:r>
            <a:r>
              <a:rPr lang="en-US">
                <a:ea typeface="+mn-lt"/>
                <a:cs typeface="+mn-lt"/>
              </a:rPr>
              <a:t> (2020) - Des </a:t>
            </a:r>
            <a:r>
              <a:rPr lang="en-US" err="1">
                <a:ea typeface="+mn-lt"/>
                <a:cs typeface="+mn-lt"/>
              </a:rPr>
              <a:t>territoires</a:t>
            </a:r>
            <a:r>
              <a:rPr lang="en-US">
                <a:ea typeface="+mn-lt"/>
                <a:cs typeface="+mn-lt"/>
              </a:rPr>
              <a:t> </a:t>
            </a:r>
            <a:r>
              <a:rPr lang="en-US" err="1">
                <a:ea typeface="+mn-lt"/>
                <a:cs typeface="+mn-lt"/>
              </a:rPr>
              <a:t>quasiment</a:t>
            </a:r>
            <a:r>
              <a:rPr lang="en-US">
                <a:ea typeface="+mn-lt"/>
                <a:cs typeface="+mn-lt"/>
              </a:rPr>
              <a:t> </a:t>
            </a:r>
            <a:r>
              <a:rPr lang="en-US" err="1">
                <a:ea typeface="+mn-lt"/>
                <a:cs typeface="+mn-lt"/>
              </a:rPr>
              <a:t>inaccessibles</a:t>
            </a:r>
            <a:r>
              <a:rPr lang="en-US">
                <a:ea typeface="+mn-lt"/>
                <a:cs typeface="+mn-lt"/>
              </a:rPr>
              <a:t> à </a:t>
            </a:r>
            <a:r>
              <a:rPr lang="en-US" err="1">
                <a:ea typeface="+mn-lt"/>
                <a:cs typeface="+mn-lt"/>
              </a:rPr>
              <a:t>l’achat</a:t>
            </a:r>
            <a:endParaRPr lang="en-US">
              <a:ea typeface="+mn-lt"/>
              <a:cs typeface="+mn-lt"/>
            </a:endParaRPr>
          </a:p>
          <a:p>
            <a:r>
              <a:rPr lang="en-US">
                <a:ea typeface="+mn-lt"/>
                <a:cs typeface="+mn-lt"/>
              </a:rPr>
              <a:t>Vivid Economics (2019) - Paris 2050</a:t>
            </a:r>
          </a:p>
          <a:p>
            <a:r>
              <a:rPr lang="en-US">
                <a:ea typeface="+mn-lt"/>
                <a:cs typeface="+mn-lt"/>
              </a:rPr>
              <a:t>Rapport de la </a:t>
            </a:r>
            <a:r>
              <a:rPr lang="en-US" err="1">
                <a:ea typeface="+mn-lt"/>
                <a:cs typeface="+mn-lt"/>
              </a:rPr>
              <a:t>cour</a:t>
            </a:r>
            <a:r>
              <a:rPr lang="en-US">
                <a:ea typeface="+mn-lt"/>
                <a:cs typeface="+mn-lt"/>
              </a:rPr>
              <a:t> des </a:t>
            </a:r>
            <a:r>
              <a:rPr lang="en-US" err="1">
                <a:ea typeface="+mn-lt"/>
                <a:cs typeface="+mn-lt"/>
              </a:rPr>
              <a:t>comptes</a:t>
            </a:r>
            <a:r>
              <a:rPr lang="en-US">
                <a:ea typeface="+mn-lt"/>
                <a:cs typeface="+mn-lt"/>
              </a:rPr>
              <a:t> sur le </a:t>
            </a:r>
            <a:r>
              <a:rPr lang="en-US" err="1">
                <a:ea typeface="+mn-lt"/>
                <a:cs typeface="+mn-lt"/>
              </a:rPr>
              <a:t>logement</a:t>
            </a:r>
            <a:r>
              <a:rPr lang="en-US">
                <a:ea typeface="+mn-lt"/>
                <a:cs typeface="+mn-lt"/>
              </a:rPr>
              <a:t> </a:t>
            </a:r>
            <a:r>
              <a:rPr lang="en-US" err="1">
                <a:ea typeface="+mn-lt"/>
                <a:cs typeface="+mn-lt"/>
              </a:rPr>
              <a:t>en</a:t>
            </a:r>
            <a:r>
              <a:rPr lang="en-US">
                <a:ea typeface="+mn-lt"/>
                <a:cs typeface="+mn-lt"/>
              </a:rPr>
              <a:t> IDF – 2015</a:t>
            </a:r>
          </a:p>
          <a:p>
            <a:r>
              <a:rPr lang="en-US">
                <a:ea typeface="+mn-lt"/>
                <a:cs typeface="+mn-lt"/>
              </a:rPr>
              <a:t>Berger (2011) - La </a:t>
            </a:r>
            <a:r>
              <a:rPr lang="en-US" err="1">
                <a:ea typeface="+mn-lt"/>
                <a:cs typeface="+mn-lt"/>
              </a:rPr>
              <a:t>mobilité</a:t>
            </a:r>
            <a:r>
              <a:rPr lang="en-US">
                <a:ea typeface="+mn-lt"/>
                <a:cs typeface="+mn-lt"/>
              </a:rPr>
              <a:t> des ménages </a:t>
            </a:r>
            <a:r>
              <a:rPr lang="en-US" err="1">
                <a:ea typeface="+mn-lt"/>
                <a:cs typeface="+mn-lt"/>
              </a:rPr>
              <a:t>accélère</a:t>
            </a:r>
            <a:r>
              <a:rPr lang="en-US">
                <a:ea typeface="+mn-lt"/>
                <a:cs typeface="+mn-lt"/>
              </a:rPr>
              <a:t> le changement social </a:t>
            </a:r>
            <a:r>
              <a:rPr lang="en-US" err="1">
                <a:ea typeface="+mn-lt"/>
                <a:cs typeface="+mn-lt"/>
              </a:rPr>
              <a:t>en</a:t>
            </a:r>
            <a:r>
              <a:rPr lang="en-US">
                <a:ea typeface="+mn-lt"/>
                <a:cs typeface="+mn-lt"/>
              </a:rPr>
              <a:t> </a:t>
            </a:r>
            <a:r>
              <a:rPr lang="en-US" err="1">
                <a:ea typeface="+mn-lt"/>
                <a:cs typeface="+mn-lt"/>
              </a:rPr>
              <a:t>IdF</a:t>
            </a:r>
            <a:endParaRPr lang="en-US">
              <a:ea typeface="+mn-lt"/>
              <a:cs typeface="+mn-lt"/>
            </a:endParaRPr>
          </a:p>
          <a:p>
            <a:r>
              <a:rPr lang="en-US">
                <a:ea typeface="+mn-lt"/>
                <a:cs typeface="+mn-lt"/>
              </a:rPr>
              <a:t>Louchart (2011) - </a:t>
            </a:r>
            <a:r>
              <a:rPr lang="en-US" err="1">
                <a:ea typeface="+mn-lt"/>
                <a:cs typeface="+mn-lt"/>
              </a:rPr>
              <a:t>IdF</a:t>
            </a:r>
            <a:r>
              <a:rPr lang="en-US">
                <a:ea typeface="+mn-lt"/>
                <a:cs typeface="+mn-lt"/>
              </a:rPr>
              <a:t>, </a:t>
            </a:r>
            <a:r>
              <a:rPr lang="en-US" err="1">
                <a:ea typeface="+mn-lt"/>
                <a:cs typeface="+mn-lt"/>
              </a:rPr>
              <a:t>une</a:t>
            </a:r>
            <a:r>
              <a:rPr lang="en-US">
                <a:ea typeface="+mn-lt"/>
                <a:cs typeface="+mn-lt"/>
              </a:rPr>
              <a:t> </a:t>
            </a:r>
            <a:r>
              <a:rPr lang="en-US" err="1">
                <a:ea typeface="+mn-lt"/>
                <a:cs typeface="+mn-lt"/>
              </a:rPr>
              <a:t>mobilité</a:t>
            </a:r>
            <a:r>
              <a:rPr lang="en-US">
                <a:ea typeface="+mn-lt"/>
                <a:cs typeface="+mn-lt"/>
              </a:rPr>
              <a:t> forte pour les jeunes, </a:t>
            </a:r>
            <a:r>
              <a:rPr lang="en-US" err="1">
                <a:ea typeface="+mn-lt"/>
                <a:cs typeface="+mn-lt"/>
              </a:rPr>
              <a:t>faible</a:t>
            </a:r>
            <a:r>
              <a:rPr lang="en-US">
                <a:ea typeface="+mn-lt"/>
                <a:cs typeface="+mn-lt"/>
              </a:rPr>
              <a:t> dans le parc </a:t>
            </a:r>
            <a:r>
              <a:rPr lang="en-US" err="1">
                <a:ea typeface="+mn-lt"/>
                <a:cs typeface="+mn-lt"/>
              </a:rPr>
              <a:t>locatif</a:t>
            </a:r>
            <a:endParaRPr lang="en-US" err="1"/>
          </a:p>
        </p:txBody>
      </p:sp>
      <p:sp>
        <p:nvSpPr>
          <p:cNvPr id="9" name="Title 1">
            <a:extLst>
              <a:ext uri="{FF2B5EF4-FFF2-40B4-BE49-F238E27FC236}">
                <a16:creationId xmlns:a16="http://schemas.microsoft.com/office/drawing/2014/main" id="{9AA44CB1-EEDE-0C0A-A6BB-D1D8C6C4840C}"/>
              </a:ext>
            </a:extLst>
          </p:cNvPr>
          <p:cNvSpPr>
            <a:spLocks noGrp="1"/>
          </p:cNvSpPr>
          <p:nvPr>
            <p:ph type="title"/>
          </p:nvPr>
        </p:nvSpPr>
        <p:spPr>
          <a:xfrm>
            <a:off x="-5443" y="-2268"/>
            <a:ext cx="10515600" cy="781278"/>
          </a:xfrm>
        </p:spPr>
        <p:txBody>
          <a:bodyPr>
            <a:normAutofit/>
          </a:bodyPr>
          <a:lstStyle/>
          <a:p>
            <a:r>
              <a:rPr lang="en-US" b="1">
                <a:solidFill>
                  <a:schemeClr val="accent1"/>
                </a:solidFill>
              </a:rPr>
              <a:t>Sources – Articles et rapports</a:t>
            </a:r>
          </a:p>
        </p:txBody>
      </p:sp>
    </p:spTree>
    <p:extLst>
      <p:ext uri="{BB962C8B-B14F-4D97-AF65-F5344CB8AC3E}">
        <p14:creationId xmlns:p14="http://schemas.microsoft.com/office/powerpoint/2010/main" val="219604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766F-1B17-508A-D964-A411AAAFF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B6279-9D7D-C48A-EC1A-B11603D8E1B4}"/>
              </a:ext>
            </a:extLst>
          </p:cNvPr>
          <p:cNvSpPr>
            <a:spLocks noGrp="1"/>
          </p:cNvSpPr>
          <p:nvPr>
            <p:ph type="title"/>
          </p:nvPr>
        </p:nvSpPr>
        <p:spPr>
          <a:xfrm>
            <a:off x="838200" y="1331232"/>
            <a:ext cx="10515600" cy="3461884"/>
          </a:xfrm>
          <a:solidFill>
            <a:schemeClr val="accent1">
              <a:lumMod val="20000"/>
              <a:lumOff val="80000"/>
            </a:schemeClr>
          </a:solidFill>
        </p:spPr>
        <p:txBody>
          <a:bodyPr vert="horz" lIns="91440" tIns="45720" rIns="91440" bIns="45720" rtlCol="0" anchor="ctr">
            <a:noAutofit/>
          </a:bodyPr>
          <a:lstStyle/>
          <a:p>
            <a:pPr algn="ctr"/>
            <a:r>
              <a:rPr lang="en-US" sz="8000" b="1">
                <a:solidFill>
                  <a:schemeClr val="accent1"/>
                </a:solidFill>
              </a:rPr>
              <a:t>0.</a:t>
            </a:r>
            <a:br>
              <a:rPr lang="en-US" sz="5400" b="1"/>
            </a:br>
            <a:r>
              <a:rPr lang="en-US" sz="5400" b="1">
                <a:solidFill>
                  <a:schemeClr val="accent1"/>
                </a:solidFill>
              </a:rPr>
              <a:t>Les chiffres </a:t>
            </a:r>
            <a:r>
              <a:rPr lang="en-US" sz="5400" b="1" err="1">
                <a:solidFill>
                  <a:schemeClr val="accent1"/>
                </a:solidFill>
              </a:rPr>
              <a:t>clés</a:t>
            </a:r>
            <a:r>
              <a:rPr lang="en-US" sz="5400" b="1">
                <a:solidFill>
                  <a:schemeClr val="accent1"/>
                </a:solidFill>
              </a:rPr>
              <a:t> </a:t>
            </a:r>
            <a:br>
              <a:rPr lang="en-US" sz="5400" b="1"/>
            </a:br>
            <a:r>
              <a:rPr lang="en-US" sz="5400" b="1">
                <a:solidFill>
                  <a:schemeClr val="accent1"/>
                </a:solidFill>
              </a:rPr>
              <a:t>du </a:t>
            </a:r>
            <a:r>
              <a:rPr lang="en-US" sz="5400" b="1" err="1">
                <a:solidFill>
                  <a:schemeClr val="accent1"/>
                </a:solidFill>
              </a:rPr>
              <a:t>logement</a:t>
            </a:r>
            <a:r>
              <a:rPr lang="en-US" sz="5400" b="1">
                <a:solidFill>
                  <a:schemeClr val="accent1"/>
                </a:solidFill>
              </a:rPr>
              <a:t> </a:t>
            </a:r>
            <a:r>
              <a:rPr lang="en-US" sz="5400" b="1" err="1">
                <a:solidFill>
                  <a:schemeClr val="accent1"/>
                </a:solidFill>
              </a:rPr>
              <a:t>en</a:t>
            </a:r>
            <a:r>
              <a:rPr lang="en-US" sz="5400" b="1">
                <a:solidFill>
                  <a:schemeClr val="accent1"/>
                </a:solidFill>
              </a:rPr>
              <a:t> Île-de-France</a:t>
            </a:r>
          </a:p>
        </p:txBody>
      </p:sp>
      <p:sp>
        <p:nvSpPr>
          <p:cNvPr id="4" name="Espace réservé du numéro de diapositive 3">
            <a:extLst>
              <a:ext uri="{FF2B5EF4-FFF2-40B4-BE49-F238E27FC236}">
                <a16:creationId xmlns:a16="http://schemas.microsoft.com/office/drawing/2014/main" id="{C1DCC6F0-E43A-8A20-2317-0DBA33AEE492}"/>
              </a:ext>
            </a:extLst>
          </p:cNvPr>
          <p:cNvSpPr>
            <a:spLocks noGrp="1"/>
          </p:cNvSpPr>
          <p:nvPr>
            <p:ph type="sldNum" sz="quarter" idx="12"/>
          </p:nvPr>
        </p:nvSpPr>
        <p:spPr/>
        <p:txBody>
          <a:bodyPr/>
          <a:lstStyle/>
          <a:p>
            <a:fld id="{27C6CCC6-2BE5-4E42-96A4-D1E8E81A3D8E}" type="slidenum">
              <a:rPr lang="fr-FR" smtClean="0"/>
              <a:t>4</a:t>
            </a:fld>
            <a:endParaRPr lang="fr-FR"/>
          </a:p>
        </p:txBody>
      </p:sp>
      <p:sp>
        <p:nvSpPr>
          <p:cNvPr id="6" name="Espace réservé du pied de page 5">
            <a:extLst>
              <a:ext uri="{FF2B5EF4-FFF2-40B4-BE49-F238E27FC236}">
                <a16:creationId xmlns:a16="http://schemas.microsoft.com/office/drawing/2014/main" id="{C29F7A5A-74CD-3557-5B23-F09F88638CCD}"/>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328588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4A9C-6D99-28E6-AC52-32E63D19537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516E988-1000-67A0-ECFB-1353482A54C5}"/>
              </a:ext>
            </a:extLst>
          </p:cNvPr>
          <p:cNvSpPr>
            <a:spLocks noGrp="1"/>
          </p:cNvSpPr>
          <p:nvPr>
            <p:ph type="sldNum" sz="quarter" idx="12"/>
          </p:nvPr>
        </p:nvSpPr>
        <p:spPr/>
        <p:txBody>
          <a:bodyPr/>
          <a:lstStyle/>
          <a:p>
            <a:fld id="{27C6CCC6-2BE5-4E42-96A4-D1E8E81A3D8E}" type="slidenum">
              <a:rPr lang="fr-FR" smtClean="0"/>
              <a:t>40</a:t>
            </a:fld>
            <a:endParaRPr lang="fr-FR"/>
          </a:p>
        </p:txBody>
      </p:sp>
      <p:sp>
        <p:nvSpPr>
          <p:cNvPr id="4" name="Espace réservé du pied de page 3">
            <a:extLst>
              <a:ext uri="{FF2B5EF4-FFF2-40B4-BE49-F238E27FC236}">
                <a16:creationId xmlns:a16="http://schemas.microsoft.com/office/drawing/2014/main" id="{1E87FE26-B3D5-45DB-BF97-09254C6F50CD}"/>
              </a:ext>
            </a:extLst>
          </p:cNvPr>
          <p:cNvSpPr>
            <a:spLocks noGrp="1"/>
          </p:cNvSpPr>
          <p:nvPr>
            <p:ph type="ftr" sz="quarter" idx="11"/>
          </p:nvPr>
        </p:nvSpPr>
        <p:spPr/>
        <p:txBody>
          <a:bodyPr/>
          <a:lstStyle/>
          <a:p>
            <a:r>
              <a:rPr lang="fr-FR"/>
              <a:t>TAMUR - 01/04/26</a:t>
            </a:r>
          </a:p>
        </p:txBody>
      </p:sp>
      <p:sp>
        <p:nvSpPr>
          <p:cNvPr id="7" name="Content Placeholder 2">
            <a:extLst>
              <a:ext uri="{FF2B5EF4-FFF2-40B4-BE49-F238E27FC236}">
                <a16:creationId xmlns:a16="http://schemas.microsoft.com/office/drawing/2014/main" id="{5A12C8D4-7024-784F-C380-3ABA8FEF0640}"/>
              </a:ext>
            </a:extLst>
          </p:cNvPr>
          <p:cNvSpPr txBox="1">
            <a:spLocks/>
          </p:cNvSpPr>
          <p:nvPr/>
        </p:nvSpPr>
        <p:spPr>
          <a:xfrm>
            <a:off x="4313" y="776078"/>
            <a:ext cx="12168996" cy="54583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INSEE, 2015, 2018, 2020, 2021, 2024</a:t>
            </a:r>
          </a:p>
          <a:p>
            <a:r>
              <a:rPr lang="en-US"/>
              <a:t>DRIHL Île-de-France, 2024</a:t>
            </a:r>
          </a:p>
          <a:p>
            <a:r>
              <a:rPr lang="en-US"/>
              <a:t>SITADEL, 2025</a:t>
            </a:r>
          </a:p>
          <a:p>
            <a:r>
              <a:rPr lang="en-US" dirty="0"/>
              <a:t>La </a:t>
            </a:r>
            <a:r>
              <a:rPr lang="en-US" dirty="0" err="1"/>
              <a:t>préfecture</a:t>
            </a:r>
            <a:r>
              <a:rPr lang="en-US" dirty="0"/>
              <a:t> et les services de </a:t>
            </a:r>
            <a:r>
              <a:rPr lang="en-US" dirty="0" err="1"/>
              <a:t>l'Etat</a:t>
            </a:r>
            <a:r>
              <a:rPr lang="en-US" dirty="0"/>
              <a:t> </a:t>
            </a:r>
            <a:r>
              <a:rPr lang="en-US" dirty="0" err="1"/>
              <a:t>en</a:t>
            </a:r>
            <a:r>
              <a:rPr lang="en-US" dirty="0"/>
              <a:t> </a:t>
            </a:r>
            <a:r>
              <a:rPr lang="en-US" dirty="0" err="1"/>
              <a:t>région</a:t>
            </a:r>
            <a:r>
              <a:rPr lang="en-US" dirty="0"/>
              <a:t> Île-de-France, 2025</a:t>
            </a:r>
          </a:p>
          <a:p>
            <a:r>
              <a:rPr lang="en-US" dirty="0" err="1"/>
              <a:t>Institut</a:t>
            </a:r>
            <a:r>
              <a:rPr lang="en-US" dirty="0"/>
              <a:t> Paris </a:t>
            </a:r>
            <a:r>
              <a:rPr lang="en-US" dirty="0" err="1"/>
              <a:t>Région</a:t>
            </a:r>
            <a:r>
              <a:rPr lang="en-US" dirty="0"/>
              <a:t>, 2024, 2025</a:t>
            </a:r>
          </a:p>
          <a:p>
            <a:r>
              <a:rPr lang="en-US"/>
              <a:t>SDRIF-E, 2025 </a:t>
            </a:r>
          </a:p>
          <a:p>
            <a:endParaRPr lang="en-US"/>
          </a:p>
        </p:txBody>
      </p:sp>
      <p:sp>
        <p:nvSpPr>
          <p:cNvPr id="9" name="Title 1">
            <a:extLst>
              <a:ext uri="{FF2B5EF4-FFF2-40B4-BE49-F238E27FC236}">
                <a16:creationId xmlns:a16="http://schemas.microsoft.com/office/drawing/2014/main" id="{3ABA3B65-AD35-45E0-BA47-16983F37B7DA}"/>
              </a:ext>
            </a:extLst>
          </p:cNvPr>
          <p:cNvSpPr>
            <a:spLocks noGrp="1"/>
          </p:cNvSpPr>
          <p:nvPr>
            <p:ph type="title"/>
          </p:nvPr>
        </p:nvSpPr>
        <p:spPr>
          <a:xfrm>
            <a:off x="-5443" y="-2268"/>
            <a:ext cx="10515600" cy="781278"/>
          </a:xfrm>
        </p:spPr>
        <p:txBody>
          <a:bodyPr>
            <a:normAutofit/>
          </a:bodyPr>
          <a:lstStyle/>
          <a:p>
            <a:r>
              <a:rPr lang="en-US" b="1">
                <a:solidFill>
                  <a:schemeClr val="accent1"/>
                </a:solidFill>
              </a:rPr>
              <a:t>Sources – Données </a:t>
            </a:r>
            <a:r>
              <a:rPr lang="en-US" b="1" err="1">
                <a:solidFill>
                  <a:schemeClr val="accent1"/>
                </a:solidFill>
              </a:rPr>
              <a:t>chiffrées</a:t>
            </a:r>
            <a:endParaRPr lang="fr-FR" b="1" err="1">
              <a:solidFill>
                <a:schemeClr val="accent1"/>
              </a:solidFill>
            </a:endParaRPr>
          </a:p>
        </p:txBody>
      </p:sp>
    </p:spTree>
    <p:extLst>
      <p:ext uri="{BB962C8B-B14F-4D97-AF65-F5344CB8AC3E}">
        <p14:creationId xmlns:p14="http://schemas.microsoft.com/office/powerpoint/2010/main" val="4062029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6C59CD9-9134-80B5-8DAA-1A2325CFC93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87D7FA6-1CEE-970D-F8DC-75E586EA5DF2}"/>
              </a:ext>
            </a:extLst>
          </p:cNvPr>
          <p:cNvSpPr>
            <a:spLocks noGrp="1"/>
          </p:cNvSpPr>
          <p:nvPr>
            <p:ph type="sldNum" sz="quarter" idx="12"/>
          </p:nvPr>
        </p:nvSpPr>
        <p:spPr/>
        <p:txBody>
          <a:bodyPr/>
          <a:lstStyle/>
          <a:p>
            <a:fld id="{27C6CCC6-2BE5-4E42-96A4-D1E8E81A3D8E}" type="slidenum">
              <a:rPr lang="fr-FR" smtClean="0"/>
              <a:t>41</a:t>
            </a:fld>
            <a:endParaRPr lang="fr-FR"/>
          </a:p>
        </p:txBody>
      </p:sp>
      <p:sp>
        <p:nvSpPr>
          <p:cNvPr id="4" name="Espace réservé du pied de page 3">
            <a:extLst>
              <a:ext uri="{FF2B5EF4-FFF2-40B4-BE49-F238E27FC236}">
                <a16:creationId xmlns:a16="http://schemas.microsoft.com/office/drawing/2014/main" id="{78084720-BF52-F426-4673-A60B39DBCF07}"/>
              </a:ext>
            </a:extLst>
          </p:cNvPr>
          <p:cNvSpPr>
            <a:spLocks noGrp="1"/>
          </p:cNvSpPr>
          <p:nvPr>
            <p:ph type="ftr" sz="quarter" idx="11"/>
          </p:nvPr>
        </p:nvSpPr>
        <p:spPr/>
        <p:txBody>
          <a:bodyPr/>
          <a:lstStyle/>
          <a:p>
            <a:r>
              <a:rPr lang="fr-FR"/>
              <a:t>TAMUR - 01/04/26</a:t>
            </a:r>
          </a:p>
        </p:txBody>
      </p:sp>
      <p:sp>
        <p:nvSpPr>
          <p:cNvPr id="9" name="Title 1">
            <a:extLst>
              <a:ext uri="{FF2B5EF4-FFF2-40B4-BE49-F238E27FC236}">
                <a16:creationId xmlns:a16="http://schemas.microsoft.com/office/drawing/2014/main" id="{5A470825-F61B-1BEC-C761-6DF1AD4EB420}"/>
              </a:ext>
            </a:extLst>
          </p:cNvPr>
          <p:cNvSpPr>
            <a:spLocks noGrp="1"/>
          </p:cNvSpPr>
          <p:nvPr>
            <p:ph type="title"/>
          </p:nvPr>
        </p:nvSpPr>
        <p:spPr>
          <a:xfrm>
            <a:off x="-5443" y="-2268"/>
            <a:ext cx="10515600" cy="781278"/>
          </a:xfrm>
        </p:spPr>
        <p:txBody>
          <a:bodyPr>
            <a:normAutofit/>
          </a:bodyPr>
          <a:lstStyle/>
          <a:p>
            <a:r>
              <a:rPr lang="en-US" b="1">
                <a:solidFill>
                  <a:schemeClr val="accent1"/>
                </a:solidFill>
              </a:rPr>
              <a:t>Bonus</a:t>
            </a:r>
          </a:p>
        </p:txBody>
      </p:sp>
      <p:pic>
        <p:nvPicPr>
          <p:cNvPr id="3" name="Picture 2" descr="A map of different colored areas&#10;&#10;AI-generated content may be incorrect.">
            <a:extLst>
              <a:ext uri="{FF2B5EF4-FFF2-40B4-BE49-F238E27FC236}">
                <a16:creationId xmlns:a16="http://schemas.microsoft.com/office/drawing/2014/main" id="{D711A13C-4B3B-DCDF-5FFF-B475E2E4BC3E}"/>
              </a:ext>
            </a:extLst>
          </p:cNvPr>
          <p:cNvPicPr>
            <a:picLocks noChangeAspect="1"/>
          </p:cNvPicPr>
          <p:nvPr/>
        </p:nvPicPr>
        <p:blipFill>
          <a:blip r:embed="rId2"/>
          <a:stretch>
            <a:fillRect/>
          </a:stretch>
        </p:blipFill>
        <p:spPr>
          <a:xfrm>
            <a:off x="1796228" y="776376"/>
            <a:ext cx="8182601" cy="5707813"/>
          </a:xfrm>
          <a:prstGeom prst="rect">
            <a:avLst/>
          </a:prstGeom>
        </p:spPr>
      </p:pic>
    </p:spTree>
    <p:extLst>
      <p:ext uri="{BB962C8B-B14F-4D97-AF65-F5344CB8AC3E}">
        <p14:creationId xmlns:p14="http://schemas.microsoft.com/office/powerpoint/2010/main" val="1162007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DBF86A3-2819-8800-1107-215DA2AF50D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6BF301-E367-C381-A2FD-0CF38AEED7A3}"/>
              </a:ext>
            </a:extLst>
          </p:cNvPr>
          <p:cNvSpPr>
            <a:spLocks noGrp="1"/>
          </p:cNvSpPr>
          <p:nvPr>
            <p:ph type="sldNum" sz="quarter" idx="12"/>
          </p:nvPr>
        </p:nvSpPr>
        <p:spPr/>
        <p:txBody>
          <a:bodyPr/>
          <a:lstStyle/>
          <a:p>
            <a:fld id="{27C6CCC6-2BE5-4E42-96A4-D1E8E81A3D8E}" type="slidenum">
              <a:rPr lang="fr-FR" smtClean="0"/>
              <a:t>42</a:t>
            </a:fld>
            <a:endParaRPr lang="fr-FR"/>
          </a:p>
        </p:txBody>
      </p:sp>
      <p:sp>
        <p:nvSpPr>
          <p:cNvPr id="4" name="Espace réservé du pied de page 3">
            <a:extLst>
              <a:ext uri="{FF2B5EF4-FFF2-40B4-BE49-F238E27FC236}">
                <a16:creationId xmlns:a16="http://schemas.microsoft.com/office/drawing/2014/main" id="{51EA7964-D2C6-4BB5-23C0-D42E943FE4F8}"/>
              </a:ext>
            </a:extLst>
          </p:cNvPr>
          <p:cNvSpPr>
            <a:spLocks noGrp="1"/>
          </p:cNvSpPr>
          <p:nvPr>
            <p:ph type="ftr" sz="quarter" idx="11"/>
          </p:nvPr>
        </p:nvSpPr>
        <p:spPr/>
        <p:txBody>
          <a:bodyPr/>
          <a:lstStyle/>
          <a:p>
            <a:r>
              <a:rPr lang="fr-FR"/>
              <a:t>TAMUR - 01/04/26</a:t>
            </a:r>
          </a:p>
        </p:txBody>
      </p:sp>
      <p:sp>
        <p:nvSpPr>
          <p:cNvPr id="9" name="Title 1">
            <a:extLst>
              <a:ext uri="{FF2B5EF4-FFF2-40B4-BE49-F238E27FC236}">
                <a16:creationId xmlns:a16="http://schemas.microsoft.com/office/drawing/2014/main" id="{8EA2369A-7AF0-15E1-7EA3-4A9150471C36}"/>
              </a:ext>
            </a:extLst>
          </p:cNvPr>
          <p:cNvSpPr>
            <a:spLocks noGrp="1"/>
          </p:cNvSpPr>
          <p:nvPr>
            <p:ph type="title"/>
          </p:nvPr>
        </p:nvSpPr>
        <p:spPr>
          <a:xfrm>
            <a:off x="-5443" y="-2268"/>
            <a:ext cx="10515600" cy="781278"/>
          </a:xfrm>
        </p:spPr>
        <p:txBody>
          <a:bodyPr>
            <a:normAutofit/>
          </a:bodyPr>
          <a:lstStyle/>
          <a:p>
            <a:r>
              <a:rPr lang="en-US" b="1">
                <a:solidFill>
                  <a:schemeClr val="accent1"/>
                </a:solidFill>
              </a:rPr>
              <a:t>Bonus</a:t>
            </a:r>
          </a:p>
        </p:txBody>
      </p:sp>
      <p:pic>
        <p:nvPicPr>
          <p:cNvPr id="5" name="Picture 4" descr="A screenshot of a graph&#10;&#10;AI-generated content may be incorrect.">
            <a:extLst>
              <a:ext uri="{FF2B5EF4-FFF2-40B4-BE49-F238E27FC236}">
                <a16:creationId xmlns:a16="http://schemas.microsoft.com/office/drawing/2014/main" id="{EA50B3EB-048F-2C37-EE9C-02F412EC23FD}"/>
              </a:ext>
            </a:extLst>
          </p:cNvPr>
          <p:cNvPicPr>
            <a:picLocks noChangeAspect="1"/>
          </p:cNvPicPr>
          <p:nvPr/>
        </p:nvPicPr>
        <p:blipFill>
          <a:blip r:embed="rId3"/>
          <a:stretch>
            <a:fillRect/>
          </a:stretch>
        </p:blipFill>
        <p:spPr>
          <a:xfrm>
            <a:off x="2677261" y="326572"/>
            <a:ext cx="6837479" cy="6030686"/>
          </a:xfrm>
          <a:prstGeom prst="rect">
            <a:avLst/>
          </a:prstGeom>
        </p:spPr>
      </p:pic>
    </p:spTree>
    <p:extLst>
      <p:ext uri="{BB962C8B-B14F-4D97-AF65-F5344CB8AC3E}">
        <p14:creationId xmlns:p14="http://schemas.microsoft.com/office/powerpoint/2010/main" val="1740499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79C41-F6B1-B5E9-CD60-E59A88AFA5C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FA340E0-6480-434E-6397-6FB641383D5D}"/>
              </a:ext>
            </a:extLst>
          </p:cNvPr>
          <p:cNvSpPr>
            <a:spLocks noGrp="1"/>
          </p:cNvSpPr>
          <p:nvPr>
            <p:ph type="sldNum" sz="quarter" idx="12"/>
          </p:nvPr>
        </p:nvSpPr>
        <p:spPr/>
        <p:txBody>
          <a:bodyPr/>
          <a:lstStyle/>
          <a:p>
            <a:fld id="{27C6CCC6-2BE5-4E42-96A4-D1E8E81A3D8E}" type="slidenum">
              <a:rPr lang="fr-FR" smtClean="0"/>
              <a:t>43</a:t>
            </a:fld>
            <a:endParaRPr lang="fr-FR"/>
          </a:p>
        </p:txBody>
      </p:sp>
      <p:sp>
        <p:nvSpPr>
          <p:cNvPr id="4" name="Espace réservé du pied de page 3">
            <a:extLst>
              <a:ext uri="{FF2B5EF4-FFF2-40B4-BE49-F238E27FC236}">
                <a16:creationId xmlns:a16="http://schemas.microsoft.com/office/drawing/2014/main" id="{38C8AD21-51F1-DBB4-AFF2-E087AB392997}"/>
              </a:ext>
            </a:extLst>
          </p:cNvPr>
          <p:cNvSpPr>
            <a:spLocks noGrp="1"/>
          </p:cNvSpPr>
          <p:nvPr>
            <p:ph type="ftr" sz="quarter" idx="11"/>
          </p:nvPr>
        </p:nvSpPr>
        <p:spPr/>
        <p:txBody>
          <a:bodyPr/>
          <a:lstStyle/>
          <a:p>
            <a:r>
              <a:rPr lang="fr-FR"/>
              <a:t>TAMUR - 01/04/26</a:t>
            </a:r>
          </a:p>
        </p:txBody>
      </p:sp>
      <p:sp>
        <p:nvSpPr>
          <p:cNvPr id="7" name="Content Placeholder 2">
            <a:extLst>
              <a:ext uri="{FF2B5EF4-FFF2-40B4-BE49-F238E27FC236}">
                <a16:creationId xmlns:a16="http://schemas.microsoft.com/office/drawing/2014/main" id="{69EE723B-35CE-0045-8C2D-CB2C73FD2BE2}"/>
              </a:ext>
            </a:extLst>
          </p:cNvPr>
          <p:cNvSpPr txBox="1">
            <a:spLocks/>
          </p:cNvSpPr>
          <p:nvPr/>
        </p:nvSpPr>
        <p:spPr>
          <a:xfrm>
            <a:off x="838200" y="1825625"/>
            <a:ext cx="10515600" cy="435133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Politique </a:t>
            </a:r>
            <a:r>
              <a:rPr lang="en-US" err="1"/>
              <a:t>publique</a:t>
            </a:r>
            <a:r>
              <a:rPr lang="en-US"/>
              <a:t>  :</a:t>
            </a:r>
            <a:endParaRPr lang="fr-FR"/>
          </a:p>
          <a:p>
            <a:r>
              <a:rPr lang="en-US" sz="1500" err="1"/>
              <a:t>C'est</a:t>
            </a:r>
            <a:r>
              <a:rPr lang="en-US" sz="1500"/>
              <a:t> </a:t>
            </a:r>
            <a:r>
              <a:rPr lang="en-US" sz="1500" err="1"/>
              <a:t>pourquoi</a:t>
            </a:r>
            <a:r>
              <a:rPr lang="en-US" sz="1500"/>
              <a:t> la DRIAAF, avec les </a:t>
            </a:r>
            <a:r>
              <a:rPr lang="en-US" sz="1500" err="1"/>
              <a:t>autres</a:t>
            </a:r>
            <a:r>
              <a:rPr lang="en-US" sz="1500"/>
              <a:t> services de </a:t>
            </a:r>
            <a:r>
              <a:rPr lang="en-US" sz="1500" err="1"/>
              <a:t>l’Etat</a:t>
            </a:r>
            <a:r>
              <a:rPr lang="en-US" sz="1500"/>
              <a:t>, et </a:t>
            </a:r>
            <a:r>
              <a:rPr lang="en-US" sz="1500" err="1"/>
              <a:t>accompagne</a:t>
            </a:r>
            <a:r>
              <a:rPr lang="en-US" sz="1500"/>
              <a:t> à travers </a:t>
            </a:r>
            <a:r>
              <a:rPr lang="en-US" sz="1500" err="1"/>
              <a:t>ses</a:t>
            </a:r>
            <a:r>
              <a:rPr lang="en-US" sz="1500"/>
              <a:t> </a:t>
            </a:r>
            <a:r>
              <a:rPr lang="en-US" sz="1500" err="1"/>
              <a:t>différentes</a:t>
            </a:r>
            <a:r>
              <a:rPr lang="en-US" sz="1500"/>
              <a:t> missions, les </a:t>
            </a:r>
            <a:r>
              <a:rPr lang="en-US" sz="1500" err="1"/>
              <a:t>porteurs</a:t>
            </a:r>
            <a:r>
              <a:rPr lang="en-US" sz="1500"/>
              <a:t> de </a:t>
            </a:r>
            <a:r>
              <a:rPr lang="en-US" sz="1500" err="1"/>
              <a:t>projets</a:t>
            </a:r>
            <a:r>
              <a:rPr lang="en-US" sz="1500"/>
              <a:t> vers </a:t>
            </a:r>
            <a:r>
              <a:rPr lang="en-US" sz="1500" err="1"/>
              <a:t>l’objectif</a:t>
            </a:r>
            <a:r>
              <a:rPr lang="en-US" sz="1500"/>
              <a:t> "ZAN" (</a:t>
            </a:r>
            <a:r>
              <a:rPr lang="en-US" sz="1500" err="1"/>
              <a:t>zéro</a:t>
            </a:r>
            <a:r>
              <a:rPr lang="en-US" sz="1500"/>
              <a:t> </a:t>
            </a:r>
            <a:r>
              <a:rPr lang="en-US" sz="1500" err="1"/>
              <a:t>artificialisation</a:t>
            </a:r>
            <a:r>
              <a:rPr lang="en-US" sz="1500"/>
              <a:t> </a:t>
            </a:r>
            <a:r>
              <a:rPr lang="en-US" sz="1500" err="1"/>
              <a:t>nette</a:t>
            </a:r>
            <a:r>
              <a:rPr lang="en-US" sz="1500"/>
              <a:t>) </a:t>
            </a:r>
            <a:r>
              <a:rPr lang="en-US" sz="1500" err="1"/>
              <a:t>issu</a:t>
            </a:r>
            <a:r>
              <a:rPr lang="en-US" sz="1500"/>
              <a:t> du Plan </a:t>
            </a:r>
            <a:r>
              <a:rPr lang="en-US" sz="1500" err="1"/>
              <a:t>Biodiversité</a:t>
            </a:r>
            <a:r>
              <a:rPr lang="en-US" sz="1500"/>
              <a:t> 2017 et </a:t>
            </a:r>
            <a:r>
              <a:rPr lang="en-US" sz="1500" err="1"/>
              <a:t>repris</a:t>
            </a:r>
            <a:r>
              <a:rPr lang="en-US" sz="1500"/>
              <a:t> par le </a:t>
            </a:r>
            <a:r>
              <a:rPr lang="en-US" sz="1500" err="1"/>
              <a:t>Président</a:t>
            </a:r>
            <a:r>
              <a:rPr lang="en-US" sz="1500"/>
              <a:t> de la République </a:t>
            </a:r>
            <a:r>
              <a:rPr lang="en-US" sz="1500" err="1"/>
              <a:t>devant</a:t>
            </a:r>
            <a:r>
              <a:rPr lang="en-US" sz="1500"/>
              <a:t> la convention </a:t>
            </a:r>
            <a:r>
              <a:rPr lang="en-US" sz="1500" err="1"/>
              <a:t>citoyenne</a:t>
            </a:r>
            <a:r>
              <a:rPr lang="en-US" sz="1500"/>
              <a:t> pour le </a:t>
            </a:r>
            <a:r>
              <a:rPr lang="en-US" sz="1500" err="1"/>
              <a:t>climat</a:t>
            </a:r>
            <a:r>
              <a:rPr lang="en-US" sz="1500"/>
              <a:t> </a:t>
            </a:r>
            <a:r>
              <a:rPr lang="en-US" sz="1500" err="1"/>
              <a:t>en</a:t>
            </a:r>
            <a:r>
              <a:rPr lang="en-US" sz="1500"/>
              <a:t> </a:t>
            </a:r>
            <a:r>
              <a:rPr lang="en-US" sz="1500" err="1"/>
              <a:t>juin</a:t>
            </a:r>
            <a:r>
              <a:rPr lang="en-US" sz="1500"/>
              <a:t> 2020. (</a:t>
            </a:r>
            <a:r>
              <a:rPr lang="en-US"/>
              <a:t>DRIAAF IDF, 2020)  </a:t>
            </a:r>
          </a:p>
          <a:p>
            <a:r>
              <a:rPr lang="en-US">
                <a:solidFill>
                  <a:srgbClr val="212427"/>
                </a:solidFill>
                <a:highlight>
                  <a:srgbClr val="FFFFFF"/>
                </a:highlight>
              </a:rPr>
              <a:t>Politiques </a:t>
            </a:r>
            <a:r>
              <a:rPr lang="en-US" err="1">
                <a:solidFill>
                  <a:srgbClr val="212427"/>
                </a:solidFill>
                <a:highlight>
                  <a:srgbClr val="FFFFFF"/>
                </a:highlight>
              </a:rPr>
              <a:t>publiques</a:t>
            </a:r>
            <a:r>
              <a:rPr lang="en-US">
                <a:solidFill>
                  <a:srgbClr val="212427"/>
                </a:solidFill>
                <a:highlight>
                  <a:srgbClr val="FFFFFF"/>
                </a:highlight>
              </a:rPr>
              <a:t> et raisons de </a:t>
            </a:r>
            <a:r>
              <a:rPr lang="en-US" err="1">
                <a:solidFill>
                  <a:srgbClr val="212427"/>
                </a:solidFill>
                <a:highlight>
                  <a:srgbClr val="FFFFFF"/>
                </a:highlight>
              </a:rPr>
              <a:t>leur</a:t>
            </a:r>
            <a:r>
              <a:rPr lang="en-US">
                <a:solidFill>
                  <a:srgbClr val="212427"/>
                </a:solidFill>
                <a:highlight>
                  <a:srgbClr val="FFFFFF"/>
                </a:highlight>
              </a:rPr>
              <a:t> </a:t>
            </a:r>
            <a:r>
              <a:rPr lang="en-US" err="1">
                <a:solidFill>
                  <a:srgbClr val="212427"/>
                </a:solidFill>
                <a:highlight>
                  <a:srgbClr val="FFFFFF"/>
                </a:highlight>
              </a:rPr>
              <a:t>inefficacité</a:t>
            </a:r>
            <a:endParaRPr lang="en-US" err="1"/>
          </a:p>
          <a:p>
            <a:r>
              <a:rPr lang="en-US" sz="1500" err="1">
                <a:solidFill>
                  <a:srgbClr val="212427"/>
                </a:solidFill>
                <a:highlight>
                  <a:srgbClr val="FFFFFF"/>
                </a:highlight>
                <a:ea typeface="+mn-lt"/>
                <a:cs typeface="+mn-lt"/>
              </a:rPr>
              <a:t>Différents</a:t>
            </a:r>
            <a:r>
              <a:rPr lang="en-US" sz="1500">
                <a:solidFill>
                  <a:srgbClr val="212427"/>
                </a:solidFill>
                <a:highlight>
                  <a:srgbClr val="FFFFFF"/>
                </a:highlight>
                <a:ea typeface="+mn-lt"/>
                <a:cs typeface="+mn-lt"/>
              </a:rPr>
              <a:t> types de politiques </a:t>
            </a:r>
            <a:r>
              <a:rPr lang="en-US" sz="1500" err="1">
                <a:solidFill>
                  <a:srgbClr val="212427"/>
                </a:solidFill>
                <a:highlight>
                  <a:srgbClr val="FFFFFF"/>
                </a:highlight>
                <a:ea typeface="+mn-lt"/>
                <a:cs typeface="+mn-lt"/>
              </a:rPr>
              <a:t>publiques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synthétisées</a:t>
            </a:r>
            <a:r>
              <a:rPr lang="en-US" sz="1500">
                <a:solidFill>
                  <a:srgbClr val="212427"/>
                </a:solidFill>
                <a:highlight>
                  <a:srgbClr val="FFFFFF"/>
                </a:highlight>
                <a:ea typeface="+mn-lt"/>
                <a:cs typeface="+mn-lt"/>
              </a:rPr>
              <a:t> par </a:t>
            </a:r>
            <a:r>
              <a:rPr lang="en-US" sz="1500" err="1">
                <a:solidFill>
                  <a:srgbClr val="212427"/>
                </a:solidFill>
                <a:highlight>
                  <a:srgbClr val="FFFFFF"/>
                </a:highlight>
                <a:ea typeface="+mn-lt"/>
                <a:cs typeface="+mn-lt"/>
              </a:rPr>
              <a:t>l’OCDE</a:t>
            </a:r>
            <a:r>
              <a:rPr lang="en-US" sz="1500">
                <a:solidFill>
                  <a:srgbClr val="212427"/>
                </a:solidFill>
                <a:highlight>
                  <a:srgbClr val="FFFFFF"/>
                </a:highlight>
                <a:ea typeface="+mn-lt"/>
                <a:cs typeface="+mn-lt"/>
              </a:rPr>
              <a:t> (2018) et </a:t>
            </a:r>
            <a:r>
              <a:rPr lang="en-US" sz="1500" err="1">
                <a:solidFill>
                  <a:srgbClr val="212427"/>
                </a:solidFill>
                <a:highlight>
                  <a:srgbClr val="FFFFFF"/>
                </a:highlight>
                <a:ea typeface="+mn-lt"/>
                <a:cs typeface="+mn-lt"/>
              </a:rPr>
              <a:t>l’ADEME</a:t>
            </a:r>
            <a:r>
              <a:rPr lang="en-US" sz="1500">
                <a:solidFill>
                  <a:srgbClr val="212427"/>
                </a:solidFill>
                <a:highlight>
                  <a:srgbClr val="FFFFFF"/>
                </a:highlight>
                <a:ea typeface="+mn-lt"/>
                <a:cs typeface="+mn-lt"/>
              </a:rPr>
              <a:t> (2018), </a:t>
            </a:r>
            <a:r>
              <a:rPr lang="en-US" sz="1500" err="1">
                <a:solidFill>
                  <a:srgbClr val="212427"/>
                </a:solidFill>
                <a:highlight>
                  <a:srgbClr val="FFFFFF"/>
                </a:highlight>
                <a:ea typeface="+mn-lt"/>
                <a:cs typeface="+mn-lt"/>
              </a:rPr>
              <a:t>sont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proposées</a:t>
            </a:r>
            <a:r>
              <a:rPr lang="en-US" sz="1500">
                <a:solidFill>
                  <a:srgbClr val="212427"/>
                </a:solidFill>
                <a:highlight>
                  <a:srgbClr val="FFFFFF"/>
                </a:highlight>
                <a:ea typeface="+mn-lt"/>
                <a:cs typeface="+mn-lt"/>
              </a:rPr>
              <a:t> pour </a:t>
            </a:r>
            <a:r>
              <a:rPr lang="en-US" sz="1500" err="1">
                <a:solidFill>
                  <a:srgbClr val="212427"/>
                </a:solidFill>
                <a:highlight>
                  <a:srgbClr val="FFFFFF"/>
                </a:highlight>
                <a:ea typeface="+mn-lt"/>
                <a:cs typeface="+mn-lt"/>
              </a:rPr>
              <a:t>lutter</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contre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a:t>
            </a:r>
            <a:endParaRPr lang="en-US"/>
          </a:p>
          <a:p>
            <a:r>
              <a:rPr lang="en-US" sz="1500">
                <a:solidFill>
                  <a:srgbClr val="212427"/>
                </a:solidFill>
                <a:highlight>
                  <a:srgbClr val="FFFFFF"/>
                </a:highlight>
                <a:ea typeface="+mn-lt"/>
                <a:cs typeface="+mn-lt"/>
              </a:rPr>
              <a:t>En </a:t>
            </a:r>
            <a:r>
              <a:rPr lang="en-US" sz="1500" err="1">
                <a:solidFill>
                  <a:srgbClr val="212427"/>
                </a:solidFill>
                <a:highlight>
                  <a:srgbClr val="FFFFFF"/>
                </a:highlight>
                <a:ea typeface="+mn-lt"/>
                <a:cs typeface="+mn-lt"/>
              </a:rPr>
              <a:t>termes</a:t>
            </a:r>
            <a:r>
              <a:rPr lang="en-US" sz="1500">
                <a:solidFill>
                  <a:srgbClr val="212427"/>
                </a:solidFill>
                <a:highlight>
                  <a:srgbClr val="FFFFFF"/>
                </a:highlight>
                <a:ea typeface="+mn-lt"/>
                <a:cs typeface="+mn-lt"/>
              </a:rPr>
              <a:t> de transports, augmenter le </a:t>
            </a:r>
            <a:r>
              <a:rPr lang="en-US" sz="1500" err="1">
                <a:solidFill>
                  <a:srgbClr val="212427"/>
                </a:solidFill>
                <a:highlight>
                  <a:srgbClr val="FFFFFF"/>
                </a:highlight>
                <a:ea typeface="+mn-lt"/>
                <a:cs typeface="+mn-lt"/>
              </a:rPr>
              <a:t>coût</a:t>
            </a:r>
            <a:r>
              <a:rPr lang="en-US" sz="1500">
                <a:solidFill>
                  <a:srgbClr val="212427"/>
                </a:solidFill>
                <a:highlight>
                  <a:srgbClr val="FFFFFF"/>
                </a:highlight>
                <a:ea typeface="+mn-lt"/>
                <a:cs typeface="+mn-lt"/>
              </a:rPr>
              <a:t> des modes de transport </a:t>
            </a:r>
            <a:r>
              <a:rPr lang="en-US" sz="1500" err="1">
                <a:solidFill>
                  <a:srgbClr val="212427"/>
                </a:solidFill>
                <a:highlight>
                  <a:srgbClr val="FFFFFF"/>
                </a:highlight>
                <a:ea typeface="+mn-lt"/>
                <a:cs typeface="+mn-lt"/>
              </a:rPr>
              <a:t>polluants</a:t>
            </a:r>
            <a:r>
              <a:rPr lang="en-US" sz="1500">
                <a:solidFill>
                  <a:srgbClr val="212427"/>
                </a:solidFill>
                <a:highlight>
                  <a:srgbClr val="FFFFFF"/>
                </a:highlight>
                <a:ea typeface="+mn-lt"/>
                <a:cs typeface="+mn-lt"/>
              </a:rPr>
              <a:t> via par </a:t>
            </a:r>
            <a:r>
              <a:rPr lang="en-US" sz="1500" err="1">
                <a:solidFill>
                  <a:srgbClr val="212427"/>
                </a:solidFill>
                <a:highlight>
                  <a:srgbClr val="FFFFFF"/>
                </a:highlight>
                <a:ea typeface="+mn-lt"/>
                <a:cs typeface="+mn-lt"/>
              </a:rPr>
              <a:t>exemple</a:t>
            </a:r>
            <a:r>
              <a:rPr lang="en-US" sz="1500">
                <a:solidFill>
                  <a:srgbClr val="212427"/>
                </a:solidFill>
                <a:highlight>
                  <a:srgbClr val="FFFFFF"/>
                </a:highlight>
                <a:ea typeface="+mn-lt"/>
                <a:cs typeface="+mn-lt"/>
              </a:rPr>
              <a:t> des </a:t>
            </a:r>
            <a:r>
              <a:rPr lang="en-US" sz="1500" err="1">
                <a:solidFill>
                  <a:srgbClr val="212427"/>
                </a:solidFill>
                <a:highlight>
                  <a:srgbClr val="FFFFFF"/>
                </a:highlight>
                <a:ea typeface="+mn-lt"/>
                <a:cs typeface="+mn-lt"/>
              </a:rPr>
              <a:t>péages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ou</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taxe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carbone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réduire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celui</a:t>
            </a:r>
            <a:r>
              <a:rPr lang="en-US" sz="1500">
                <a:solidFill>
                  <a:srgbClr val="212427"/>
                </a:solidFill>
                <a:highlight>
                  <a:srgbClr val="FFFFFF"/>
                </a:highlight>
                <a:ea typeface="+mn-lt"/>
                <a:cs typeface="+mn-lt"/>
              </a:rPr>
              <a:t> des transports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commun</a:t>
            </a:r>
            <a:r>
              <a:rPr lang="en-US" sz="1500">
                <a:solidFill>
                  <a:srgbClr val="212427"/>
                </a:solidFill>
                <a:highlight>
                  <a:srgbClr val="FFFFFF"/>
                </a:highlight>
                <a:ea typeface="+mn-lt"/>
                <a:cs typeface="+mn-lt"/>
              </a:rPr>
              <a:t> et </a:t>
            </a:r>
            <a:r>
              <a:rPr lang="en-US" sz="1500" err="1">
                <a:solidFill>
                  <a:srgbClr val="212427"/>
                </a:solidFill>
                <a:highlight>
                  <a:srgbClr val="FFFFFF"/>
                </a:highlight>
                <a:ea typeface="+mn-lt"/>
                <a:cs typeface="+mn-lt"/>
              </a:rPr>
              <a:t>faciliter</a:t>
            </a:r>
            <a:r>
              <a:rPr lang="en-US" sz="1500">
                <a:solidFill>
                  <a:srgbClr val="212427"/>
                </a:solidFill>
                <a:highlight>
                  <a:srgbClr val="FFFFFF"/>
                </a:highlight>
                <a:ea typeface="+mn-lt"/>
                <a:cs typeface="+mn-lt"/>
              </a:rPr>
              <a:t> les modes de </a:t>
            </a:r>
            <a:r>
              <a:rPr lang="en-US" sz="1500" err="1">
                <a:solidFill>
                  <a:srgbClr val="212427"/>
                </a:solidFill>
                <a:highlight>
                  <a:srgbClr val="FFFFFF"/>
                </a:highlight>
                <a:ea typeface="+mn-lt"/>
                <a:cs typeface="+mn-lt"/>
              </a:rPr>
              <a:t>déplacement</a:t>
            </a:r>
            <a:r>
              <a:rPr lang="en-US" sz="1500">
                <a:solidFill>
                  <a:srgbClr val="212427"/>
                </a:solidFill>
                <a:highlight>
                  <a:srgbClr val="FFFFFF"/>
                </a:highlight>
                <a:ea typeface="+mn-lt"/>
                <a:cs typeface="+mn-lt"/>
              </a:rPr>
              <a:t> doux (</a:t>
            </a:r>
            <a:r>
              <a:rPr lang="en-US" sz="1500" err="1">
                <a:solidFill>
                  <a:srgbClr val="212427"/>
                </a:solidFill>
                <a:highlight>
                  <a:srgbClr val="FFFFFF"/>
                </a:highlight>
                <a:ea typeface="+mn-lt"/>
                <a:cs typeface="+mn-lt"/>
              </a:rPr>
              <a:t>vélo</a:t>
            </a:r>
            <a:r>
              <a:rPr lang="en-US" sz="1500">
                <a:solidFill>
                  <a:srgbClr val="212427"/>
                </a:solidFill>
                <a:highlight>
                  <a:srgbClr val="FFFFFF"/>
                </a:highlight>
                <a:ea typeface="+mn-lt"/>
                <a:cs typeface="+mn-lt"/>
              </a:rPr>
              <a:t>, etc.) </a:t>
            </a:r>
            <a:r>
              <a:rPr lang="en-US" sz="1500" err="1">
                <a:solidFill>
                  <a:srgbClr val="212427"/>
                </a:solidFill>
                <a:highlight>
                  <a:srgbClr val="FFFFFF"/>
                </a:highlight>
                <a:ea typeface="+mn-lt"/>
                <a:cs typeface="+mn-lt"/>
              </a:rPr>
              <a:t>devrait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permettre</a:t>
            </a:r>
            <a:r>
              <a:rPr lang="en-US" sz="1500">
                <a:solidFill>
                  <a:srgbClr val="212427"/>
                </a:solidFill>
                <a:highlight>
                  <a:srgbClr val="FFFFFF"/>
                </a:highlight>
                <a:ea typeface="+mn-lt"/>
                <a:cs typeface="+mn-lt"/>
              </a:rPr>
              <a:t> un report modal </a:t>
            </a:r>
            <a:r>
              <a:rPr lang="en-US" sz="1500" b="1">
                <a:solidFill>
                  <a:srgbClr val="4F7878"/>
                </a:solidFill>
                <a:highlight>
                  <a:srgbClr val="FFFFFF"/>
                </a:highlight>
                <a:ea typeface="+mn-lt"/>
                <a:cs typeface="+mn-lt"/>
                <a:hlinkClick r:id="rId2"/>
              </a:rPr>
              <a:t>[3]</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ainsi</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qu’une</a:t>
            </a:r>
            <a:r>
              <a:rPr lang="en-US" sz="1500">
                <a:solidFill>
                  <a:srgbClr val="212427"/>
                </a:solidFill>
                <a:highlight>
                  <a:srgbClr val="FFFFFF"/>
                </a:highlight>
                <a:ea typeface="+mn-lt"/>
                <a:cs typeface="+mn-lt"/>
              </a:rPr>
              <a:t> densification des zones à </a:t>
            </a:r>
            <a:r>
              <a:rPr lang="en-US" sz="1500" err="1">
                <a:solidFill>
                  <a:srgbClr val="212427"/>
                </a:solidFill>
                <a:highlight>
                  <a:srgbClr val="FFFFFF"/>
                </a:highlight>
                <a:ea typeface="+mn-lt"/>
                <a:cs typeface="+mn-lt"/>
              </a:rPr>
              <a:t>proximité</a:t>
            </a:r>
            <a:r>
              <a:rPr lang="en-US" sz="1500">
                <a:solidFill>
                  <a:srgbClr val="212427"/>
                </a:solidFill>
                <a:highlight>
                  <a:srgbClr val="FFFFFF"/>
                </a:highlight>
                <a:ea typeface="+mn-lt"/>
                <a:cs typeface="+mn-lt"/>
              </a:rPr>
              <a:t> des transports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commun</a:t>
            </a:r>
            <a:r>
              <a:rPr lang="en-US" sz="1500">
                <a:solidFill>
                  <a:srgbClr val="212427"/>
                </a:solidFill>
                <a:highlight>
                  <a:srgbClr val="FFFFFF"/>
                </a:highlight>
                <a:ea typeface="+mn-lt"/>
                <a:cs typeface="+mn-lt"/>
              </a:rPr>
              <a:t>. Dans le monde,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quarantaine</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juridictions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nationales</a:t>
            </a:r>
            <a:r>
              <a:rPr lang="en-US" sz="1500">
                <a:solidFill>
                  <a:srgbClr val="212427"/>
                </a:solidFill>
                <a:highlight>
                  <a:srgbClr val="FFFFFF"/>
                </a:highlight>
                <a:ea typeface="+mn-lt"/>
                <a:cs typeface="+mn-lt"/>
              </a:rPr>
              <a:t> et plus de </a:t>
            </a:r>
            <a:r>
              <a:rPr lang="en-US" sz="1500" err="1">
                <a:solidFill>
                  <a:srgbClr val="212427"/>
                </a:solidFill>
                <a:highlight>
                  <a:srgbClr val="FFFFFF"/>
                </a:highlight>
                <a:ea typeface="+mn-lt"/>
                <a:cs typeface="+mn-lt"/>
              </a:rPr>
              <a:t>vingt</a:t>
            </a:r>
            <a:r>
              <a:rPr lang="en-US" sz="1500">
                <a:solidFill>
                  <a:srgbClr val="212427"/>
                </a:solidFill>
                <a:highlight>
                  <a:srgbClr val="FFFFFF"/>
                </a:highlight>
                <a:ea typeface="+mn-lt"/>
                <a:cs typeface="+mn-lt"/>
              </a:rPr>
              <a:t> villes, États et </a:t>
            </a:r>
            <a:r>
              <a:rPr lang="en-US" sz="1500" err="1">
                <a:solidFill>
                  <a:srgbClr val="212427"/>
                </a:solidFill>
                <a:highlight>
                  <a:srgbClr val="FFFFFF"/>
                </a:highlight>
                <a:ea typeface="+mn-lt"/>
                <a:cs typeface="+mn-lt"/>
              </a:rPr>
              <a:t>régions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ont</a:t>
            </a:r>
            <a:r>
              <a:rPr lang="en-US" sz="1500">
                <a:solidFill>
                  <a:srgbClr val="212427"/>
                </a:solidFill>
                <a:highlight>
                  <a:srgbClr val="FFFFFF"/>
                </a:highlight>
                <a:ea typeface="+mn-lt"/>
                <a:cs typeface="+mn-lt"/>
              </a:rPr>
              <a:t> déjà </a:t>
            </a:r>
            <a:r>
              <a:rPr lang="en-US" sz="1500" err="1">
                <a:solidFill>
                  <a:srgbClr val="212427"/>
                </a:solidFill>
                <a:highlight>
                  <a:srgbClr val="FFFFFF"/>
                </a:highlight>
                <a:ea typeface="+mn-lt"/>
                <a:cs typeface="+mn-lt"/>
              </a:rPr>
              <a:t>donné</a:t>
            </a:r>
            <a:r>
              <a:rPr lang="en-US" sz="1500">
                <a:solidFill>
                  <a:srgbClr val="212427"/>
                </a:solidFill>
                <a:highlight>
                  <a:srgbClr val="FFFFFF"/>
                </a:highlight>
                <a:ea typeface="+mn-lt"/>
                <a:cs typeface="+mn-lt"/>
              </a:rPr>
              <a:t> un prix au </a:t>
            </a:r>
            <a:r>
              <a:rPr lang="en-US" sz="1500" err="1">
                <a:solidFill>
                  <a:srgbClr val="212427"/>
                </a:solidFill>
                <a:highlight>
                  <a:srgbClr val="FFFFFF"/>
                </a:highlight>
                <a:ea typeface="+mn-lt"/>
                <a:cs typeface="+mn-lt"/>
              </a:rPr>
              <a:t>carbone</a:t>
            </a:r>
            <a:r>
              <a:rPr lang="en-US" sz="1500">
                <a:solidFill>
                  <a:srgbClr val="212427"/>
                </a:solidFill>
                <a:highlight>
                  <a:srgbClr val="FFFFFF"/>
                </a:highlight>
                <a:ea typeface="+mn-lt"/>
                <a:cs typeface="+mn-lt"/>
              </a:rPr>
              <a:t> (Banque Mondiale, </a:t>
            </a:r>
            <a:r>
              <a:rPr lang="en-US" sz="1500" err="1">
                <a:solidFill>
                  <a:srgbClr val="212427"/>
                </a:solidFill>
                <a:highlight>
                  <a:srgbClr val="FFFFFF"/>
                </a:highlight>
                <a:ea typeface="+mn-lt"/>
                <a:cs typeface="+mn-lt"/>
              </a:rPr>
              <a:t>Ecofys</a:t>
            </a:r>
            <a:r>
              <a:rPr lang="en-US" sz="1500">
                <a:solidFill>
                  <a:srgbClr val="212427"/>
                </a:solidFill>
                <a:highlight>
                  <a:srgbClr val="FFFFFF"/>
                </a:highlight>
                <a:ea typeface="+mn-lt"/>
                <a:cs typeface="+mn-lt"/>
              </a:rPr>
              <a:t> et Vivid Economics, 2016). </a:t>
            </a:r>
            <a:r>
              <a:rPr lang="en-US" sz="1500" err="1">
                <a:solidFill>
                  <a:srgbClr val="212427"/>
                </a:solidFill>
                <a:highlight>
                  <a:srgbClr val="FFFFFF"/>
                </a:highlight>
                <a:ea typeface="+mn-lt"/>
                <a:cs typeface="+mn-lt"/>
              </a:rPr>
              <a:t>Cependant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l’essence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reste</a:t>
            </a:r>
            <a:r>
              <a:rPr lang="en-US" sz="1500">
                <a:solidFill>
                  <a:srgbClr val="212427"/>
                </a:solidFill>
                <a:highlight>
                  <a:srgbClr val="FFFFFF"/>
                </a:highlight>
                <a:ea typeface="+mn-lt"/>
                <a:cs typeface="+mn-lt"/>
              </a:rPr>
              <a:t> très </a:t>
            </a:r>
            <a:r>
              <a:rPr lang="en-US" sz="1500" err="1">
                <a:solidFill>
                  <a:srgbClr val="212427"/>
                </a:solidFill>
                <a:highlight>
                  <a:srgbClr val="FFFFFF"/>
                </a:highlight>
                <a:ea typeface="+mn-lt"/>
                <a:cs typeface="+mn-lt"/>
              </a:rPr>
              <a:t>subventionnée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essentiellement</a:t>
            </a:r>
            <a:r>
              <a:rPr lang="en-US" sz="1500">
                <a:solidFill>
                  <a:srgbClr val="212427"/>
                </a:solidFill>
                <a:highlight>
                  <a:srgbClr val="FFFFFF"/>
                </a:highlight>
                <a:ea typeface="+mn-lt"/>
                <a:cs typeface="+mn-lt"/>
              </a:rPr>
              <a:t> dans des pays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développement</a:t>
            </a:r>
            <a:r>
              <a:rPr lang="en-US" sz="1500">
                <a:solidFill>
                  <a:srgbClr val="212427"/>
                </a:solidFill>
                <a:highlight>
                  <a:srgbClr val="FFFFFF"/>
                </a:highlight>
                <a:ea typeface="+mn-lt"/>
                <a:cs typeface="+mn-lt"/>
              </a:rPr>
              <a:t> (OCDE, 2015).</a:t>
            </a:r>
            <a:endParaRPr lang="en-US"/>
          </a:p>
          <a:p>
            <a:r>
              <a:rPr lang="en-US" sz="1500">
                <a:solidFill>
                  <a:srgbClr val="212427"/>
                </a:solidFill>
                <a:highlight>
                  <a:srgbClr val="FFFFFF"/>
                </a:highlight>
                <a:ea typeface="+mn-lt"/>
                <a:cs typeface="+mn-lt"/>
              </a:rPr>
              <a:t>En </a:t>
            </a:r>
            <a:r>
              <a:rPr lang="en-US" sz="1500" err="1">
                <a:solidFill>
                  <a:srgbClr val="212427"/>
                </a:solidFill>
                <a:highlight>
                  <a:srgbClr val="FFFFFF"/>
                </a:highlight>
                <a:ea typeface="+mn-lt"/>
                <a:cs typeface="+mn-lt"/>
              </a:rPr>
              <a:t>termes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d’occupation</a:t>
            </a:r>
            <a:r>
              <a:rPr lang="en-US" sz="1500">
                <a:solidFill>
                  <a:srgbClr val="212427"/>
                </a:solidFill>
                <a:highlight>
                  <a:srgbClr val="FFFFFF"/>
                </a:highlight>
                <a:ea typeface="+mn-lt"/>
                <a:cs typeface="+mn-lt"/>
              </a:rPr>
              <a:t> des sols, des politiques de ceinture verte </a:t>
            </a:r>
            <a:r>
              <a:rPr lang="en-US" sz="1500" err="1">
                <a:solidFill>
                  <a:srgbClr val="212427"/>
                </a:solidFill>
                <a:highlight>
                  <a:srgbClr val="FFFFFF"/>
                </a:highlight>
                <a:ea typeface="+mn-lt"/>
                <a:cs typeface="+mn-lt"/>
              </a:rPr>
              <a:t>ou</a:t>
            </a:r>
            <a:r>
              <a:rPr lang="en-US" sz="1500">
                <a:solidFill>
                  <a:srgbClr val="212427"/>
                </a:solidFill>
                <a:highlight>
                  <a:srgbClr val="FFFFFF"/>
                </a:highlight>
                <a:ea typeface="+mn-lt"/>
                <a:cs typeface="+mn-lt"/>
              </a:rPr>
              <a:t> de zones protégées </a:t>
            </a:r>
            <a:r>
              <a:rPr lang="en-US" sz="1500" err="1">
                <a:solidFill>
                  <a:srgbClr val="212427"/>
                </a:solidFill>
                <a:highlight>
                  <a:srgbClr val="FFFFFF"/>
                </a:highlight>
                <a:ea typeface="+mn-lt"/>
                <a:cs typeface="+mn-lt"/>
              </a:rPr>
              <a:t>devraient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permettre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d’empêcher</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de manière </a:t>
            </a:r>
            <a:r>
              <a:rPr lang="en-US" sz="1500" err="1">
                <a:solidFill>
                  <a:srgbClr val="212427"/>
                </a:solidFill>
                <a:highlight>
                  <a:srgbClr val="FFFFFF"/>
                </a:highlight>
                <a:ea typeface="+mn-lt"/>
                <a:cs typeface="+mn-lt"/>
              </a:rPr>
              <a:t>contraignante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protégeant</a:t>
            </a:r>
            <a:r>
              <a:rPr lang="en-US" sz="1500">
                <a:solidFill>
                  <a:srgbClr val="212427"/>
                </a:solidFill>
                <a:highlight>
                  <a:srgbClr val="FFFFFF"/>
                </a:highlight>
                <a:ea typeface="+mn-lt"/>
                <a:cs typeface="+mn-lt"/>
              </a:rPr>
              <a:t> les </a:t>
            </a:r>
            <a:r>
              <a:rPr lang="en-US" sz="1500" err="1">
                <a:solidFill>
                  <a:srgbClr val="212427"/>
                </a:solidFill>
                <a:highlight>
                  <a:srgbClr val="FFFFFF"/>
                </a:highlight>
                <a:ea typeface="+mn-lt"/>
                <a:cs typeface="+mn-lt"/>
              </a:rPr>
              <a:t>espaces</a:t>
            </a:r>
            <a:r>
              <a:rPr lang="en-US" sz="1500">
                <a:solidFill>
                  <a:srgbClr val="212427"/>
                </a:solidFill>
                <a:highlight>
                  <a:srgbClr val="FFFFFF"/>
                </a:highlight>
                <a:ea typeface="+mn-lt"/>
                <a:cs typeface="+mn-lt"/>
              </a:rPr>
              <a:t> verts. En France, les </a:t>
            </a:r>
            <a:r>
              <a:rPr lang="en-US" sz="1500" err="1">
                <a:solidFill>
                  <a:srgbClr val="212427"/>
                </a:solidFill>
                <a:highlight>
                  <a:srgbClr val="FFFFFF"/>
                </a:highlight>
                <a:ea typeface="+mn-lt"/>
                <a:cs typeface="+mn-lt"/>
              </a:rPr>
              <a:t>lois</a:t>
            </a:r>
            <a:r>
              <a:rPr lang="en-US" sz="1500">
                <a:solidFill>
                  <a:srgbClr val="212427"/>
                </a:solidFill>
                <a:highlight>
                  <a:srgbClr val="FFFFFF"/>
                </a:highlight>
                <a:ea typeface="+mn-lt"/>
                <a:cs typeface="+mn-lt"/>
              </a:rPr>
              <a:t> Montagne (1985) et Littoral (1986), et la </a:t>
            </a:r>
            <a:r>
              <a:rPr lang="en-US" sz="1500" err="1">
                <a:solidFill>
                  <a:srgbClr val="212427"/>
                </a:solidFill>
                <a:highlight>
                  <a:srgbClr val="FFFFFF"/>
                </a:highlight>
                <a:ea typeface="+mn-lt"/>
                <a:cs typeface="+mn-lt"/>
              </a:rPr>
              <a:t>création</a:t>
            </a:r>
            <a:r>
              <a:rPr lang="en-US" sz="1500">
                <a:solidFill>
                  <a:srgbClr val="212427"/>
                </a:solidFill>
                <a:highlight>
                  <a:srgbClr val="FFFFFF"/>
                </a:highlight>
                <a:ea typeface="+mn-lt"/>
                <a:cs typeface="+mn-lt"/>
              </a:rPr>
              <a:t> des zones </a:t>
            </a:r>
            <a:r>
              <a:rPr lang="en-US" sz="1500" err="1">
                <a:solidFill>
                  <a:srgbClr val="212427"/>
                </a:solidFill>
                <a:highlight>
                  <a:srgbClr val="FFFFFF"/>
                </a:highlight>
                <a:ea typeface="+mn-lt"/>
                <a:cs typeface="+mn-lt"/>
              </a:rPr>
              <a:t>agricoles</a:t>
            </a:r>
            <a:r>
              <a:rPr lang="en-US" sz="1500">
                <a:solidFill>
                  <a:srgbClr val="212427"/>
                </a:solidFill>
                <a:highlight>
                  <a:srgbClr val="FFFFFF"/>
                </a:highlight>
                <a:ea typeface="+mn-lt"/>
                <a:cs typeface="+mn-lt"/>
              </a:rPr>
              <a:t> protégées (1999) font </a:t>
            </a:r>
            <a:r>
              <a:rPr lang="en-US" sz="1500" err="1">
                <a:solidFill>
                  <a:srgbClr val="212427"/>
                </a:solidFill>
                <a:highlight>
                  <a:srgbClr val="FFFFFF"/>
                </a:highlight>
                <a:ea typeface="+mn-lt"/>
                <a:cs typeface="+mn-lt"/>
              </a:rPr>
              <a:t>partie</a:t>
            </a:r>
            <a:r>
              <a:rPr lang="en-US" sz="1500">
                <a:solidFill>
                  <a:srgbClr val="212427"/>
                </a:solidFill>
                <a:highlight>
                  <a:srgbClr val="FFFFFF"/>
                </a:highlight>
                <a:ea typeface="+mn-lt"/>
                <a:cs typeface="+mn-lt"/>
              </a:rPr>
              <a:t> des politiques les plus </a:t>
            </a:r>
            <a:r>
              <a:rPr lang="en-US" sz="1500" err="1">
                <a:solidFill>
                  <a:srgbClr val="212427"/>
                </a:solidFill>
                <a:highlight>
                  <a:srgbClr val="FFFFFF"/>
                </a:highlight>
                <a:ea typeface="+mn-lt"/>
                <a:cs typeface="+mn-lt"/>
              </a:rPr>
              <a:t>prisées</a:t>
            </a:r>
            <a:r>
              <a:rPr lang="en-US" sz="1500">
                <a:solidFill>
                  <a:srgbClr val="212427"/>
                </a:solidFill>
                <a:highlight>
                  <a:srgbClr val="FFFFFF"/>
                </a:highlight>
                <a:ea typeface="+mn-lt"/>
                <a:cs typeface="+mn-lt"/>
              </a:rPr>
              <a:t> pour </a:t>
            </a:r>
            <a:r>
              <a:rPr lang="en-US" sz="1500" err="1">
                <a:solidFill>
                  <a:srgbClr val="212427"/>
                </a:solidFill>
                <a:highlight>
                  <a:srgbClr val="FFFFFF"/>
                </a:highlight>
                <a:ea typeface="+mn-lt"/>
                <a:cs typeface="+mn-lt"/>
              </a:rPr>
              <a:t>lutter</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contre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Colsaet</a:t>
            </a:r>
            <a:r>
              <a:rPr lang="en-US" sz="1500">
                <a:solidFill>
                  <a:srgbClr val="212427"/>
                </a:solidFill>
                <a:highlight>
                  <a:srgbClr val="FFFFFF"/>
                </a:highlight>
                <a:ea typeface="+mn-lt"/>
                <a:cs typeface="+mn-lt"/>
              </a:rPr>
              <a:t>, 2019). Un </a:t>
            </a:r>
            <a:r>
              <a:rPr lang="en-US" sz="1500" err="1">
                <a:solidFill>
                  <a:srgbClr val="212427"/>
                </a:solidFill>
                <a:highlight>
                  <a:srgbClr val="FFFFFF"/>
                </a:highlight>
                <a:ea typeface="+mn-lt"/>
                <a:cs typeface="+mn-lt"/>
              </a:rPr>
              <a:t>autre</a:t>
            </a:r>
            <a:r>
              <a:rPr lang="en-US" sz="1500">
                <a:solidFill>
                  <a:srgbClr val="212427"/>
                </a:solidFill>
                <a:highlight>
                  <a:srgbClr val="FFFFFF"/>
                </a:highlight>
                <a:ea typeface="+mn-lt"/>
                <a:cs typeface="+mn-lt"/>
              </a:rPr>
              <a:t> type de politiques </a:t>
            </a:r>
            <a:r>
              <a:rPr lang="en-US" sz="1500" err="1">
                <a:solidFill>
                  <a:srgbClr val="212427"/>
                </a:solidFill>
                <a:highlight>
                  <a:srgbClr val="FFFFFF"/>
                </a:highlight>
                <a:ea typeface="+mn-lt"/>
                <a:cs typeface="+mn-lt"/>
              </a:rPr>
              <a:t>pourrait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être</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développer</a:t>
            </a:r>
            <a:r>
              <a:rPr lang="en-US" sz="1500">
                <a:solidFill>
                  <a:srgbClr val="212427"/>
                </a:solidFill>
                <a:highlight>
                  <a:srgbClr val="FFFFFF"/>
                </a:highlight>
                <a:ea typeface="+mn-lt"/>
                <a:cs typeface="+mn-lt"/>
              </a:rPr>
              <a:t> les </a:t>
            </a:r>
            <a:r>
              <a:rPr lang="en-US" sz="1500" err="1">
                <a:solidFill>
                  <a:srgbClr val="212427"/>
                </a:solidFill>
                <a:highlight>
                  <a:srgbClr val="FFFFFF"/>
                </a:highlight>
                <a:ea typeface="+mn-lt"/>
                <a:cs typeface="+mn-lt"/>
              </a:rPr>
              <a:t>aménités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centre-ville</a:t>
            </a:r>
            <a:r>
              <a:rPr lang="en-US" sz="1500">
                <a:solidFill>
                  <a:srgbClr val="212427"/>
                </a:solidFill>
                <a:highlight>
                  <a:srgbClr val="FFFFFF"/>
                </a:highlight>
                <a:ea typeface="+mn-lt"/>
                <a:cs typeface="+mn-lt"/>
              </a:rPr>
              <a:t>, par </a:t>
            </a:r>
            <a:r>
              <a:rPr lang="en-US" sz="1500" err="1">
                <a:solidFill>
                  <a:srgbClr val="212427"/>
                </a:solidFill>
                <a:highlight>
                  <a:srgbClr val="FFFFFF"/>
                </a:highlight>
                <a:ea typeface="+mn-lt"/>
                <a:cs typeface="+mn-lt"/>
              </a:rPr>
              <a:t>exemple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végétalisant</a:t>
            </a:r>
            <a:r>
              <a:rPr lang="en-US" sz="1500">
                <a:solidFill>
                  <a:srgbClr val="212427"/>
                </a:solidFill>
                <a:highlight>
                  <a:srgbClr val="FFFFFF"/>
                </a:highlight>
                <a:ea typeface="+mn-lt"/>
                <a:cs typeface="+mn-lt"/>
              </a:rPr>
              <a:t> les </a:t>
            </a:r>
            <a:r>
              <a:rPr lang="en-US" sz="1500" err="1">
                <a:solidFill>
                  <a:srgbClr val="212427"/>
                </a:solidFill>
                <a:highlight>
                  <a:srgbClr val="FFFFFF"/>
                </a:highlight>
                <a:ea typeface="+mn-lt"/>
                <a:cs typeface="+mn-lt"/>
              </a:rPr>
              <a:t>centres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urbains</a:t>
            </a:r>
            <a:r>
              <a:rPr lang="en-US" sz="1500">
                <a:solidFill>
                  <a:srgbClr val="212427"/>
                </a:solidFill>
                <a:highlight>
                  <a:srgbClr val="FFFFFF"/>
                </a:highlight>
                <a:ea typeface="+mn-lt"/>
                <a:cs typeface="+mn-lt"/>
              </a:rPr>
              <a:t>, et </a:t>
            </a:r>
            <a:r>
              <a:rPr lang="en-US" sz="1500" err="1">
                <a:solidFill>
                  <a:srgbClr val="212427"/>
                </a:solidFill>
                <a:highlight>
                  <a:srgbClr val="FFFFFF"/>
                </a:highlight>
                <a:ea typeface="+mn-lt"/>
                <a:cs typeface="+mn-lt"/>
              </a:rPr>
              <a:t>d’atténuer</a:t>
            </a:r>
            <a:r>
              <a:rPr lang="en-US" sz="1500">
                <a:solidFill>
                  <a:srgbClr val="212427"/>
                </a:solidFill>
                <a:highlight>
                  <a:srgbClr val="FFFFFF"/>
                </a:highlight>
                <a:ea typeface="+mn-lt"/>
                <a:cs typeface="+mn-lt"/>
              </a:rPr>
              <a:t> les </a:t>
            </a:r>
            <a:r>
              <a:rPr lang="en-US" sz="1500" err="1">
                <a:solidFill>
                  <a:srgbClr val="212427"/>
                </a:solidFill>
                <a:highlight>
                  <a:srgbClr val="FFFFFF"/>
                </a:highlight>
                <a:ea typeface="+mn-lt"/>
                <a:cs typeface="+mn-lt"/>
              </a:rPr>
              <a:t>désaménités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liées</a:t>
            </a:r>
            <a:r>
              <a:rPr lang="en-US" sz="1500">
                <a:solidFill>
                  <a:srgbClr val="212427"/>
                </a:solidFill>
                <a:highlight>
                  <a:srgbClr val="FFFFFF"/>
                </a:highlight>
                <a:ea typeface="+mn-lt"/>
                <a:cs typeface="+mn-lt"/>
              </a:rPr>
              <a:t> à la </a:t>
            </a:r>
            <a:r>
              <a:rPr lang="en-US" sz="1500" err="1">
                <a:solidFill>
                  <a:srgbClr val="212427"/>
                </a:solidFill>
                <a:highlight>
                  <a:srgbClr val="FFFFFF"/>
                </a:highlight>
                <a:ea typeface="+mn-lt"/>
                <a:cs typeface="+mn-lt"/>
              </a:rPr>
              <a:t>densité</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améliorant</a:t>
            </a:r>
            <a:r>
              <a:rPr lang="en-US" sz="1500">
                <a:solidFill>
                  <a:srgbClr val="212427"/>
                </a:solidFill>
                <a:highlight>
                  <a:srgbClr val="FFFFFF"/>
                </a:highlight>
                <a:ea typeface="+mn-lt"/>
                <a:cs typeface="+mn-lt"/>
              </a:rPr>
              <a:t> le cadre de vie des grands ensembles </a:t>
            </a:r>
            <a:r>
              <a:rPr lang="en-US" sz="1500" err="1">
                <a:solidFill>
                  <a:srgbClr val="212427"/>
                </a:solidFill>
                <a:highlight>
                  <a:srgbClr val="FFFFFF"/>
                </a:highlight>
                <a:ea typeface="+mn-lt"/>
                <a:cs typeface="+mn-lt"/>
              </a:rPr>
              <a:t>ou</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atténuant</a:t>
            </a:r>
            <a:r>
              <a:rPr lang="en-US" sz="1500">
                <a:solidFill>
                  <a:srgbClr val="212427"/>
                </a:solidFill>
                <a:highlight>
                  <a:srgbClr val="FFFFFF"/>
                </a:highlight>
                <a:ea typeface="+mn-lt"/>
                <a:cs typeface="+mn-lt"/>
              </a:rPr>
              <a:t> le bruit </a:t>
            </a:r>
            <a:r>
              <a:rPr lang="en-US" sz="1500" err="1">
                <a:solidFill>
                  <a:srgbClr val="212427"/>
                </a:solidFill>
                <a:highlight>
                  <a:srgbClr val="FFFFFF"/>
                </a:highlight>
                <a:ea typeface="+mn-lt"/>
                <a:cs typeface="+mn-lt"/>
              </a:rPr>
              <a:t>lié</a:t>
            </a:r>
            <a:r>
              <a:rPr lang="en-US" sz="1500">
                <a:solidFill>
                  <a:srgbClr val="212427"/>
                </a:solidFill>
                <a:highlight>
                  <a:srgbClr val="FFFFFF"/>
                </a:highlight>
                <a:ea typeface="+mn-lt"/>
                <a:cs typeface="+mn-lt"/>
              </a:rPr>
              <a:t> aux transports.</a:t>
            </a:r>
            <a:endParaRPr lang="en-US"/>
          </a:p>
          <a:p>
            <a:r>
              <a:rPr lang="en-US" sz="1500" err="1">
                <a:solidFill>
                  <a:srgbClr val="212427"/>
                </a:solidFill>
                <a:highlight>
                  <a:srgbClr val="FFFFFF"/>
                </a:highlight>
                <a:ea typeface="+mn-lt"/>
                <a:cs typeface="+mn-lt"/>
              </a:rPr>
              <a:t>Pourtant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ces</a:t>
            </a:r>
            <a:r>
              <a:rPr lang="en-US" sz="1500">
                <a:solidFill>
                  <a:srgbClr val="212427"/>
                </a:solidFill>
                <a:highlight>
                  <a:srgbClr val="FFFFFF"/>
                </a:highlight>
                <a:ea typeface="+mn-lt"/>
                <a:cs typeface="+mn-lt"/>
              </a:rPr>
              <a:t> politiques </a:t>
            </a:r>
            <a:r>
              <a:rPr lang="en-US" sz="1500" err="1">
                <a:solidFill>
                  <a:srgbClr val="212427"/>
                </a:solidFill>
                <a:highlight>
                  <a:srgbClr val="FFFFFF"/>
                </a:highlight>
                <a:ea typeface="+mn-lt"/>
                <a:cs typeface="+mn-lt"/>
              </a:rPr>
              <a:t>publiques</a:t>
            </a:r>
            <a:r>
              <a:rPr lang="en-US" sz="1500">
                <a:solidFill>
                  <a:srgbClr val="212427"/>
                </a:solidFill>
                <a:highlight>
                  <a:srgbClr val="FFFFFF"/>
                </a:highlight>
                <a:ea typeface="+mn-lt"/>
                <a:cs typeface="+mn-lt"/>
              </a:rPr>
              <a:t> se </a:t>
            </a:r>
            <a:r>
              <a:rPr lang="en-US" sz="1500" err="1">
                <a:solidFill>
                  <a:srgbClr val="212427"/>
                </a:solidFill>
                <a:highlight>
                  <a:srgbClr val="FFFFFF"/>
                </a:highlight>
                <a:ea typeface="+mn-lt"/>
                <a:cs typeface="+mn-lt"/>
              </a:rPr>
              <a:t>sont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jusqu’à</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présent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montrées</a:t>
            </a:r>
            <a:r>
              <a:rPr lang="en-US" sz="1500">
                <a:solidFill>
                  <a:srgbClr val="212427"/>
                </a:solidFill>
                <a:highlight>
                  <a:srgbClr val="FFFFFF"/>
                </a:highlight>
                <a:ea typeface="+mn-lt"/>
                <a:cs typeface="+mn-lt"/>
              </a:rPr>
              <a:t> peu </a:t>
            </a:r>
            <a:r>
              <a:rPr lang="en-US" sz="1500" err="1">
                <a:solidFill>
                  <a:srgbClr val="212427"/>
                </a:solidFill>
                <a:highlight>
                  <a:srgbClr val="FFFFFF"/>
                </a:highlight>
                <a:ea typeface="+mn-lt"/>
                <a:cs typeface="+mn-lt"/>
              </a:rPr>
              <a:t>efficaces</a:t>
            </a:r>
            <a:r>
              <a:rPr lang="en-US" sz="1500">
                <a:solidFill>
                  <a:srgbClr val="212427"/>
                </a:solidFill>
                <a:highlight>
                  <a:srgbClr val="FFFFFF"/>
                </a:highlight>
                <a:ea typeface="+mn-lt"/>
                <a:cs typeface="+mn-lt"/>
              </a:rPr>
              <a:t> (Angel </a:t>
            </a:r>
            <a:r>
              <a:rPr lang="en-US" sz="1500" i="1">
                <a:solidFill>
                  <a:srgbClr val="212427"/>
                </a:solidFill>
                <a:highlight>
                  <a:srgbClr val="FFFFFF"/>
                </a:highlight>
                <a:ea typeface="+mn-lt"/>
                <a:cs typeface="+mn-lt"/>
              </a:rPr>
              <a:t>et al.</a:t>
            </a:r>
            <a:r>
              <a:rPr lang="en-US" sz="1500">
                <a:solidFill>
                  <a:srgbClr val="212427"/>
                </a:solidFill>
                <a:highlight>
                  <a:srgbClr val="FFFFFF"/>
                </a:highlight>
                <a:ea typeface="+mn-lt"/>
                <a:cs typeface="+mn-lt"/>
              </a:rPr>
              <a:t>, 2021). Une première explication est </a:t>
            </a:r>
            <a:r>
              <a:rPr lang="en-US" sz="1500" err="1">
                <a:solidFill>
                  <a:srgbClr val="212427"/>
                </a:solidFill>
                <a:highlight>
                  <a:srgbClr val="FFFFFF"/>
                </a:highlight>
                <a:ea typeface="+mn-lt"/>
                <a:cs typeface="+mn-lt"/>
              </a:rPr>
              <a:t>liée</a:t>
            </a:r>
            <a:r>
              <a:rPr lang="en-US" sz="1500">
                <a:solidFill>
                  <a:srgbClr val="212427"/>
                </a:solidFill>
                <a:highlight>
                  <a:srgbClr val="FFFFFF"/>
                </a:highlight>
                <a:ea typeface="+mn-lt"/>
                <a:cs typeface="+mn-lt"/>
              </a:rPr>
              <a:t> à la </a:t>
            </a:r>
            <a:r>
              <a:rPr lang="en-US" sz="1500" err="1">
                <a:solidFill>
                  <a:srgbClr val="212427"/>
                </a:solidFill>
                <a:highlight>
                  <a:srgbClr val="FFFFFF"/>
                </a:highlight>
                <a:ea typeface="+mn-lt"/>
                <a:cs typeface="+mn-lt"/>
              </a:rPr>
              <a:t>complexité</a:t>
            </a:r>
            <a:r>
              <a:rPr lang="en-US" sz="1500">
                <a:solidFill>
                  <a:srgbClr val="212427"/>
                </a:solidFill>
                <a:highlight>
                  <a:srgbClr val="FFFFFF"/>
                </a:highlight>
                <a:ea typeface="+mn-lt"/>
                <a:cs typeface="+mn-lt"/>
              </a:rPr>
              <a:t> de la notion (OCDE, 2018).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étudié</a:t>
            </a:r>
            <a:r>
              <a:rPr lang="en-US" sz="1500">
                <a:solidFill>
                  <a:srgbClr val="212427"/>
                </a:solidFill>
                <a:highlight>
                  <a:srgbClr val="FFFFFF"/>
                </a:highlight>
                <a:ea typeface="+mn-lt"/>
                <a:cs typeface="+mn-lt"/>
              </a:rPr>
              <a:t> par de </a:t>
            </a:r>
            <a:r>
              <a:rPr lang="en-US" sz="1500" err="1">
                <a:solidFill>
                  <a:srgbClr val="212427"/>
                </a:solidFill>
                <a:highlight>
                  <a:srgbClr val="FFFFFF"/>
                </a:highlight>
                <a:ea typeface="+mn-lt"/>
                <a:cs typeface="+mn-lt"/>
              </a:rPr>
              <a:t>nombreuses</a:t>
            </a:r>
            <a:r>
              <a:rPr lang="en-US" sz="1500">
                <a:solidFill>
                  <a:srgbClr val="212427"/>
                </a:solidFill>
                <a:highlight>
                  <a:srgbClr val="FFFFFF"/>
                </a:highlight>
                <a:ea typeface="+mn-lt"/>
                <a:cs typeface="+mn-lt"/>
              </a:rPr>
              <a:t> disciplines, a </a:t>
            </a:r>
            <a:r>
              <a:rPr lang="en-US" sz="1500" err="1">
                <a:solidFill>
                  <a:srgbClr val="212427"/>
                </a:solidFill>
                <a:highlight>
                  <a:srgbClr val="FFFFFF"/>
                </a:highlight>
                <a:ea typeface="+mn-lt"/>
                <a:cs typeface="+mn-lt"/>
              </a:rPr>
              <a:t>autant</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définitions</a:t>
            </a:r>
            <a:r>
              <a:rPr lang="en-US" sz="1500">
                <a:solidFill>
                  <a:srgbClr val="212427"/>
                </a:solidFill>
                <a:highlight>
                  <a:srgbClr val="FFFFFF"/>
                </a:highlight>
                <a:ea typeface="+mn-lt"/>
                <a:cs typeface="+mn-lt"/>
              </a:rPr>
              <a:t>. En </a:t>
            </a:r>
            <a:r>
              <a:rPr lang="en-US" sz="1500" err="1">
                <a:solidFill>
                  <a:srgbClr val="212427"/>
                </a:solidFill>
                <a:highlight>
                  <a:srgbClr val="FFFFFF"/>
                </a:highlight>
                <a:ea typeface="+mn-lt"/>
                <a:cs typeface="+mn-lt"/>
              </a:rPr>
              <a:t>économie</a:t>
            </a:r>
            <a:r>
              <a:rPr lang="en-US" sz="1500">
                <a:solidFill>
                  <a:srgbClr val="212427"/>
                </a:solidFill>
                <a:highlight>
                  <a:srgbClr val="FFFFFF"/>
                </a:highlight>
                <a:ea typeface="+mn-lt"/>
                <a:cs typeface="+mn-lt"/>
              </a:rPr>
              <a:t>, il est </a:t>
            </a:r>
            <a:r>
              <a:rPr lang="en-US" sz="1500" err="1">
                <a:solidFill>
                  <a:srgbClr val="212427"/>
                </a:solidFill>
                <a:highlight>
                  <a:srgbClr val="FFFFFF"/>
                </a:highlight>
                <a:ea typeface="+mn-lt"/>
                <a:cs typeface="+mn-lt"/>
              </a:rPr>
              <a:t>défini</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comme</a:t>
            </a:r>
            <a:r>
              <a:rPr lang="en-US" sz="1500">
                <a:solidFill>
                  <a:srgbClr val="212427"/>
                </a:solidFill>
                <a:highlight>
                  <a:srgbClr val="FFFFFF"/>
                </a:highlight>
                <a:ea typeface="+mn-lt"/>
                <a:cs typeface="+mn-lt"/>
              </a:rPr>
              <a:t> la </a:t>
            </a:r>
            <a:r>
              <a:rPr lang="en-US" sz="1500" err="1">
                <a:solidFill>
                  <a:srgbClr val="212427"/>
                </a:solidFill>
                <a:highlight>
                  <a:srgbClr val="FFFFFF"/>
                </a:highlight>
                <a:ea typeface="+mn-lt"/>
                <a:cs typeface="+mn-lt"/>
              </a:rPr>
              <a:t>consommation</a:t>
            </a:r>
            <a:r>
              <a:rPr lang="en-US" sz="1500">
                <a:solidFill>
                  <a:srgbClr val="212427"/>
                </a:solidFill>
                <a:highlight>
                  <a:srgbClr val="FFFFFF"/>
                </a:highlight>
                <a:ea typeface="+mn-lt"/>
                <a:cs typeface="+mn-lt"/>
              </a:rPr>
              <a:t> excessive de terre. Mais des </a:t>
            </a:r>
            <a:r>
              <a:rPr lang="en-US" sz="1500" err="1">
                <a:solidFill>
                  <a:srgbClr val="212427"/>
                </a:solidFill>
                <a:highlight>
                  <a:srgbClr val="FFFFFF"/>
                </a:highlight>
                <a:ea typeface="+mn-lt"/>
                <a:cs typeface="+mn-lt"/>
              </a:rPr>
              <a:t>acceptions</a:t>
            </a:r>
            <a:r>
              <a:rPr lang="en-US" sz="1500">
                <a:solidFill>
                  <a:srgbClr val="212427"/>
                </a:solidFill>
                <a:highlight>
                  <a:srgbClr val="FFFFFF"/>
                </a:highlight>
                <a:ea typeface="+mn-lt"/>
                <a:cs typeface="+mn-lt"/>
              </a:rPr>
              <a:t> plus complexes, </a:t>
            </a:r>
            <a:r>
              <a:rPr lang="en-US" sz="1500" err="1">
                <a:solidFill>
                  <a:srgbClr val="212427"/>
                </a:solidFill>
                <a:highlight>
                  <a:srgbClr val="FFFFFF"/>
                </a:highlight>
                <a:ea typeface="+mn-lt"/>
                <a:cs typeface="+mn-lt"/>
              </a:rPr>
              <a:t>proposées</a:t>
            </a:r>
            <a:r>
              <a:rPr lang="en-US" sz="1500">
                <a:solidFill>
                  <a:srgbClr val="212427"/>
                </a:solidFill>
                <a:highlight>
                  <a:srgbClr val="FFFFFF"/>
                </a:highlight>
                <a:ea typeface="+mn-lt"/>
                <a:cs typeface="+mn-lt"/>
              </a:rPr>
              <a:t> par la </a:t>
            </a:r>
            <a:r>
              <a:rPr lang="en-US" sz="1500" err="1">
                <a:solidFill>
                  <a:srgbClr val="212427"/>
                </a:solidFill>
                <a:highlight>
                  <a:srgbClr val="FFFFFF"/>
                </a:highlight>
                <a:ea typeface="+mn-lt"/>
                <a:cs typeface="+mn-lt"/>
              </a:rPr>
              <a:t>géographie</a:t>
            </a:r>
            <a:r>
              <a:rPr lang="en-US" sz="1500">
                <a:solidFill>
                  <a:srgbClr val="212427"/>
                </a:solidFill>
                <a:highlight>
                  <a:srgbClr val="FFFFFF"/>
                </a:highlight>
                <a:ea typeface="+mn-lt"/>
                <a:cs typeface="+mn-lt"/>
              </a:rPr>
              <a:t> et la planification </a:t>
            </a:r>
            <a:r>
              <a:rPr lang="en-US" sz="1500" err="1">
                <a:solidFill>
                  <a:srgbClr val="212427"/>
                </a:solidFill>
                <a:highlight>
                  <a:srgbClr val="FFFFFF"/>
                </a:highlight>
                <a:ea typeface="+mn-lt"/>
                <a:cs typeface="+mn-lt"/>
              </a:rPr>
              <a:t>urbaine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incluent</a:t>
            </a:r>
            <a:r>
              <a:rPr lang="en-US" sz="1500">
                <a:solidFill>
                  <a:srgbClr val="212427"/>
                </a:solidFill>
                <a:highlight>
                  <a:srgbClr val="FFFFFF"/>
                </a:highlight>
                <a:ea typeface="+mn-lt"/>
                <a:cs typeface="+mn-lt"/>
              </a:rPr>
              <a:t> les notions de fragmentation </a:t>
            </a:r>
            <a:r>
              <a:rPr lang="en-US" sz="1500" b="1">
                <a:solidFill>
                  <a:srgbClr val="4F7878"/>
                </a:solidFill>
                <a:highlight>
                  <a:srgbClr val="FFFFFF"/>
                </a:highlight>
                <a:ea typeface="+mn-lt"/>
                <a:cs typeface="+mn-lt"/>
                <a:hlinkClick r:id="rId3"/>
              </a:rPr>
              <a:t>[4]</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centralisation</a:t>
            </a:r>
            <a:r>
              <a:rPr lang="en-US" sz="1500">
                <a:solidFill>
                  <a:srgbClr val="212427"/>
                </a:solidFill>
                <a:highlight>
                  <a:srgbClr val="FFFFFF"/>
                </a:highlight>
                <a:ea typeface="+mn-lt"/>
                <a:cs typeface="+mn-lt"/>
              </a:rPr>
              <a:t> </a:t>
            </a:r>
            <a:r>
              <a:rPr lang="en-US" sz="1500" b="1">
                <a:solidFill>
                  <a:srgbClr val="4F7878"/>
                </a:solidFill>
                <a:highlight>
                  <a:srgbClr val="FFFFFF"/>
                </a:highlight>
                <a:ea typeface="+mn-lt"/>
                <a:cs typeface="+mn-lt"/>
                <a:hlinkClick r:id="rId4"/>
              </a:rPr>
              <a:t>[5]</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ou</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d’accessibilité</a:t>
            </a:r>
            <a:r>
              <a:rPr lang="en-US" sz="1500">
                <a:solidFill>
                  <a:srgbClr val="212427"/>
                </a:solidFill>
                <a:highlight>
                  <a:srgbClr val="FFFFFF"/>
                </a:highlight>
                <a:ea typeface="+mn-lt"/>
                <a:cs typeface="+mn-lt"/>
              </a:rPr>
              <a:t> </a:t>
            </a:r>
            <a:r>
              <a:rPr lang="en-US" sz="1500" b="1">
                <a:solidFill>
                  <a:srgbClr val="4F7878"/>
                </a:solidFill>
                <a:highlight>
                  <a:srgbClr val="FFFFFF"/>
                </a:highlight>
                <a:ea typeface="+mn-lt"/>
                <a:cs typeface="+mn-lt"/>
                <a:hlinkClick r:id="rId5"/>
              </a:rPr>
              <a:t>[6]</a:t>
            </a:r>
            <a:r>
              <a:rPr lang="en-US" sz="1500">
                <a:solidFill>
                  <a:srgbClr val="212427"/>
                </a:solidFill>
                <a:highlight>
                  <a:srgbClr val="FFFFFF"/>
                </a:highlight>
                <a:ea typeface="+mn-lt"/>
                <a:cs typeface="+mn-lt"/>
              </a:rPr>
              <a:t>. Or il est </a:t>
            </a:r>
            <a:r>
              <a:rPr lang="en-US" sz="1500" err="1">
                <a:solidFill>
                  <a:srgbClr val="212427"/>
                </a:solidFill>
                <a:highlight>
                  <a:srgbClr val="FFFFFF"/>
                </a:highlight>
                <a:ea typeface="+mn-lt"/>
                <a:cs typeface="+mn-lt"/>
              </a:rPr>
              <a:t>nécessaire</a:t>
            </a:r>
            <a:r>
              <a:rPr lang="en-US" sz="1500">
                <a:solidFill>
                  <a:srgbClr val="212427"/>
                </a:solidFill>
                <a:highlight>
                  <a:srgbClr val="FFFFFF"/>
                </a:highlight>
                <a:ea typeface="+mn-lt"/>
                <a:cs typeface="+mn-lt"/>
              </a:rPr>
              <a:t> de prendre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compte </a:t>
            </a:r>
            <a:r>
              <a:rPr lang="en-US" sz="1500" err="1">
                <a:solidFill>
                  <a:srgbClr val="212427"/>
                </a:solidFill>
                <a:highlight>
                  <a:srgbClr val="FFFFFF"/>
                </a:highlight>
                <a:ea typeface="+mn-lt"/>
                <a:cs typeface="+mn-lt"/>
              </a:rPr>
              <a:t>ces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différentes</a:t>
            </a:r>
            <a:r>
              <a:rPr lang="en-US" sz="1500">
                <a:solidFill>
                  <a:srgbClr val="212427"/>
                </a:solidFill>
                <a:highlight>
                  <a:srgbClr val="FFFFFF"/>
                </a:highlight>
                <a:ea typeface="+mn-lt"/>
                <a:cs typeface="+mn-lt"/>
              </a:rPr>
              <a:t> dimensions pour </a:t>
            </a:r>
            <a:r>
              <a:rPr lang="en-US" sz="1500" err="1">
                <a:solidFill>
                  <a:srgbClr val="212427"/>
                </a:solidFill>
                <a:highlight>
                  <a:srgbClr val="FFFFFF"/>
                </a:highlight>
                <a:ea typeface="+mn-lt"/>
                <a:cs typeface="+mn-lt"/>
              </a:rPr>
              <a:t>mieux</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comprendre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et </a:t>
            </a:r>
            <a:r>
              <a:rPr lang="en-US" sz="1500" err="1">
                <a:solidFill>
                  <a:srgbClr val="212427"/>
                </a:solidFill>
                <a:highlight>
                  <a:srgbClr val="FFFFFF"/>
                </a:highlight>
                <a:ea typeface="+mn-lt"/>
                <a:cs typeface="+mn-lt"/>
              </a:rPr>
              <a:t>évaluer</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ses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conséquences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termes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d’émissions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ou</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biodiversité</a:t>
            </a:r>
            <a:r>
              <a:rPr lang="en-US" sz="1500">
                <a:solidFill>
                  <a:srgbClr val="212427"/>
                </a:solidFill>
                <a:highlight>
                  <a:srgbClr val="FFFFFF"/>
                </a:highlight>
                <a:ea typeface="+mn-lt"/>
                <a:cs typeface="+mn-lt"/>
              </a:rPr>
              <a:t>, et </a:t>
            </a:r>
            <a:r>
              <a:rPr lang="en-US" sz="1500" err="1">
                <a:solidFill>
                  <a:srgbClr val="212427"/>
                </a:solidFill>
                <a:highlight>
                  <a:srgbClr val="FFFFFF"/>
                </a:highlight>
                <a:ea typeface="+mn-lt"/>
                <a:cs typeface="+mn-lt"/>
              </a:rPr>
              <a:t>ses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risques</a:t>
            </a:r>
            <a:r>
              <a:rPr lang="en-US" sz="1500">
                <a:solidFill>
                  <a:srgbClr val="212427"/>
                </a:solidFill>
                <a:highlight>
                  <a:srgbClr val="FFFFFF"/>
                </a:highlight>
                <a:ea typeface="+mn-lt"/>
                <a:cs typeface="+mn-lt"/>
              </a:rPr>
              <a:t> sur la santé humaine. De plus, le </a:t>
            </a:r>
            <a:r>
              <a:rPr lang="en-US" sz="1500" err="1">
                <a:solidFill>
                  <a:srgbClr val="212427"/>
                </a:solidFill>
                <a:highlight>
                  <a:srgbClr val="FFFFFF"/>
                </a:highlight>
                <a:ea typeface="+mn-lt"/>
                <a:cs typeface="+mn-lt"/>
              </a:rPr>
              <a:t>problème</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concerne</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nombreux</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domaines</a:t>
            </a:r>
            <a:r>
              <a:rPr lang="en-US" sz="1500">
                <a:solidFill>
                  <a:srgbClr val="212427"/>
                </a:solidFill>
                <a:highlight>
                  <a:srgbClr val="FFFFFF"/>
                </a:highlight>
                <a:ea typeface="+mn-lt"/>
                <a:cs typeface="+mn-lt"/>
              </a:rPr>
              <a:t> et de </a:t>
            </a:r>
            <a:r>
              <a:rPr lang="en-US" sz="1500" err="1">
                <a:solidFill>
                  <a:srgbClr val="212427"/>
                </a:solidFill>
                <a:highlight>
                  <a:srgbClr val="FFFFFF"/>
                </a:highlight>
                <a:ea typeface="+mn-lt"/>
                <a:cs typeface="+mn-lt"/>
              </a:rPr>
              <a:t>nombreux</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acteurs</a:t>
            </a:r>
            <a:r>
              <a:rPr lang="en-US" sz="1500">
                <a:solidFill>
                  <a:srgbClr val="212427"/>
                </a:solidFill>
                <a:highlight>
                  <a:srgbClr val="FFFFFF"/>
                </a:highlight>
                <a:ea typeface="+mn-lt"/>
                <a:cs typeface="+mn-lt"/>
              </a:rPr>
              <a:t> (Antoni, 2010), </a:t>
            </a:r>
            <a:r>
              <a:rPr lang="en-US" sz="1500" err="1">
                <a:solidFill>
                  <a:srgbClr val="212427"/>
                </a:solidFill>
                <a:highlight>
                  <a:srgbClr val="FFFFFF"/>
                </a:highlight>
                <a:ea typeface="+mn-lt"/>
                <a:cs typeface="+mn-lt"/>
              </a:rPr>
              <a:t>rendant</a:t>
            </a:r>
            <a:r>
              <a:rPr lang="en-US" sz="1500">
                <a:solidFill>
                  <a:srgbClr val="212427"/>
                </a:solidFill>
                <a:highlight>
                  <a:srgbClr val="FFFFFF"/>
                </a:highlight>
                <a:ea typeface="+mn-lt"/>
                <a:cs typeface="+mn-lt"/>
              </a:rPr>
              <a:t> difficile la mise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place de politiques </a:t>
            </a:r>
            <a:r>
              <a:rPr lang="en-US" sz="1500" err="1">
                <a:solidFill>
                  <a:srgbClr val="212427"/>
                </a:solidFill>
                <a:highlight>
                  <a:srgbClr val="FFFFFF"/>
                </a:highlight>
                <a:ea typeface="+mn-lt"/>
                <a:cs typeface="+mn-lt"/>
              </a:rPr>
              <a:t>spatialement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cohérentes</a:t>
            </a:r>
            <a:r>
              <a:rPr lang="en-US" sz="1500">
                <a:solidFill>
                  <a:srgbClr val="212427"/>
                </a:solidFill>
                <a:highlight>
                  <a:srgbClr val="FFFFFF"/>
                </a:highlight>
                <a:ea typeface="+mn-lt"/>
                <a:cs typeface="+mn-lt"/>
              </a:rPr>
              <a:t> et </a:t>
            </a:r>
            <a:r>
              <a:rPr lang="en-US" sz="1500" err="1">
                <a:solidFill>
                  <a:srgbClr val="212427"/>
                </a:solidFill>
                <a:highlight>
                  <a:srgbClr val="FFFFFF"/>
                </a:highlight>
                <a:ea typeface="+mn-lt"/>
                <a:cs typeface="+mn-lt"/>
              </a:rPr>
              <a:t>intégrées</a:t>
            </a:r>
            <a:r>
              <a:rPr lang="en-US" sz="1500">
                <a:solidFill>
                  <a:srgbClr val="212427"/>
                </a:solidFill>
                <a:highlight>
                  <a:srgbClr val="FFFFFF"/>
                </a:highlight>
                <a:ea typeface="+mn-lt"/>
                <a:cs typeface="+mn-lt"/>
              </a:rPr>
              <a:t>.</a:t>
            </a:r>
            <a:endParaRPr lang="en-US"/>
          </a:p>
          <a:p>
            <a:r>
              <a:rPr lang="en-US" sz="1500">
                <a:solidFill>
                  <a:srgbClr val="212427"/>
                </a:solidFill>
                <a:highlight>
                  <a:srgbClr val="FFFFFF"/>
                </a:highlight>
                <a:ea typeface="+mn-lt"/>
                <a:cs typeface="+mn-lt"/>
              </a:rPr>
              <a:t>Une </a:t>
            </a:r>
            <a:r>
              <a:rPr lang="en-US" sz="1500" err="1">
                <a:solidFill>
                  <a:srgbClr val="212427"/>
                </a:solidFill>
                <a:highlight>
                  <a:srgbClr val="FFFFFF"/>
                </a:highlight>
                <a:ea typeface="+mn-lt"/>
                <a:cs typeface="+mn-lt"/>
              </a:rPr>
              <a:t>seconde</a:t>
            </a:r>
            <a:r>
              <a:rPr lang="en-US" sz="1500">
                <a:solidFill>
                  <a:srgbClr val="212427"/>
                </a:solidFill>
                <a:highlight>
                  <a:srgbClr val="FFFFFF"/>
                </a:highlight>
                <a:ea typeface="+mn-lt"/>
                <a:cs typeface="+mn-lt"/>
              </a:rPr>
              <a:t> raison est </a:t>
            </a:r>
            <a:r>
              <a:rPr lang="en-US" sz="1500" err="1">
                <a:solidFill>
                  <a:srgbClr val="212427"/>
                </a:solidFill>
                <a:highlight>
                  <a:srgbClr val="FFFFFF"/>
                </a:highlight>
                <a:ea typeface="+mn-lt"/>
                <a:cs typeface="+mn-lt"/>
              </a:rPr>
              <a:t>liée</a:t>
            </a:r>
            <a:r>
              <a:rPr lang="en-US" sz="1500">
                <a:solidFill>
                  <a:srgbClr val="212427"/>
                </a:solidFill>
                <a:highlight>
                  <a:srgbClr val="FFFFFF"/>
                </a:highlight>
                <a:ea typeface="+mn-lt"/>
                <a:cs typeface="+mn-lt"/>
              </a:rPr>
              <a:t> à </a:t>
            </a:r>
            <a:r>
              <a:rPr lang="en-US" sz="1500" err="1">
                <a:solidFill>
                  <a:srgbClr val="212427"/>
                </a:solidFill>
                <a:highlight>
                  <a:srgbClr val="FFFFFF"/>
                </a:highlight>
                <a:ea typeface="+mn-lt"/>
                <a:cs typeface="+mn-lt"/>
              </a:rPr>
              <a:t>l’acceptabilité</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sociale</a:t>
            </a:r>
            <a:r>
              <a:rPr lang="en-US" sz="1500">
                <a:solidFill>
                  <a:srgbClr val="212427"/>
                </a:solidFill>
                <a:highlight>
                  <a:srgbClr val="FFFFFF"/>
                </a:highlight>
                <a:ea typeface="+mn-lt"/>
                <a:cs typeface="+mn-lt"/>
              </a:rPr>
              <a:t> des politiques </a:t>
            </a:r>
            <a:r>
              <a:rPr lang="en-US" sz="1500" err="1">
                <a:solidFill>
                  <a:srgbClr val="212427"/>
                </a:solidFill>
                <a:highlight>
                  <a:srgbClr val="FFFFFF"/>
                </a:highlight>
                <a:ea typeface="+mn-lt"/>
                <a:cs typeface="+mn-lt"/>
              </a:rPr>
              <a:t>publiques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visant</a:t>
            </a:r>
            <a:r>
              <a:rPr lang="en-US" sz="1500">
                <a:solidFill>
                  <a:srgbClr val="212427"/>
                </a:solidFill>
                <a:highlight>
                  <a:srgbClr val="FFFFFF"/>
                </a:highlight>
                <a:ea typeface="+mn-lt"/>
                <a:cs typeface="+mn-lt"/>
              </a:rPr>
              <a:t> à </a:t>
            </a:r>
            <a:r>
              <a:rPr lang="en-US" sz="1500" err="1">
                <a:solidFill>
                  <a:srgbClr val="212427"/>
                </a:solidFill>
                <a:highlight>
                  <a:srgbClr val="FFFFFF"/>
                </a:highlight>
                <a:ea typeface="+mn-lt"/>
                <a:cs typeface="+mn-lt"/>
              </a:rPr>
              <a:t>maîtriser</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certaines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d’entre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elles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pouvant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avoir</a:t>
            </a:r>
            <a:r>
              <a:rPr lang="en-US" sz="1500">
                <a:solidFill>
                  <a:srgbClr val="212427"/>
                </a:solidFill>
                <a:highlight>
                  <a:srgbClr val="FFFFFF"/>
                </a:highlight>
                <a:ea typeface="+mn-lt"/>
                <a:cs typeface="+mn-lt"/>
              </a:rPr>
              <a:t> un impact anti-</a:t>
            </a:r>
            <a:r>
              <a:rPr lang="en-US" sz="1500" err="1">
                <a:solidFill>
                  <a:srgbClr val="212427"/>
                </a:solidFill>
                <a:highlight>
                  <a:srgbClr val="FFFFFF"/>
                </a:highlight>
                <a:ea typeface="+mn-lt"/>
                <a:cs typeface="+mn-lt"/>
              </a:rPr>
              <a:t>redistributif</a:t>
            </a:r>
            <a:r>
              <a:rPr lang="en-US" sz="1500">
                <a:solidFill>
                  <a:srgbClr val="212427"/>
                </a:solidFill>
                <a:highlight>
                  <a:srgbClr val="FFFFFF"/>
                </a:highlight>
                <a:ea typeface="+mn-lt"/>
                <a:cs typeface="+mn-lt"/>
              </a:rPr>
              <a:t>. Limiter la surface </a:t>
            </a:r>
            <a:r>
              <a:rPr lang="en-US" sz="1500" err="1">
                <a:solidFill>
                  <a:srgbClr val="212427"/>
                </a:solidFill>
                <a:highlight>
                  <a:srgbClr val="FFFFFF"/>
                </a:highlight>
                <a:ea typeface="+mn-lt"/>
                <a:cs typeface="+mn-lt"/>
              </a:rPr>
              <a:t>urbanisable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va</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généralement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entraîner</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hausse</a:t>
            </a:r>
            <a:r>
              <a:rPr lang="en-US" sz="1500">
                <a:solidFill>
                  <a:srgbClr val="212427"/>
                </a:solidFill>
                <a:highlight>
                  <a:srgbClr val="FFFFFF"/>
                </a:highlight>
                <a:ea typeface="+mn-lt"/>
                <a:cs typeface="+mn-lt"/>
              </a:rPr>
              <a:t> des prix </a:t>
            </a:r>
            <a:r>
              <a:rPr lang="en-US" sz="1500" err="1">
                <a:solidFill>
                  <a:srgbClr val="212427"/>
                </a:solidFill>
                <a:highlight>
                  <a:srgbClr val="FFFFFF"/>
                </a:highlight>
                <a:ea typeface="+mn-lt"/>
                <a:cs typeface="+mn-lt"/>
              </a:rPr>
              <a:t>immobiliers</a:t>
            </a:r>
            <a:r>
              <a:rPr lang="en-US" sz="1500">
                <a:solidFill>
                  <a:srgbClr val="212427"/>
                </a:solidFill>
                <a:highlight>
                  <a:srgbClr val="FFFFFF"/>
                </a:highlight>
                <a:ea typeface="+mn-lt"/>
                <a:cs typeface="+mn-lt"/>
              </a:rPr>
              <a:t>. Une </a:t>
            </a:r>
            <a:r>
              <a:rPr lang="en-US" sz="1500" err="1">
                <a:solidFill>
                  <a:srgbClr val="212427"/>
                </a:solidFill>
                <a:highlight>
                  <a:srgbClr val="FFFFFF"/>
                </a:highlight>
                <a:ea typeface="+mn-lt"/>
                <a:cs typeface="+mn-lt"/>
              </a:rPr>
              <a:t>taxe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carbone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peut</a:t>
            </a:r>
            <a:r>
              <a:rPr lang="en-US" sz="1500">
                <a:solidFill>
                  <a:srgbClr val="212427"/>
                </a:solidFill>
                <a:highlight>
                  <a:srgbClr val="FFFFFF"/>
                </a:highlight>
                <a:ea typeface="+mn-lt"/>
                <a:cs typeface="+mn-lt"/>
              </a:rPr>
              <a:t> affecter </a:t>
            </a:r>
            <a:r>
              <a:rPr lang="en-US" sz="1500" err="1">
                <a:solidFill>
                  <a:srgbClr val="212427"/>
                </a:solidFill>
                <a:highlight>
                  <a:srgbClr val="FFFFFF"/>
                </a:highlight>
                <a:ea typeface="+mn-lt"/>
                <a:cs typeface="+mn-lt"/>
              </a:rPr>
              <a:t>d’abord</a:t>
            </a:r>
            <a:r>
              <a:rPr lang="en-US" sz="1500">
                <a:solidFill>
                  <a:srgbClr val="212427"/>
                </a:solidFill>
                <a:highlight>
                  <a:srgbClr val="FFFFFF"/>
                </a:highlight>
                <a:ea typeface="+mn-lt"/>
                <a:cs typeface="+mn-lt"/>
              </a:rPr>
              <a:t> les ménages les plus pauvres </a:t>
            </a:r>
            <a:r>
              <a:rPr lang="en-US" sz="1500" err="1">
                <a:solidFill>
                  <a:srgbClr val="212427"/>
                </a:solidFill>
                <a:highlight>
                  <a:srgbClr val="FFFFFF"/>
                </a:highlight>
                <a:ea typeface="+mn-lt"/>
                <a:cs typeface="+mn-lt"/>
              </a:rPr>
              <a:t>s’ils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habitent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banlieue et </a:t>
            </a:r>
            <a:r>
              <a:rPr lang="en-US" sz="1500" err="1">
                <a:solidFill>
                  <a:srgbClr val="212427"/>
                </a:solidFill>
                <a:highlight>
                  <a:srgbClr val="FFFFFF"/>
                </a:highlight>
                <a:ea typeface="+mn-lt"/>
                <a:cs typeface="+mn-lt"/>
              </a:rPr>
              <a:t>sont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dépendants</a:t>
            </a:r>
            <a:r>
              <a:rPr lang="en-US" sz="1500">
                <a:solidFill>
                  <a:srgbClr val="212427"/>
                </a:solidFill>
                <a:highlight>
                  <a:srgbClr val="FFFFFF"/>
                </a:highlight>
                <a:ea typeface="+mn-lt"/>
                <a:cs typeface="+mn-lt"/>
              </a:rPr>
              <a:t> de voitures </a:t>
            </a:r>
            <a:r>
              <a:rPr lang="en-US" sz="1500" err="1">
                <a:solidFill>
                  <a:srgbClr val="212427"/>
                </a:solidFill>
                <a:highlight>
                  <a:srgbClr val="FFFFFF"/>
                </a:highlight>
                <a:ea typeface="+mn-lt"/>
                <a:cs typeface="+mn-lt"/>
              </a:rPr>
              <a:t>privées</a:t>
            </a:r>
            <a:r>
              <a:rPr lang="en-US" sz="1500">
                <a:solidFill>
                  <a:srgbClr val="212427"/>
                </a:solidFill>
                <a:highlight>
                  <a:srgbClr val="FFFFFF"/>
                </a:highlight>
                <a:ea typeface="+mn-lt"/>
                <a:cs typeface="+mn-lt"/>
              </a:rPr>
              <a:t> pour </a:t>
            </a:r>
            <a:r>
              <a:rPr lang="en-US" sz="1500" err="1">
                <a:solidFill>
                  <a:srgbClr val="212427"/>
                </a:solidFill>
                <a:highlight>
                  <a:srgbClr val="FFFFFF"/>
                </a:highlight>
                <a:ea typeface="+mn-lt"/>
                <a:cs typeface="+mn-lt"/>
              </a:rPr>
              <a:t>leurs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déplacements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Enfin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amélioration</a:t>
            </a:r>
            <a:r>
              <a:rPr lang="en-US" sz="1500">
                <a:solidFill>
                  <a:srgbClr val="212427"/>
                </a:solidFill>
                <a:highlight>
                  <a:srgbClr val="FFFFFF"/>
                </a:highlight>
                <a:ea typeface="+mn-lt"/>
                <a:cs typeface="+mn-lt"/>
              </a:rPr>
              <a:t> des transports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commun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peut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être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associée</a:t>
            </a:r>
            <a:r>
              <a:rPr lang="en-US" sz="1500">
                <a:solidFill>
                  <a:srgbClr val="212427"/>
                </a:solidFill>
                <a:highlight>
                  <a:srgbClr val="FFFFFF"/>
                </a:highlight>
                <a:ea typeface="+mn-lt"/>
                <a:cs typeface="+mn-lt"/>
              </a:rPr>
              <a:t> à un </a:t>
            </a:r>
            <a:r>
              <a:rPr lang="en-US" sz="1500" err="1">
                <a:solidFill>
                  <a:srgbClr val="212427"/>
                </a:solidFill>
                <a:highlight>
                  <a:srgbClr val="FFFFFF"/>
                </a:highlight>
                <a:ea typeface="+mn-lt"/>
                <a:cs typeface="+mn-lt"/>
              </a:rPr>
              <a:t>phénomène</a:t>
            </a:r>
            <a:r>
              <a:rPr lang="en-US" sz="1500">
                <a:solidFill>
                  <a:srgbClr val="212427"/>
                </a:solidFill>
                <a:highlight>
                  <a:srgbClr val="FFFFFF"/>
                </a:highlight>
                <a:ea typeface="+mn-lt"/>
                <a:cs typeface="+mn-lt"/>
              </a:rPr>
              <a:t> de gentrification (</a:t>
            </a:r>
            <a:r>
              <a:rPr lang="en-US" sz="1500" err="1">
                <a:solidFill>
                  <a:srgbClr val="212427"/>
                </a:solidFill>
                <a:highlight>
                  <a:srgbClr val="FFFFFF"/>
                </a:highlight>
                <a:ea typeface="+mn-lt"/>
                <a:cs typeface="+mn-lt"/>
              </a:rPr>
              <a:t>Gyourko</a:t>
            </a:r>
            <a:r>
              <a:rPr lang="en-US" sz="1500">
                <a:solidFill>
                  <a:srgbClr val="212427"/>
                </a:solidFill>
                <a:highlight>
                  <a:srgbClr val="FFFFFF"/>
                </a:highlight>
                <a:ea typeface="+mn-lt"/>
                <a:cs typeface="+mn-lt"/>
              </a:rPr>
              <a:t> et Molloy, 2015). De </a:t>
            </a:r>
            <a:r>
              <a:rPr lang="en-US" sz="1500" err="1">
                <a:solidFill>
                  <a:srgbClr val="212427"/>
                </a:solidFill>
                <a:highlight>
                  <a:srgbClr val="FFFFFF"/>
                </a:highlight>
                <a:ea typeface="+mn-lt"/>
                <a:cs typeface="+mn-lt"/>
              </a:rPr>
              <a:t>potentielles</a:t>
            </a:r>
            <a:r>
              <a:rPr lang="en-US" sz="1500">
                <a:solidFill>
                  <a:srgbClr val="212427"/>
                </a:solidFill>
                <a:highlight>
                  <a:srgbClr val="FFFFFF"/>
                </a:highlight>
                <a:ea typeface="+mn-lt"/>
                <a:cs typeface="+mn-lt"/>
              </a:rPr>
              <a:t> solutions </a:t>
            </a:r>
            <a:r>
              <a:rPr lang="en-US" sz="1500" err="1">
                <a:solidFill>
                  <a:srgbClr val="212427"/>
                </a:solidFill>
                <a:highlight>
                  <a:srgbClr val="FFFFFF"/>
                </a:highlight>
                <a:ea typeface="+mn-lt"/>
                <a:cs typeface="+mn-lt"/>
              </a:rPr>
              <a:t>peuvent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être</a:t>
            </a:r>
            <a:r>
              <a:rPr lang="en-US" sz="1500">
                <a:solidFill>
                  <a:srgbClr val="212427"/>
                </a:solidFill>
                <a:highlight>
                  <a:srgbClr val="FFFFFF"/>
                </a:highlight>
                <a:ea typeface="+mn-lt"/>
                <a:cs typeface="+mn-lt"/>
              </a:rPr>
              <a:t> des politiques </a:t>
            </a:r>
            <a:r>
              <a:rPr lang="en-US" sz="1500" err="1">
                <a:solidFill>
                  <a:srgbClr val="212427"/>
                </a:solidFill>
                <a:highlight>
                  <a:srgbClr val="FFFFFF"/>
                </a:highlight>
                <a:ea typeface="+mn-lt"/>
                <a:cs typeface="+mn-lt"/>
              </a:rPr>
              <a:t>complémentaires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redistribution des </a:t>
            </a:r>
            <a:r>
              <a:rPr lang="en-US" sz="1500" err="1">
                <a:solidFill>
                  <a:srgbClr val="212427"/>
                </a:solidFill>
                <a:highlight>
                  <a:srgbClr val="FFFFFF"/>
                </a:highlight>
                <a:ea typeface="+mn-lt"/>
                <a:cs typeface="+mn-lt"/>
              </a:rPr>
              <a:t>revenus</a:t>
            </a:r>
            <a:r>
              <a:rPr lang="en-US" sz="1500">
                <a:solidFill>
                  <a:srgbClr val="212427"/>
                </a:solidFill>
                <a:highlight>
                  <a:srgbClr val="FFFFFF"/>
                </a:highlight>
                <a:ea typeface="+mn-lt"/>
                <a:cs typeface="+mn-lt"/>
              </a:rPr>
              <a:t> des taxes sous </a:t>
            </a:r>
            <a:r>
              <a:rPr lang="en-US" sz="1500" err="1">
                <a:solidFill>
                  <a:srgbClr val="212427"/>
                </a:solidFill>
                <a:highlight>
                  <a:srgbClr val="FFFFFF"/>
                </a:highlight>
                <a:ea typeface="+mn-lt"/>
                <a:cs typeface="+mn-lt"/>
              </a:rPr>
              <a:t>formes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d’aides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sociales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ou</a:t>
            </a:r>
            <a:r>
              <a:rPr lang="en-US" sz="1500">
                <a:solidFill>
                  <a:srgbClr val="212427"/>
                </a:solidFill>
                <a:highlight>
                  <a:srgbClr val="FFFFFF"/>
                </a:highlight>
                <a:ea typeface="+mn-lt"/>
                <a:cs typeface="+mn-lt"/>
              </a:rPr>
              <a:t> la construction de </a:t>
            </a:r>
            <a:r>
              <a:rPr lang="en-US" sz="1500" err="1">
                <a:solidFill>
                  <a:srgbClr val="212427"/>
                </a:solidFill>
                <a:highlight>
                  <a:srgbClr val="FFFFFF"/>
                </a:highlight>
                <a:ea typeface="+mn-lt"/>
                <a:cs typeface="+mn-lt"/>
              </a:rPr>
              <a:t>logements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sociaux</a:t>
            </a:r>
            <a:r>
              <a:rPr lang="en-US" sz="1500">
                <a:solidFill>
                  <a:srgbClr val="212427"/>
                </a:solidFill>
                <a:highlight>
                  <a:srgbClr val="FFFFFF"/>
                </a:highlight>
                <a:ea typeface="+mn-lt"/>
                <a:cs typeface="+mn-lt"/>
              </a:rPr>
              <a:t> dans les zones </a:t>
            </a:r>
            <a:r>
              <a:rPr lang="en-US" sz="1500" err="1">
                <a:solidFill>
                  <a:srgbClr val="212427"/>
                </a:solidFill>
                <a:highlight>
                  <a:srgbClr val="FFFFFF"/>
                </a:highlight>
                <a:ea typeface="+mn-lt"/>
                <a:cs typeface="+mn-lt"/>
              </a:rPr>
              <a:t>potentiellement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gentrifiées</a:t>
            </a:r>
            <a:r>
              <a:rPr lang="en-US" sz="1500">
                <a:solidFill>
                  <a:srgbClr val="212427"/>
                </a:solidFill>
                <a:highlight>
                  <a:srgbClr val="FFFFFF"/>
                </a:highlight>
                <a:ea typeface="+mn-lt"/>
                <a:cs typeface="+mn-lt"/>
              </a:rPr>
              <a:t>.</a:t>
            </a:r>
            <a:endParaRPr lang="en-US"/>
          </a:p>
          <a:p>
            <a:r>
              <a:rPr lang="en-US" sz="1500" err="1">
                <a:solidFill>
                  <a:srgbClr val="212427"/>
                </a:solidFill>
                <a:highlight>
                  <a:srgbClr val="FFFFFF"/>
                </a:highlight>
                <a:ea typeface="+mn-lt"/>
                <a:cs typeface="+mn-lt"/>
              </a:rPr>
              <a:t>Enfin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dernière</a:t>
            </a:r>
            <a:r>
              <a:rPr lang="en-US" sz="1500">
                <a:solidFill>
                  <a:srgbClr val="212427"/>
                </a:solidFill>
                <a:highlight>
                  <a:srgbClr val="FFFFFF"/>
                </a:highlight>
                <a:ea typeface="+mn-lt"/>
                <a:cs typeface="+mn-lt"/>
              </a:rPr>
              <a:t> explication </a:t>
            </a:r>
            <a:r>
              <a:rPr lang="en-US" sz="1500" err="1">
                <a:solidFill>
                  <a:srgbClr val="212427"/>
                </a:solidFill>
                <a:highlight>
                  <a:srgbClr val="FFFFFF"/>
                </a:highlight>
                <a:ea typeface="+mn-lt"/>
                <a:cs typeface="+mn-lt"/>
              </a:rPr>
              <a:t>tient</a:t>
            </a:r>
            <a:r>
              <a:rPr lang="en-US" sz="1500">
                <a:solidFill>
                  <a:srgbClr val="212427"/>
                </a:solidFill>
                <a:highlight>
                  <a:srgbClr val="FFFFFF"/>
                </a:highlight>
                <a:ea typeface="+mn-lt"/>
                <a:cs typeface="+mn-lt"/>
              </a:rPr>
              <a:t> à la </a:t>
            </a:r>
            <a:r>
              <a:rPr lang="en-US" sz="1500" err="1">
                <a:solidFill>
                  <a:srgbClr val="212427"/>
                </a:solidFill>
                <a:highlight>
                  <a:srgbClr val="FFFFFF"/>
                </a:highlight>
                <a:ea typeface="+mn-lt"/>
                <a:cs typeface="+mn-lt"/>
              </a:rPr>
              <a:t>focalisation</a:t>
            </a:r>
            <a:r>
              <a:rPr lang="en-US" sz="1500">
                <a:solidFill>
                  <a:srgbClr val="212427"/>
                </a:solidFill>
                <a:highlight>
                  <a:srgbClr val="FFFFFF"/>
                </a:highlight>
                <a:ea typeface="+mn-lt"/>
                <a:cs typeface="+mn-lt"/>
              </a:rPr>
              <a:t> du </a:t>
            </a:r>
            <a:r>
              <a:rPr lang="en-US" sz="1500" err="1">
                <a:solidFill>
                  <a:srgbClr val="212427"/>
                </a:solidFill>
                <a:highlight>
                  <a:srgbClr val="FFFFFF"/>
                </a:highlight>
                <a:ea typeface="+mn-lt"/>
                <a:cs typeface="+mn-lt"/>
              </a:rPr>
              <a:t>débat</a:t>
            </a:r>
            <a:r>
              <a:rPr lang="en-US" sz="1500">
                <a:solidFill>
                  <a:srgbClr val="212427"/>
                </a:solidFill>
                <a:highlight>
                  <a:srgbClr val="FFFFFF"/>
                </a:highlight>
                <a:ea typeface="+mn-lt"/>
                <a:cs typeface="+mn-lt"/>
              </a:rPr>
              <a:t> public et </a:t>
            </a:r>
            <a:r>
              <a:rPr lang="en-US" sz="1500" err="1">
                <a:solidFill>
                  <a:srgbClr val="212427"/>
                </a:solidFill>
                <a:highlight>
                  <a:srgbClr val="FFFFFF"/>
                </a:highlight>
                <a:ea typeface="+mn-lt"/>
                <a:cs typeface="+mn-lt"/>
              </a:rPr>
              <a:t>scientifique</a:t>
            </a:r>
            <a:r>
              <a:rPr lang="en-US" sz="1500">
                <a:solidFill>
                  <a:srgbClr val="212427"/>
                </a:solidFill>
                <a:highlight>
                  <a:srgbClr val="FFFFFF"/>
                </a:highlight>
                <a:ea typeface="+mn-lt"/>
                <a:cs typeface="+mn-lt"/>
              </a:rPr>
              <a:t> sur les </a:t>
            </a:r>
            <a:r>
              <a:rPr lang="en-US" sz="1500" err="1">
                <a:solidFill>
                  <a:srgbClr val="212427"/>
                </a:solidFill>
                <a:highlight>
                  <a:srgbClr val="FFFFFF"/>
                </a:highlight>
                <a:ea typeface="+mn-lt"/>
                <a:cs typeface="+mn-lt"/>
              </a:rPr>
              <a:t>grandes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métropoles</a:t>
            </a:r>
            <a:r>
              <a:rPr lang="en-US" sz="1500">
                <a:solidFill>
                  <a:srgbClr val="212427"/>
                </a:solidFill>
                <a:highlight>
                  <a:srgbClr val="FFFFFF"/>
                </a:highlight>
                <a:ea typeface="+mn-lt"/>
                <a:cs typeface="+mn-lt"/>
              </a:rPr>
              <a:t> de pays </a:t>
            </a:r>
            <a:r>
              <a:rPr lang="en-US" sz="1500" err="1">
                <a:solidFill>
                  <a:srgbClr val="212427"/>
                </a:solidFill>
                <a:highlight>
                  <a:srgbClr val="FFFFFF"/>
                </a:highlight>
                <a:ea typeface="+mn-lt"/>
                <a:cs typeface="+mn-lt"/>
              </a:rPr>
              <a:t>développés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éclipsant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une</a:t>
            </a:r>
            <a:r>
              <a:rPr lang="en-US" sz="1500">
                <a:solidFill>
                  <a:srgbClr val="212427"/>
                </a:solidFill>
                <a:highlight>
                  <a:srgbClr val="FFFFFF"/>
                </a:highlight>
                <a:ea typeface="+mn-lt"/>
                <a:cs typeface="+mn-lt"/>
              </a:rPr>
              <a:t> part majeure de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qui a lieu dans les petites villes et les pays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développement</a:t>
            </a:r>
            <a:r>
              <a:rPr lang="en-US" sz="1500">
                <a:solidFill>
                  <a:srgbClr val="212427"/>
                </a:solidFill>
                <a:highlight>
                  <a:srgbClr val="FFFFFF"/>
                </a:highlight>
                <a:ea typeface="+mn-lt"/>
                <a:cs typeface="+mn-lt"/>
              </a:rPr>
              <a:t> (Lamb</a:t>
            </a:r>
            <a:r>
              <a:rPr lang="en-US" sz="1500" i="1">
                <a:solidFill>
                  <a:srgbClr val="212427"/>
                </a:solidFill>
                <a:highlight>
                  <a:srgbClr val="FFFFFF"/>
                </a:highlight>
                <a:ea typeface="+mn-lt"/>
                <a:cs typeface="+mn-lt"/>
              </a:rPr>
              <a:t> et al.</a:t>
            </a:r>
            <a:r>
              <a:rPr lang="en-US" sz="1500">
                <a:solidFill>
                  <a:srgbClr val="212427"/>
                </a:solidFill>
                <a:highlight>
                  <a:srgbClr val="FFFFFF"/>
                </a:highlight>
                <a:ea typeface="+mn-lt"/>
                <a:cs typeface="+mn-lt"/>
              </a:rPr>
              <a:t>, 2019). Dans les pays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développement</a:t>
            </a:r>
            <a:r>
              <a:rPr lang="en-US" sz="1500">
                <a:solidFill>
                  <a:srgbClr val="212427"/>
                </a:solidFill>
                <a:highlight>
                  <a:srgbClr val="FFFFFF"/>
                </a:highlight>
                <a:ea typeface="+mn-lt"/>
                <a:cs typeface="+mn-lt"/>
              </a:rPr>
              <a:t>, la </a:t>
            </a:r>
            <a:r>
              <a:rPr lang="en-US" sz="1500" err="1">
                <a:solidFill>
                  <a:srgbClr val="212427"/>
                </a:solidFill>
                <a:highlight>
                  <a:srgbClr val="FFFFFF"/>
                </a:highlight>
                <a:ea typeface="+mn-lt"/>
                <a:cs typeface="+mn-lt"/>
              </a:rPr>
              <a:t>pauvreté</a:t>
            </a:r>
            <a:r>
              <a:rPr lang="en-US" sz="1500">
                <a:solidFill>
                  <a:srgbClr val="212427"/>
                </a:solidFill>
                <a:highlight>
                  <a:srgbClr val="FFFFFF"/>
                </a:highlight>
                <a:ea typeface="+mn-lt"/>
                <a:cs typeface="+mn-lt"/>
              </a:rPr>
              <a:t> du réseau de transports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commun</a:t>
            </a:r>
            <a:r>
              <a:rPr lang="en-US" sz="1500">
                <a:solidFill>
                  <a:srgbClr val="212427"/>
                </a:solidFill>
                <a:highlight>
                  <a:srgbClr val="FFFFFF"/>
                </a:highlight>
                <a:ea typeface="+mn-lt"/>
                <a:cs typeface="+mn-lt"/>
              </a:rPr>
              <a:t>, les </a:t>
            </a:r>
            <a:r>
              <a:rPr lang="en-US" sz="1500" err="1">
                <a:solidFill>
                  <a:srgbClr val="212427"/>
                </a:solidFill>
                <a:highlight>
                  <a:srgbClr val="FFFFFF"/>
                </a:highlight>
                <a:ea typeface="+mn-lt"/>
                <a:cs typeface="+mn-lt"/>
              </a:rPr>
              <a:t>inégalités</a:t>
            </a:r>
            <a:r>
              <a:rPr lang="en-US" sz="1500">
                <a:solidFill>
                  <a:srgbClr val="212427"/>
                </a:solidFill>
                <a:highlight>
                  <a:srgbClr val="FFFFFF"/>
                </a:highlight>
                <a:ea typeface="+mn-lt"/>
                <a:cs typeface="+mn-lt"/>
              </a:rPr>
              <a:t>, la part </a:t>
            </a:r>
            <a:r>
              <a:rPr lang="en-US" sz="1500" err="1">
                <a:solidFill>
                  <a:srgbClr val="212427"/>
                </a:solidFill>
                <a:highlight>
                  <a:srgbClr val="FFFFFF"/>
                </a:highlight>
                <a:ea typeface="+mn-lt"/>
                <a:cs typeface="+mn-lt"/>
              </a:rPr>
              <a:t>importante</a:t>
            </a:r>
            <a:r>
              <a:rPr lang="en-US" sz="1500">
                <a:solidFill>
                  <a:srgbClr val="212427"/>
                </a:solidFill>
                <a:highlight>
                  <a:srgbClr val="FFFFFF"/>
                </a:highlight>
                <a:ea typeface="+mn-lt"/>
                <a:cs typeface="+mn-lt"/>
              </a:rPr>
              <a:t> des </a:t>
            </a:r>
            <a:r>
              <a:rPr lang="en-US" sz="1500" err="1">
                <a:solidFill>
                  <a:srgbClr val="212427"/>
                </a:solidFill>
                <a:highlight>
                  <a:srgbClr val="FFFFFF"/>
                </a:highlight>
                <a:ea typeface="+mn-lt"/>
                <a:cs typeface="+mn-lt"/>
              </a:rPr>
              <a:t>logements</a:t>
            </a:r>
            <a:r>
              <a:rPr lang="en-US" sz="1500">
                <a:solidFill>
                  <a:srgbClr val="212427"/>
                </a:solidFill>
                <a:highlight>
                  <a:srgbClr val="FFFFFF"/>
                </a:highlight>
                <a:ea typeface="+mn-lt"/>
                <a:cs typeface="+mn-lt"/>
              </a:rPr>
              <a:t> et </a:t>
            </a:r>
            <a:r>
              <a:rPr lang="en-US" sz="1500" err="1">
                <a:solidFill>
                  <a:srgbClr val="212427"/>
                </a:solidFill>
                <a:highlight>
                  <a:srgbClr val="FFFFFF"/>
                </a:highlight>
                <a:ea typeface="+mn-lt"/>
                <a:cs typeface="+mn-lt"/>
              </a:rPr>
              <a:t>emplois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informels</a:t>
            </a:r>
            <a:r>
              <a:rPr lang="en-US" sz="1500">
                <a:solidFill>
                  <a:srgbClr val="212427"/>
                </a:solidFill>
                <a:highlight>
                  <a:srgbClr val="FFFFFF"/>
                </a:highlight>
                <a:ea typeface="+mn-lt"/>
                <a:cs typeface="+mn-lt"/>
              </a:rPr>
              <a:t>, et le manque de </a:t>
            </a:r>
            <a:r>
              <a:rPr lang="en-US" sz="1500" err="1">
                <a:solidFill>
                  <a:srgbClr val="212427"/>
                </a:solidFill>
                <a:highlight>
                  <a:srgbClr val="FFFFFF"/>
                </a:highlight>
                <a:ea typeface="+mn-lt"/>
                <a:cs typeface="+mn-lt"/>
              </a:rPr>
              <a:t>pouvoir</a:t>
            </a:r>
            <a:r>
              <a:rPr lang="en-US" sz="1500">
                <a:solidFill>
                  <a:srgbClr val="212427"/>
                </a:solidFill>
                <a:highlight>
                  <a:srgbClr val="FFFFFF"/>
                </a:highlight>
                <a:ea typeface="+mn-lt"/>
                <a:cs typeface="+mn-lt"/>
              </a:rPr>
              <a:t> politique font </a:t>
            </a:r>
            <a:r>
              <a:rPr lang="en-US" sz="1500" err="1">
                <a:solidFill>
                  <a:srgbClr val="212427"/>
                </a:solidFill>
                <a:highlight>
                  <a:srgbClr val="FFFFFF"/>
                </a:highlight>
                <a:ea typeface="+mn-lt"/>
                <a:cs typeface="+mn-lt"/>
              </a:rPr>
              <a:t>que</a:t>
            </a:r>
            <a:r>
              <a:rPr lang="en-US" sz="1500">
                <a:solidFill>
                  <a:srgbClr val="212427"/>
                </a:solidFill>
                <a:highlight>
                  <a:srgbClr val="FFFFFF"/>
                </a:highlight>
                <a:ea typeface="+mn-lt"/>
                <a:cs typeface="+mn-lt"/>
              </a:rPr>
              <a:t> les </a:t>
            </a:r>
            <a:r>
              <a:rPr lang="en-US" sz="1500" err="1">
                <a:solidFill>
                  <a:srgbClr val="212427"/>
                </a:solidFill>
                <a:highlight>
                  <a:srgbClr val="FFFFFF"/>
                </a:highlight>
                <a:ea typeface="+mn-lt"/>
                <a:cs typeface="+mn-lt"/>
              </a:rPr>
              <a:t>mesures</a:t>
            </a:r>
            <a:r>
              <a:rPr lang="en-US" sz="1500">
                <a:solidFill>
                  <a:srgbClr val="212427"/>
                </a:solidFill>
                <a:highlight>
                  <a:srgbClr val="FFFFFF"/>
                </a:highlight>
                <a:ea typeface="+mn-lt"/>
                <a:cs typeface="+mn-lt"/>
              </a:rPr>
              <a:t> à adopter </a:t>
            </a:r>
            <a:r>
              <a:rPr lang="en-US" sz="1500" err="1">
                <a:solidFill>
                  <a:srgbClr val="212427"/>
                </a:solidFill>
                <a:highlight>
                  <a:srgbClr val="FFFFFF"/>
                </a:highlight>
                <a:ea typeface="+mn-lt"/>
                <a:cs typeface="+mn-lt"/>
              </a:rPr>
              <a:t>sont</a:t>
            </a:r>
            <a:r>
              <a:rPr lang="en-US" sz="1500">
                <a:solidFill>
                  <a:srgbClr val="212427"/>
                </a:solidFill>
                <a:highlight>
                  <a:srgbClr val="FFFFFF"/>
                </a:highlight>
                <a:ea typeface="+mn-lt"/>
                <a:cs typeface="+mn-lt"/>
              </a:rPr>
              <a:t> très </a:t>
            </a:r>
            <a:r>
              <a:rPr lang="en-US" sz="1500" err="1">
                <a:solidFill>
                  <a:srgbClr val="212427"/>
                </a:solidFill>
                <a:highlight>
                  <a:srgbClr val="FFFFFF"/>
                </a:highlight>
                <a:ea typeface="+mn-lt"/>
                <a:cs typeface="+mn-lt"/>
              </a:rPr>
              <a:t>différentes</a:t>
            </a:r>
            <a:r>
              <a:rPr lang="en-US" sz="1500">
                <a:solidFill>
                  <a:srgbClr val="212427"/>
                </a:solidFill>
                <a:highlight>
                  <a:srgbClr val="FFFFFF"/>
                </a:highlight>
                <a:ea typeface="+mn-lt"/>
                <a:cs typeface="+mn-lt"/>
              </a:rPr>
              <a:t> des solutions </a:t>
            </a:r>
            <a:r>
              <a:rPr lang="en-US" sz="1500" err="1">
                <a:solidFill>
                  <a:srgbClr val="212427"/>
                </a:solidFill>
                <a:highlight>
                  <a:srgbClr val="FFFFFF"/>
                </a:highlight>
                <a:ea typeface="+mn-lt"/>
                <a:cs typeface="+mn-lt"/>
              </a:rPr>
              <a:t>adaptées</a:t>
            </a:r>
            <a:r>
              <a:rPr lang="en-US" sz="1500">
                <a:solidFill>
                  <a:srgbClr val="212427"/>
                </a:solidFill>
                <a:highlight>
                  <a:srgbClr val="FFFFFF"/>
                </a:highlight>
                <a:ea typeface="+mn-lt"/>
                <a:cs typeface="+mn-lt"/>
              </a:rPr>
              <a:t> aux villes de pays </a:t>
            </a:r>
            <a:r>
              <a:rPr lang="en-US" sz="1500" err="1">
                <a:solidFill>
                  <a:srgbClr val="212427"/>
                </a:solidFill>
                <a:highlight>
                  <a:srgbClr val="FFFFFF"/>
                </a:highlight>
                <a:ea typeface="+mn-lt"/>
                <a:cs typeface="+mn-lt"/>
              </a:rPr>
              <a:t>développés</a:t>
            </a:r>
            <a:r>
              <a:rPr lang="en-US" sz="1500">
                <a:solidFill>
                  <a:srgbClr val="212427"/>
                </a:solidFill>
                <a:highlight>
                  <a:srgbClr val="FFFFFF"/>
                </a:highlight>
                <a:ea typeface="+mn-lt"/>
                <a:cs typeface="+mn-lt"/>
              </a:rPr>
              <a:t>. Peu </a:t>
            </a:r>
            <a:r>
              <a:rPr lang="en-US" sz="1500" err="1">
                <a:solidFill>
                  <a:srgbClr val="212427"/>
                </a:solidFill>
                <a:highlight>
                  <a:srgbClr val="FFFFFF"/>
                </a:highlight>
                <a:ea typeface="+mn-lt"/>
                <a:cs typeface="+mn-lt"/>
              </a:rPr>
              <a:t>d’études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concernent</a:t>
            </a:r>
            <a:r>
              <a:rPr lang="en-US" sz="1500">
                <a:solidFill>
                  <a:srgbClr val="212427"/>
                </a:solidFill>
                <a:highlight>
                  <a:srgbClr val="FFFFFF"/>
                </a:highlight>
                <a:ea typeface="+mn-lt"/>
                <a:cs typeface="+mn-lt"/>
              </a:rPr>
              <a:t> les villes de pays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développement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alors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que</a:t>
            </a:r>
            <a:r>
              <a:rPr lang="en-US" sz="1500">
                <a:solidFill>
                  <a:srgbClr val="212427"/>
                </a:solidFill>
                <a:highlight>
                  <a:srgbClr val="FFFFFF"/>
                </a:highlight>
                <a:ea typeface="+mn-lt"/>
                <a:cs typeface="+mn-lt"/>
              </a:rPr>
              <a:t> la </a:t>
            </a:r>
            <a:r>
              <a:rPr lang="en-US" sz="1500" err="1">
                <a:solidFill>
                  <a:srgbClr val="212427"/>
                </a:solidFill>
                <a:highlight>
                  <a:srgbClr val="FFFFFF"/>
                </a:highlight>
                <a:ea typeface="+mn-lt"/>
                <a:cs typeface="+mn-lt"/>
              </a:rPr>
              <a:t>croissance</a:t>
            </a:r>
            <a:r>
              <a:rPr lang="en-US" sz="1500">
                <a:solidFill>
                  <a:srgbClr val="212427"/>
                </a:solidFill>
                <a:highlight>
                  <a:srgbClr val="FFFFFF"/>
                </a:highlight>
                <a:ea typeface="+mn-lt"/>
                <a:cs typeface="+mn-lt"/>
              </a:rPr>
              <a:t> de la population </a:t>
            </a:r>
            <a:r>
              <a:rPr lang="en-US" sz="1500" err="1">
                <a:solidFill>
                  <a:srgbClr val="212427"/>
                </a:solidFill>
                <a:highlight>
                  <a:srgbClr val="FFFFFF"/>
                </a:highlight>
                <a:ea typeface="+mn-lt"/>
                <a:cs typeface="+mn-lt"/>
              </a:rPr>
              <a:t>urbaine</a:t>
            </a:r>
            <a:r>
              <a:rPr lang="en-US" sz="1500">
                <a:solidFill>
                  <a:srgbClr val="212427"/>
                </a:solidFill>
                <a:highlight>
                  <a:srgbClr val="FFFFFF"/>
                </a:highlight>
                <a:ea typeface="+mn-lt"/>
                <a:cs typeface="+mn-lt"/>
              </a:rPr>
              <a:t> et des richesses est très susceptible </a:t>
            </a:r>
            <a:r>
              <a:rPr lang="en-US" sz="1500" err="1">
                <a:solidFill>
                  <a:srgbClr val="212427"/>
                </a:solidFill>
                <a:highlight>
                  <a:srgbClr val="FFFFFF"/>
                </a:highlight>
                <a:ea typeface="+mn-lt"/>
                <a:cs typeface="+mn-lt"/>
              </a:rPr>
              <a:t>d’y</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provoquer</a:t>
            </a:r>
            <a:r>
              <a:rPr lang="en-US" sz="1500">
                <a:solidFill>
                  <a:srgbClr val="212427"/>
                </a:solidFill>
                <a:highlight>
                  <a:srgbClr val="FFFFFF"/>
                </a:highlight>
                <a:ea typeface="+mn-lt"/>
                <a:cs typeface="+mn-lt"/>
              </a:rPr>
              <a:t> un </a:t>
            </a:r>
            <a:r>
              <a:rPr lang="en-US" sz="1500" err="1">
                <a:solidFill>
                  <a:srgbClr val="212427"/>
                </a:solidFill>
                <a:highlight>
                  <a:srgbClr val="FFFFFF"/>
                </a:highlight>
                <a:ea typeface="+mn-lt"/>
                <a:cs typeface="+mn-lt"/>
              </a:rPr>
              <a:t>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important et </a:t>
            </a:r>
            <a:r>
              <a:rPr lang="en-US" sz="1500" err="1">
                <a:solidFill>
                  <a:srgbClr val="212427"/>
                </a:solidFill>
                <a:highlight>
                  <a:srgbClr val="FFFFFF"/>
                </a:highlight>
                <a:ea typeface="+mn-lt"/>
                <a:cs typeface="+mn-lt"/>
              </a:rPr>
              <a:t>qu’il</a:t>
            </a:r>
            <a:r>
              <a:rPr lang="en-US" sz="1500">
                <a:solidFill>
                  <a:srgbClr val="212427"/>
                </a:solidFill>
                <a:highlight>
                  <a:srgbClr val="FFFFFF"/>
                </a:highlight>
                <a:ea typeface="+mn-lt"/>
                <a:cs typeface="+mn-lt"/>
              </a:rPr>
              <a:t> est encore possible </a:t>
            </a:r>
            <a:r>
              <a:rPr lang="en-US" sz="1500" err="1">
                <a:solidFill>
                  <a:srgbClr val="212427"/>
                </a:solidFill>
                <a:highlight>
                  <a:srgbClr val="FFFFFF"/>
                </a:highlight>
                <a:ea typeface="+mn-lt"/>
                <a:cs typeface="+mn-lt"/>
              </a:rPr>
              <a:t>d’agir</a:t>
            </a:r>
            <a:r>
              <a:rPr lang="en-US" sz="1500">
                <a:solidFill>
                  <a:srgbClr val="212427"/>
                </a:solidFill>
                <a:highlight>
                  <a:srgbClr val="FFFFFF"/>
                </a:highlight>
                <a:ea typeface="+mn-lt"/>
                <a:cs typeface="+mn-lt"/>
              </a:rPr>
              <a:t> sur la </a:t>
            </a:r>
            <a:r>
              <a:rPr lang="en-US" sz="1500" err="1">
                <a:solidFill>
                  <a:srgbClr val="212427"/>
                </a:solidFill>
                <a:highlight>
                  <a:srgbClr val="FFFFFF"/>
                </a:highlight>
                <a:ea typeface="+mn-lt"/>
                <a:cs typeface="+mn-lt"/>
              </a:rPr>
              <a:t>forme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urbaine</a:t>
            </a:r>
            <a:r>
              <a:rPr lang="en-US" sz="1500">
                <a:solidFill>
                  <a:srgbClr val="212427"/>
                </a:solidFill>
                <a:highlight>
                  <a:srgbClr val="FFFFFF"/>
                </a:highlight>
                <a:ea typeface="+mn-lt"/>
                <a:cs typeface="+mn-lt"/>
              </a:rPr>
              <a:t> de </a:t>
            </a:r>
            <a:r>
              <a:rPr lang="en-US" sz="1500" err="1">
                <a:solidFill>
                  <a:srgbClr val="212427"/>
                </a:solidFill>
                <a:highlight>
                  <a:srgbClr val="FFFFFF"/>
                </a:highlight>
                <a:ea typeface="+mn-lt"/>
                <a:cs typeface="+mn-lt"/>
              </a:rPr>
              <a:t>ces</a:t>
            </a:r>
            <a:r>
              <a:rPr lang="en-US" sz="1500">
                <a:solidFill>
                  <a:srgbClr val="212427"/>
                </a:solidFill>
                <a:highlight>
                  <a:srgbClr val="FFFFFF"/>
                </a:highlight>
                <a:ea typeface="+mn-lt"/>
                <a:cs typeface="+mn-lt"/>
              </a:rPr>
              <a:t> villes.</a:t>
            </a:r>
            <a:endParaRPr lang="en-US"/>
          </a:p>
          <a:p>
            <a:r>
              <a:rPr lang="en-US" sz="1500">
                <a:solidFill>
                  <a:srgbClr val="212427"/>
                </a:solidFill>
                <a:highlight>
                  <a:srgbClr val="FFFFFF"/>
                </a:highlight>
                <a:ea typeface="+mn-lt"/>
                <a:cs typeface="+mn-lt"/>
              </a:rPr>
              <a:t>Les petites villes </a:t>
            </a:r>
            <a:r>
              <a:rPr lang="en-US" sz="1500" err="1">
                <a:solidFill>
                  <a:srgbClr val="212427"/>
                </a:solidFill>
                <a:highlight>
                  <a:srgbClr val="FFFFFF"/>
                </a:highlight>
                <a:ea typeface="+mn-lt"/>
                <a:cs typeface="+mn-lt"/>
              </a:rPr>
              <a:t>ont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rarement</a:t>
            </a:r>
            <a:r>
              <a:rPr lang="en-US" sz="1500">
                <a:solidFill>
                  <a:srgbClr val="212427"/>
                </a:solidFill>
                <a:highlight>
                  <a:srgbClr val="FFFFFF"/>
                </a:highlight>
                <a:ea typeface="+mn-lt"/>
                <a:cs typeface="+mn-lt"/>
              </a:rPr>
              <a:t> le </a:t>
            </a:r>
            <a:r>
              <a:rPr lang="en-US" sz="1500" err="1">
                <a:solidFill>
                  <a:srgbClr val="212427"/>
                </a:solidFill>
                <a:highlight>
                  <a:srgbClr val="FFFFFF"/>
                </a:highlight>
                <a:ea typeface="+mn-lt"/>
                <a:cs typeface="+mn-lt"/>
              </a:rPr>
              <a:t>pouvoir</a:t>
            </a:r>
            <a:r>
              <a:rPr lang="en-US" sz="1500">
                <a:solidFill>
                  <a:srgbClr val="212427"/>
                </a:solidFill>
                <a:highlight>
                  <a:srgbClr val="FFFFFF"/>
                </a:highlight>
                <a:ea typeface="+mn-lt"/>
                <a:cs typeface="+mn-lt"/>
              </a:rPr>
              <a:t> politique </a:t>
            </a:r>
            <a:r>
              <a:rPr lang="en-US" sz="1500" err="1">
                <a:solidFill>
                  <a:srgbClr val="212427"/>
                </a:solidFill>
                <a:highlight>
                  <a:srgbClr val="FFFFFF"/>
                </a:highlight>
                <a:ea typeface="+mn-lt"/>
                <a:cs typeface="+mn-lt"/>
              </a:rPr>
              <a:t>nécessaire</a:t>
            </a:r>
            <a:r>
              <a:rPr lang="en-US" sz="1500">
                <a:solidFill>
                  <a:srgbClr val="212427"/>
                </a:solidFill>
                <a:highlight>
                  <a:srgbClr val="FFFFFF"/>
                </a:highlight>
                <a:ea typeface="+mn-lt"/>
                <a:cs typeface="+mn-lt"/>
              </a:rPr>
              <a:t> à la mise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place de politiques </a:t>
            </a:r>
            <a:r>
              <a:rPr lang="en-US" sz="1500" err="1">
                <a:solidFill>
                  <a:srgbClr val="212427"/>
                </a:solidFill>
                <a:highlight>
                  <a:srgbClr val="FFFFFF"/>
                </a:highlight>
                <a:ea typeface="+mn-lt"/>
                <a:cs typeface="+mn-lt"/>
              </a:rPr>
              <a:t>contre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l’étalement</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urbain</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comme</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en</a:t>
            </a:r>
            <a:r>
              <a:rPr lang="en-US" sz="1500">
                <a:solidFill>
                  <a:srgbClr val="212427"/>
                </a:solidFill>
                <a:highlight>
                  <a:srgbClr val="FFFFFF"/>
                </a:highlight>
                <a:ea typeface="+mn-lt"/>
                <a:cs typeface="+mn-lt"/>
              </a:rPr>
              <a:t> France, </a:t>
            </a:r>
            <a:r>
              <a:rPr lang="en-US" sz="1500" err="1">
                <a:solidFill>
                  <a:srgbClr val="212427"/>
                </a:solidFill>
                <a:highlight>
                  <a:srgbClr val="FFFFFF"/>
                </a:highlight>
                <a:ea typeface="+mn-lt"/>
                <a:cs typeface="+mn-lt"/>
              </a:rPr>
              <a:t>où</a:t>
            </a:r>
            <a:r>
              <a:rPr lang="en-US" sz="1500">
                <a:solidFill>
                  <a:srgbClr val="212427"/>
                </a:solidFill>
                <a:highlight>
                  <a:srgbClr val="FFFFFF"/>
                </a:highlight>
                <a:ea typeface="+mn-lt"/>
                <a:cs typeface="+mn-lt"/>
              </a:rPr>
              <a:t> les instruments </a:t>
            </a:r>
            <a:r>
              <a:rPr lang="en-US" sz="1500" err="1">
                <a:solidFill>
                  <a:srgbClr val="212427"/>
                </a:solidFill>
                <a:highlight>
                  <a:srgbClr val="FFFFFF"/>
                </a:highlight>
                <a:ea typeface="+mn-lt"/>
                <a:cs typeface="+mn-lt"/>
              </a:rPr>
              <a:t>législatifs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existants</a:t>
            </a:r>
            <a:r>
              <a:rPr lang="en-US" sz="1500">
                <a:solidFill>
                  <a:srgbClr val="212427"/>
                </a:solidFill>
                <a:highlight>
                  <a:srgbClr val="FFFFFF"/>
                </a:highlight>
                <a:ea typeface="+mn-lt"/>
                <a:cs typeface="+mn-lt"/>
              </a:rPr>
              <a:t> </a:t>
            </a:r>
            <a:r>
              <a:rPr lang="en-US" sz="1500" err="1">
                <a:solidFill>
                  <a:srgbClr val="212427"/>
                </a:solidFill>
                <a:highlight>
                  <a:srgbClr val="FFFFFF"/>
                </a:highlight>
                <a:ea typeface="+mn-lt"/>
                <a:cs typeface="+mn-lt"/>
              </a:rPr>
              <a:t>sont</a:t>
            </a:r>
            <a:r>
              <a:rPr lang="en-US" sz="1500">
                <a:solidFill>
                  <a:srgbClr val="212427"/>
                </a:solidFill>
                <a:highlight>
                  <a:srgbClr val="FFFFFF"/>
                </a:highlight>
                <a:ea typeface="+mn-lt"/>
                <a:cs typeface="+mn-lt"/>
              </a:rPr>
              <a:t> sous-</a:t>
            </a:r>
            <a:r>
              <a:rPr lang="en-US" sz="1500" err="1">
                <a:solidFill>
                  <a:srgbClr val="212427"/>
                </a:solidFill>
                <a:highlight>
                  <a:srgbClr val="FFFFFF"/>
                </a:highlight>
                <a:ea typeface="+mn-lt"/>
                <a:cs typeface="+mn-lt"/>
              </a:rPr>
              <a:t>utilisés</a:t>
            </a:r>
            <a:r>
              <a:rPr lang="en-US" sz="1500">
                <a:solidFill>
                  <a:srgbClr val="212427"/>
                </a:solidFill>
                <a:highlight>
                  <a:srgbClr val="FFFFFF"/>
                </a:highlight>
                <a:ea typeface="+mn-lt"/>
                <a:cs typeface="+mn-lt"/>
              </a:rPr>
              <a:t> par les </a:t>
            </a:r>
            <a:r>
              <a:rPr lang="en-US" sz="1500" err="1">
                <a:solidFill>
                  <a:srgbClr val="212427"/>
                </a:solidFill>
                <a:highlight>
                  <a:srgbClr val="FFFFFF"/>
                </a:highlight>
                <a:ea typeface="+mn-lt"/>
                <a:cs typeface="+mn-lt"/>
              </a:rPr>
              <a:t>collectivités</a:t>
            </a:r>
            <a:r>
              <a:rPr lang="en-US" sz="1500">
                <a:solidFill>
                  <a:srgbClr val="212427"/>
                </a:solidFill>
                <a:highlight>
                  <a:srgbClr val="FFFFFF"/>
                </a:highlight>
                <a:ea typeface="+mn-lt"/>
                <a:cs typeface="+mn-lt"/>
              </a:rPr>
              <a:t> locales (</a:t>
            </a:r>
            <a:r>
              <a:rPr lang="en-US" sz="1500" err="1">
                <a:solidFill>
                  <a:srgbClr val="212427"/>
                </a:solidFill>
                <a:highlight>
                  <a:srgbClr val="FFFFFF"/>
                </a:highlight>
                <a:ea typeface="+mn-lt"/>
                <a:cs typeface="+mn-lt"/>
              </a:rPr>
              <a:t>Colsaet</a:t>
            </a:r>
            <a:r>
              <a:rPr lang="en-US" sz="1500">
                <a:solidFill>
                  <a:srgbClr val="212427"/>
                </a:solidFill>
                <a:highlight>
                  <a:srgbClr val="FFFFFF"/>
                </a:highlight>
                <a:ea typeface="+mn-lt"/>
                <a:cs typeface="+mn-lt"/>
              </a:rPr>
              <a:t>, 2019).</a:t>
            </a:r>
            <a:endParaRPr lang="en-US"/>
          </a:p>
          <a:p>
            <a:endParaRPr lang="en-US"/>
          </a:p>
        </p:txBody>
      </p:sp>
      <p:sp>
        <p:nvSpPr>
          <p:cNvPr id="9" name="Title 1">
            <a:extLst>
              <a:ext uri="{FF2B5EF4-FFF2-40B4-BE49-F238E27FC236}">
                <a16:creationId xmlns:a16="http://schemas.microsoft.com/office/drawing/2014/main" id="{FEFD534F-F99E-E142-699B-C18E6F9E085C}"/>
              </a:ext>
            </a:extLst>
          </p:cNvPr>
          <p:cNvSpPr>
            <a:spLocks noGrp="1"/>
          </p:cNvSpPr>
          <p:nvPr>
            <p:ph type="title"/>
          </p:nvPr>
        </p:nvSpPr>
        <p:spPr>
          <a:xfrm>
            <a:off x="-5443" y="-2268"/>
            <a:ext cx="10515600" cy="781278"/>
          </a:xfrm>
        </p:spPr>
        <p:txBody>
          <a:bodyPr>
            <a:normAutofit/>
          </a:bodyPr>
          <a:lstStyle/>
          <a:p>
            <a:r>
              <a:rPr lang="en-US"/>
              <a:t>3. </a:t>
            </a:r>
            <a:r>
              <a:rPr lang="en-US" err="1"/>
              <a:t>L'étalement</a:t>
            </a:r>
            <a:r>
              <a:rPr lang="en-US"/>
              <a:t> </a:t>
            </a:r>
            <a:r>
              <a:rPr lang="en-US" err="1"/>
              <a:t>urbain</a:t>
            </a:r>
            <a:r>
              <a:rPr lang="en-US"/>
              <a:t> </a:t>
            </a:r>
          </a:p>
        </p:txBody>
      </p:sp>
    </p:spTree>
    <p:extLst>
      <p:ext uri="{BB962C8B-B14F-4D97-AF65-F5344CB8AC3E}">
        <p14:creationId xmlns:p14="http://schemas.microsoft.com/office/powerpoint/2010/main" val="402565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8A9C1-8B56-467F-D9CE-5F4D90443A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B90AC7-FF3E-6F0B-204C-6B51486F47DB}"/>
              </a:ext>
            </a:extLst>
          </p:cNvPr>
          <p:cNvSpPr>
            <a:spLocks noGrp="1"/>
          </p:cNvSpPr>
          <p:nvPr>
            <p:ph type="title"/>
          </p:nvPr>
        </p:nvSpPr>
        <p:spPr>
          <a:xfrm>
            <a:off x="4313" y="5691"/>
            <a:ext cx="10515600" cy="692960"/>
          </a:xfrm>
        </p:spPr>
        <p:txBody>
          <a:bodyPr>
            <a:normAutofit fontScale="90000"/>
          </a:bodyPr>
          <a:lstStyle/>
          <a:p>
            <a:r>
              <a:rPr lang="fr-FR"/>
              <a:t>Idée de plan 2 : axes phares à évoquer</a:t>
            </a:r>
          </a:p>
        </p:txBody>
      </p:sp>
      <p:sp>
        <p:nvSpPr>
          <p:cNvPr id="3" name="Espace réservé du contenu 2">
            <a:extLst>
              <a:ext uri="{FF2B5EF4-FFF2-40B4-BE49-F238E27FC236}">
                <a16:creationId xmlns:a16="http://schemas.microsoft.com/office/drawing/2014/main" id="{00BEEAE9-601F-EC22-64B0-0D2E6FD49C92}"/>
              </a:ext>
            </a:extLst>
          </p:cNvPr>
          <p:cNvSpPr>
            <a:spLocks noGrp="1"/>
          </p:cNvSpPr>
          <p:nvPr>
            <p:ph idx="1"/>
          </p:nvPr>
        </p:nvSpPr>
        <p:spPr>
          <a:xfrm>
            <a:off x="4313" y="704191"/>
            <a:ext cx="12168996" cy="6148507"/>
          </a:xfrm>
        </p:spPr>
        <p:txBody>
          <a:bodyPr vert="horz" lIns="91440" tIns="45720" rIns="91440" bIns="45720" rtlCol="0" anchor="t">
            <a:noAutofit/>
          </a:bodyPr>
          <a:lstStyle/>
          <a:p>
            <a:pPr>
              <a:buFont typeface="Calibri" panose="020B0604020202020204" pitchFamily="34" charset="0"/>
              <a:buChar char="-"/>
            </a:pPr>
            <a:r>
              <a:rPr lang="fr-FR" sz="1600"/>
              <a:t>Introduction avec chiffres phares de </a:t>
            </a:r>
            <a:r>
              <a:rPr lang="fr-FR" sz="1600" err="1"/>
              <a:t>diag</a:t>
            </a:r>
            <a:r>
              <a:rPr lang="fr-FR" sz="1600"/>
              <a:t> général  (évolutions temporelles, comparaison géographique,...)</a:t>
            </a:r>
          </a:p>
          <a:p>
            <a:pPr lvl="1">
              <a:buFont typeface="Courier New" panose="020B0604020202020204" pitchFamily="34" charset="0"/>
              <a:buChar char="o"/>
            </a:pPr>
            <a:r>
              <a:rPr lang="fr-FR" sz="1400" b="1"/>
              <a:t>4 min (8 slides)</a:t>
            </a:r>
            <a:r>
              <a:rPr lang="fr-FR" sz="1400"/>
              <a:t>, répartir par thématiques </a:t>
            </a:r>
          </a:p>
          <a:p>
            <a:pPr lvl="2">
              <a:buFont typeface="Wingdings" panose="020B0604020202020204" pitchFamily="34" charset="0"/>
              <a:buChar char="§"/>
            </a:pPr>
            <a:r>
              <a:rPr lang="fr-FR" sz="1400" b="1">
                <a:solidFill>
                  <a:schemeClr val="accent3"/>
                </a:solidFill>
              </a:rPr>
              <a:t>Caractéristiques du marché (évolution et vitesse de construction, vacance, Airbnb, taille des ménages) </a:t>
            </a:r>
          </a:p>
          <a:p>
            <a:pPr lvl="2">
              <a:buFont typeface="Wingdings" panose="020B0604020202020204" pitchFamily="34" charset="0"/>
              <a:buChar char="§"/>
            </a:pPr>
            <a:r>
              <a:rPr lang="fr-FR" sz="1400" b="1">
                <a:solidFill>
                  <a:schemeClr val="accent3"/>
                </a:solidFill>
              </a:rPr>
              <a:t>typologie des logements (m2/Apparts/privé ou public </a:t>
            </a:r>
            <a:r>
              <a:rPr lang="fr-FR" sz="1400" b="1" err="1">
                <a:solidFill>
                  <a:schemeClr val="accent3"/>
                </a:solidFill>
              </a:rPr>
              <a:t>etc</a:t>
            </a:r>
            <a:r>
              <a:rPr lang="fr-FR" sz="1400" b="1">
                <a:solidFill>
                  <a:schemeClr val="accent3"/>
                </a:solidFill>
              </a:rPr>
              <a:t>) </a:t>
            </a:r>
          </a:p>
          <a:p>
            <a:pPr lvl="2">
              <a:buFont typeface="Wingdings" panose="020B0604020202020204" pitchFamily="34" charset="0"/>
              <a:buChar char="§"/>
            </a:pPr>
            <a:r>
              <a:rPr lang="fr-FR" sz="1400" b="1">
                <a:solidFill>
                  <a:schemeClr val="accent1"/>
                </a:solidFill>
              </a:rPr>
              <a:t>Prix des logements (part du salaire dédié au logement, évolution prix vs revenu, inflation, qui peut acheter quoi avant vs maintenant ? )</a:t>
            </a:r>
          </a:p>
          <a:p>
            <a:pPr lvl="2">
              <a:buFont typeface="Wingdings" panose="020B0604020202020204" pitchFamily="34" charset="0"/>
              <a:buChar char="§"/>
            </a:pPr>
            <a:r>
              <a:rPr lang="fr-FR" sz="1400" b="1">
                <a:solidFill>
                  <a:srgbClr val="C00000"/>
                </a:solidFill>
              </a:rPr>
              <a:t>Populations logés (Sociaux/étudiants, besoin : population non logée)</a:t>
            </a:r>
          </a:p>
          <a:p>
            <a:pPr>
              <a:buFont typeface="Calibri" panose="020B0604020202020204" pitchFamily="34" charset="0"/>
              <a:buChar char="-"/>
            </a:pPr>
            <a:r>
              <a:rPr lang="fr-FR" sz="1600"/>
              <a:t>Pour chaque partie : Diag territorial avec des chiffres phares/prospectives/mesures de politiques publiques </a:t>
            </a:r>
          </a:p>
          <a:p>
            <a:pPr marL="0" indent="0">
              <a:buNone/>
            </a:pPr>
            <a:r>
              <a:rPr lang="fr-FR" sz="1600"/>
              <a:t>Transition : caractériser la "tension du marché" (à relativiser) (ex : qui pouvait s'acheter 30m2 en 19... et qui peut maintenant)</a:t>
            </a:r>
          </a:p>
          <a:p>
            <a:pPr>
              <a:buFont typeface="Calibri" panose="020B0604020202020204" pitchFamily="34" charset="0"/>
              <a:buChar char="-"/>
            </a:pPr>
            <a:r>
              <a:rPr lang="fr-FR" sz="1600" b="1">
                <a:solidFill>
                  <a:schemeClr val="accent1"/>
                </a:solidFill>
              </a:rPr>
              <a:t>Enjeux sociaux (10 min) ;</a:t>
            </a:r>
          </a:p>
          <a:p>
            <a:pPr lvl="1">
              <a:buFont typeface="Courier New" panose="020B0604020202020204" pitchFamily="34" charset="0"/>
              <a:buChar char="o"/>
            </a:pPr>
            <a:r>
              <a:rPr lang="fr-FR" sz="1600" b="1">
                <a:solidFill>
                  <a:schemeClr val="accent1"/>
                </a:solidFill>
              </a:rPr>
              <a:t>Accessibilité au logement en termes de prix achat ou location</a:t>
            </a:r>
          </a:p>
          <a:p>
            <a:pPr lvl="1">
              <a:buFont typeface="Courier New" panose="020B0604020202020204" pitchFamily="34" charset="0"/>
              <a:buChar char="o"/>
            </a:pPr>
            <a:r>
              <a:rPr lang="fr-FR" sz="1600" b="1">
                <a:solidFill>
                  <a:schemeClr val="accent1"/>
                </a:solidFill>
              </a:rPr>
              <a:t>Penser à donner des chiffres en petite et grande couronne </a:t>
            </a:r>
          </a:p>
          <a:p>
            <a:pPr lvl="1">
              <a:buFont typeface="Courier New" panose="020B0604020202020204" pitchFamily="34" charset="0"/>
              <a:buChar char="o"/>
            </a:pPr>
            <a:r>
              <a:rPr lang="fr-FR" sz="1600" b="1">
                <a:solidFill>
                  <a:srgbClr val="C00000"/>
                </a:solidFill>
              </a:rPr>
              <a:t>Partie politiques publiques (3 min)</a:t>
            </a:r>
          </a:p>
          <a:p>
            <a:pPr>
              <a:buFont typeface="Calibri" panose="020B0604020202020204" pitchFamily="34" charset="0"/>
              <a:buChar char="-"/>
            </a:pPr>
            <a:r>
              <a:rPr lang="fr-FR" sz="1600" b="1">
                <a:solidFill>
                  <a:srgbClr val="C00000"/>
                </a:solidFill>
              </a:rPr>
              <a:t>Enjeux du parc (5 min) ;</a:t>
            </a:r>
          </a:p>
          <a:p>
            <a:pPr lvl="1">
              <a:buFont typeface="Courier New" panose="020B0604020202020204" pitchFamily="34" charset="0"/>
              <a:buChar char="o"/>
            </a:pPr>
            <a:r>
              <a:rPr lang="fr-FR" sz="1600" b="1">
                <a:solidFill>
                  <a:srgbClr val="C00000"/>
                </a:solidFill>
              </a:rPr>
              <a:t>Logements vacants/Logements dégradés</a:t>
            </a:r>
          </a:p>
          <a:p>
            <a:pPr>
              <a:buFont typeface="Calibri" panose="020B0604020202020204" pitchFamily="34" charset="0"/>
              <a:buChar char="-"/>
            </a:pPr>
            <a:r>
              <a:rPr lang="fr-FR" sz="1600" b="1">
                <a:solidFill>
                  <a:schemeClr val="accent3">
                    <a:lumMod val="76000"/>
                  </a:schemeClr>
                </a:solidFill>
              </a:rPr>
              <a:t>Enjeux d'aménagement (5 min)/élargissement de Paris / densification </a:t>
            </a:r>
          </a:p>
          <a:p>
            <a:pPr lvl="1">
              <a:buFont typeface="Courier New" panose="020B0604020202020204" pitchFamily="34" charset="0"/>
              <a:buChar char="o"/>
            </a:pPr>
            <a:r>
              <a:rPr lang="fr-FR" sz="1600" b="1">
                <a:solidFill>
                  <a:schemeClr val="accent3">
                    <a:lumMod val="76000"/>
                  </a:schemeClr>
                </a:solidFill>
              </a:rPr>
              <a:t>Artificialisation et étalement urbain (potentiel de limite petite et grande couronne avec GPE)? Ou empreinte de la construction ? Bilan énergétique (enjeu de renouvellement des systèmes de chauffages </a:t>
            </a:r>
            <a:r>
              <a:rPr lang="fr-FR" sz="1600" b="1" err="1">
                <a:solidFill>
                  <a:schemeClr val="accent3">
                    <a:lumMod val="76000"/>
                  </a:schemeClr>
                </a:solidFill>
              </a:rPr>
              <a:t>etc</a:t>
            </a:r>
            <a:r>
              <a:rPr lang="fr-FR" sz="1600" b="1">
                <a:solidFill>
                  <a:schemeClr val="accent3">
                    <a:lumMod val="76000"/>
                  </a:schemeClr>
                </a:solidFill>
              </a:rPr>
              <a:t>) --&gt; enjeux de rénovations </a:t>
            </a:r>
            <a:endParaRPr lang="fr-FR"/>
          </a:p>
          <a:p>
            <a:pPr lvl="2">
              <a:buFont typeface="Wingdings" panose="020B0604020202020204" pitchFamily="34" charset="0"/>
              <a:buChar char="§"/>
            </a:pPr>
            <a:r>
              <a:rPr lang="fr-FR" sz="1600" b="1">
                <a:solidFill>
                  <a:schemeClr val="accent3">
                    <a:lumMod val="76000"/>
                  </a:schemeClr>
                </a:solidFill>
              </a:rPr>
              <a:t>Mini </a:t>
            </a:r>
            <a:r>
              <a:rPr lang="fr-FR" sz="1600" b="1" err="1">
                <a:solidFill>
                  <a:schemeClr val="accent3">
                    <a:lumMod val="76000"/>
                  </a:schemeClr>
                </a:solidFill>
              </a:rPr>
              <a:t>diag</a:t>
            </a:r>
            <a:r>
              <a:rPr lang="fr-FR" sz="1600" b="1">
                <a:solidFill>
                  <a:schemeClr val="accent3">
                    <a:lumMod val="76000"/>
                  </a:schemeClr>
                </a:solidFill>
              </a:rPr>
              <a:t> -&gt; Comment et </a:t>
            </a:r>
            <a:r>
              <a:rPr lang="fr-FR" sz="1600" b="1" err="1">
                <a:solidFill>
                  <a:schemeClr val="accent3">
                    <a:lumMod val="76000"/>
                  </a:schemeClr>
                </a:solidFill>
              </a:rPr>
              <a:t>pq</a:t>
            </a:r>
            <a:r>
              <a:rPr lang="fr-FR" sz="1600" b="1">
                <a:solidFill>
                  <a:schemeClr val="accent3">
                    <a:lumMod val="76000"/>
                  </a:schemeClr>
                </a:solidFill>
              </a:rPr>
              <a:t> -&gt; Prospective (où ça va) -&gt; </a:t>
            </a:r>
            <a:r>
              <a:rPr lang="fr-FR" sz="1600" b="1" err="1">
                <a:solidFill>
                  <a:schemeClr val="accent3">
                    <a:lumMod val="76000"/>
                  </a:schemeClr>
                </a:solidFill>
              </a:rPr>
              <a:t>Politiq</a:t>
            </a:r>
            <a:r>
              <a:rPr lang="fr-FR" sz="1600" b="1">
                <a:solidFill>
                  <a:schemeClr val="accent3">
                    <a:lumMod val="76000"/>
                  </a:schemeClr>
                </a:solidFill>
              </a:rPr>
              <a:t>ue publique</a:t>
            </a:r>
          </a:p>
          <a:p>
            <a:pPr lvl="2">
              <a:buFont typeface="Wingdings" panose="020B0604020202020204" pitchFamily="34" charset="0"/>
              <a:buChar char="§"/>
            </a:pPr>
            <a:r>
              <a:rPr lang="fr-FR" sz="1600" b="1">
                <a:solidFill>
                  <a:schemeClr val="accent3">
                    <a:lumMod val="76000"/>
                  </a:schemeClr>
                </a:solidFill>
              </a:rPr>
              <a:t>Impacts : éloignements des populations ouvrières, artificialisation, densification ou dynamique d'aménagement</a:t>
            </a:r>
          </a:p>
          <a:p>
            <a:pPr>
              <a:buFont typeface="Calibri" panose="020B0604020202020204" pitchFamily="34" charset="0"/>
              <a:buChar char="-"/>
            </a:pPr>
            <a:r>
              <a:rPr lang="fr-FR" sz="1600" b="1"/>
              <a:t>Conclusion : prospective plus générale (gros enjeux du futur) / Récapitulation des enjeux énoncés  (2 min)</a:t>
            </a:r>
          </a:p>
          <a:p>
            <a:pPr>
              <a:buFont typeface="Calibri" panose="020B0604020202020204" pitchFamily="34" charset="0"/>
              <a:buChar char="-"/>
            </a:pPr>
            <a:r>
              <a:rPr lang="fr-FR" sz="1600" b="1">
                <a:solidFill>
                  <a:schemeClr val="accent3"/>
                </a:solidFill>
              </a:rPr>
              <a:t>Ouverture sur les enjeux environnementaux à la fin (réseaux de chaleur à Paris </a:t>
            </a:r>
            <a:r>
              <a:rPr lang="fr-FR" sz="1600" b="1" err="1">
                <a:solidFill>
                  <a:schemeClr val="accent3"/>
                </a:solidFill>
              </a:rPr>
              <a:t>etc</a:t>
            </a:r>
            <a:r>
              <a:rPr lang="fr-FR" sz="1600" b="1">
                <a:solidFill>
                  <a:schemeClr val="accent3"/>
                </a:solidFill>
              </a:rPr>
              <a:t>) (1-2 min)</a:t>
            </a:r>
          </a:p>
        </p:txBody>
      </p:sp>
      <p:sp>
        <p:nvSpPr>
          <p:cNvPr id="4" name="Espace réservé du numéro de diapositive 3">
            <a:extLst>
              <a:ext uri="{FF2B5EF4-FFF2-40B4-BE49-F238E27FC236}">
                <a16:creationId xmlns:a16="http://schemas.microsoft.com/office/drawing/2014/main" id="{421E86DC-CE44-6238-7C72-95BDF72E347A}"/>
              </a:ext>
            </a:extLst>
          </p:cNvPr>
          <p:cNvSpPr>
            <a:spLocks noGrp="1"/>
          </p:cNvSpPr>
          <p:nvPr>
            <p:ph type="sldNum" sz="quarter" idx="12"/>
          </p:nvPr>
        </p:nvSpPr>
        <p:spPr/>
        <p:txBody>
          <a:bodyPr/>
          <a:lstStyle/>
          <a:p>
            <a:fld id="{27C6CCC6-2BE5-4E42-96A4-D1E8E81A3D8E}" type="slidenum">
              <a:rPr lang="fr-FR" smtClean="0"/>
              <a:t>44</a:t>
            </a:fld>
            <a:endParaRPr lang="fr-FR"/>
          </a:p>
        </p:txBody>
      </p:sp>
      <p:sp>
        <p:nvSpPr>
          <p:cNvPr id="5" name="Espace réservé du pied de page 4">
            <a:extLst>
              <a:ext uri="{FF2B5EF4-FFF2-40B4-BE49-F238E27FC236}">
                <a16:creationId xmlns:a16="http://schemas.microsoft.com/office/drawing/2014/main" id="{34777A08-869E-BD7D-CDCF-58AE466AE22A}"/>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3617707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42F2-9120-8DAD-78D2-C3039083D084}"/>
              </a:ext>
            </a:extLst>
          </p:cNvPr>
          <p:cNvSpPr>
            <a:spLocks noGrp="1"/>
          </p:cNvSpPr>
          <p:nvPr>
            <p:ph type="title"/>
          </p:nvPr>
        </p:nvSpPr>
        <p:spPr/>
        <p:txBody>
          <a:bodyPr/>
          <a:lstStyle/>
          <a:p>
            <a:r>
              <a:rPr lang="en-US" err="1">
                <a:solidFill>
                  <a:schemeClr val="accent2"/>
                </a:solidFill>
              </a:rPr>
              <a:t>Consignes</a:t>
            </a:r>
            <a:endParaRPr lang="en-US">
              <a:solidFill>
                <a:schemeClr val="accent2"/>
              </a:solidFill>
            </a:endParaRPr>
          </a:p>
        </p:txBody>
      </p:sp>
      <p:sp>
        <p:nvSpPr>
          <p:cNvPr id="3" name="Content Placeholder 2">
            <a:extLst>
              <a:ext uri="{FF2B5EF4-FFF2-40B4-BE49-F238E27FC236}">
                <a16:creationId xmlns:a16="http://schemas.microsoft.com/office/drawing/2014/main" id="{BE04FFAA-9509-3CB3-2C29-162C7478BEA2}"/>
              </a:ext>
            </a:extLst>
          </p:cNvPr>
          <p:cNvSpPr>
            <a:spLocks noGrp="1"/>
          </p:cNvSpPr>
          <p:nvPr>
            <p:ph idx="1"/>
          </p:nvPr>
        </p:nvSpPr>
        <p:spPr/>
        <p:txBody>
          <a:bodyPr vert="horz" lIns="91440" tIns="45720" rIns="91440" bIns="45720" rtlCol="0" anchor="t">
            <a:normAutofit fontScale="85000" lnSpcReduction="20000"/>
          </a:bodyPr>
          <a:lstStyle/>
          <a:p>
            <a:pPr marL="0" indent="0">
              <a:buNone/>
            </a:pPr>
            <a:endParaRPr lang="en-US">
              <a:solidFill>
                <a:schemeClr val="accent2"/>
              </a:solidFill>
              <a:ea typeface="+mn-lt"/>
              <a:cs typeface="+mn-lt"/>
            </a:endParaRPr>
          </a:p>
          <a:p>
            <a:r>
              <a:rPr lang="en-US" err="1">
                <a:solidFill>
                  <a:schemeClr val="accent2"/>
                </a:solidFill>
                <a:ea typeface="+mn-lt"/>
                <a:cs typeface="+mn-lt"/>
              </a:rPr>
              <a:t>l’état</a:t>
            </a:r>
            <a:r>
              <a:rPr lang="en-US">
                <a:solidFill>
                  <a:schemeClr val="accent2"/>
                </a:solidFill>
                <a:ea typeface="+mn-lt"/>
                <a:cs typeface="+mn-lt"/>
              </a:rPr>
              <a:t> du </a:t>
            </a:r>
            <a:r>
              <a:rPr lang="en-US" err="1">
                <a:solidFill>
                  <a:schemeClr val="accent2"/>
                </a:solidFill>
                <a:ea typeface="+mn-lt"/>
                <a:cs typeface="+mn-lt"/>
              </a:rPr>
              <a:t>logement</a:t>
            </a:r>
            <a:r>
              <a:rPr lang="en-US">
                <a:solidFill>
                  <a:schemeClr val="accent2"/>
                </a:solidFill>
                <a:ea typeface="+mn-lt"/>
                <a:cs typeface="+mn-lt"/>
              </a:rPr>
              <a:t> </a:t>
            </a:r>
            <a:r>
              <a:rPr lang="en-US" err="1">
                <a:solidFill>
                  <a:schemeClr val="accent2"/>
                </a:solidFill>
                <a:ea typeface="+mn-lt"/>
                <a:cs typeface="+mn-lt"/>
              </a:rPr>
              <a:t>actuellement</a:t>
            </a:r>
            <a:r>
              <a:rPr lang="en-US">
                <a:solidFill>
                  <a:schemeClr val="accent2"/>
                </a:solidFill>
                <a:ea typeface="+mn-lt"/>
                <a:cs typeface="+mn-lt"/>
              </a:rPr>
              <a:t>, comment </a:t>
            </a:r>
            <a:r>
              <a:rPr lang="en-US" err="1">
                <a:solidFill>
                  <a:schemeClr val="accent2"/>
                </a:solidFill>
                <a:ea typeface="+mn-lt"/>
                <a:cs typeface="+mn-lt"/>
              </a:rPr>
              <a:t>ça</a:t>
            </a:r>
            <a:r>
              <a:rPr lang="en-US">
                <a:solidFill>
                  <a:schemeClr val="accent2"/>
                </a:solidFill>
                <a:ea typeface="+mn-lt"/>
                <a:cs typeface="+mn-lt"/>
              </a:rPr>
              <a:t> </a:t>
            </a:r>
            <a:r>
              <a:rPr lang="en-US" err="1">
                <a:solidFill>
                  <a:schemeClr val="accent2"/>
                </a:solidFill>
                <a:ea typeface="+mn-lt"/>
                <a:cs typeface="+mn-lt"/>
              </a:rPr>
              <a:t>risque</a:t>
            </a:r>
            <a:r>
              <a:rPr lang="en-US">
                <a:solidFill>
                  <a:schemeClr val="accent2"/>
                </a:solidFill>
                <a:ea typeface="+mn-lt"/>
                <a:cs typeface="+mn-lt"/>
              </a:rPr>
              <a:t> </a:t>
            </a:r>
            <a:r>
              <a:rPr lang="en-US" err="1">
                <a:solidFill>
                  <a:schemeClr val="accent2"/>
                </a:solidFill>
                <a:ea typeface="+mn-lt"/>
                <a:cs typeface="+mn-lt"/>
              </a:rPr>
              <a:t>d’évoluer</a:t>
            </a:r>
            <a:r>
              <a:rPr lang="en-US">
                <a:solidFill>
                  <a:schemeClr val="accent2"/>
                </a:solidFill>
                <a:ea typeface="+mn-lt"/>
                <a:cs typeface="+mn-lt"/>
              </a:rPr>
              <a:t>, et les politiques </a:t>
            </a:r>
            <a:r>
              <a:rPr lang="en-US" err="1">
                <a:solidFill>
                  <a:schemeClr val="accent2"/>
                </a:solidFill>
                <a:ea typeface="+mn-lt"/>
                <a:cs typeface="+mn-lt"/>
              </a:rPr>
              <a:t>en</a:t>
            </a:r>
            <a:r>
              <a:rPr lang="en-US">
                <a:solidFill>
                  <a:schemeClr val="accent2"/>
                </a:solidFill>
                <a:ea typeface="+mn-lt"/>
                <a:cs typeface="+mn-lt"/>
              </a:rPr>
              <a:t> place vous </a:t>
            </a:r>
            <a:r>
              <a:rPr lang="en-US" err="1">
                <a:solidFill>
                  <a:schemeClr val="accent2"/>
                </a:solidFill>
                <a:ea typeface="+mn-lt"/>
                <a:cs typeface="+mn-lt"/>
              </a:rPr>
              <a:t>semblent</a:t>
            </a:r>
            <a:r>
              <a:rPr lang="en-US">
                <a:solidFill>
                  <a:schemeClr val="accent2"/>
                </a:solidFill>
                <a:ea typeface="+mn-lt"/>
                <a:cs typeface="+mn-lt"/>
              </a:rPr>
              <a:t> </a:t>
            </a:r>
            <a:r>
              <a:rPr lang="en-US" err="1">
                <a:solidFill>
                  <a:schemeClr val="accent2"/>
                </a:solidFill>
                <a:ea typeface="+mn-lt"/>
                <a:cs typeface="+mn-lt"/>
              </a:rPr>
              <a:t>elles</a:t>
            </a:r>
            <a:r>
              <a:rPr lang="en-US">
                <a:solidFill>
                  <a:schemeClr val="accent2"/>
                </a:solidFill>
                <a:ea typeface="+mn-lt"/>
                <a:cs typeface="+mn-lt"/>
              </a:rPr>
              <a:t> </a:t>
            </a:r>
            <a:r>
              <a:rPr lang="en-US" err="1">
                <a:solidFill>
                  <a:schemeClr val="accent2"/>
                </a:solidFill>
                <a:ea typeface="+mn-lt"/>
                <a:cs typeface="+mn-lt"/>
              </a:rPr>
              <a:t>adaptées</a:t>
            </a:r>
            <a:r>
              <a:rPr lang="en-US">
                <a:solidFill>
                  <a:schemeClr val="accent2"/>
                </a:solidFill>
                <a:ea typeface="+mn-lt"/>
                <a:cs typeface="+mn-lt"/>
              </a:rPr>
              <a:t> </a:t>
            </a:r>
            <a:r>
              <a:rPr lang="en-US" err="1">
                <a:solidFill>
                  <a:schemeClr val="accent2"/>
                </a:solidFill>
                <a:ea typeface="+mn-lt"/>
                <a:cs typeface="+mn-lt"/>
              </a:rPr>
              <a:t>ou</a:t>
            </a:r>
            <a:r>
              <a:rPr lang="en-US">
                <a:solidFill>
                  <a:schemeClr val="accent2"/>
                </a:solidFill>
                <a:ea typeface="+mn-lt"/>
                <a:cs typeface="+mn-lt"/>
              </a:rPr>
              <a:t> non</a:t>
            </a:r>
          </a:p>
          <a:p>
            <a:r>
              <a:rPr lang="en-US">
                <a:solidFill>
                  <a:schemeClr val="accent2"/>
                </a:solidFill>
                <a:ea typeface="+mn-lt"/>
                <a:cs typeface="+mn-lt"/>
              </a:rPr>
              <a:t>Le diagnostic du </a:t>
            </a:r>
            <a:r>
              <a:rPr lang="en-US" err="1">
                <a:solidFill>
                  <a:schemeClr val="accent2"/>
                </a:solidFill>
                <a:ea typeface="+mn-lt"/>
                <a:cs typeface="+mn-lt"/>
              </a:rPr>
              <a:t>marché</a:t>
            </a:r>
            <a:r>
              <a:rPr lang="en-US">
                <a:solidFill>
                  <a:schemeClr val="accent2"/>
                </a:solidFill>
                <a:ea typeface="+mn-lt"/>
                <a:cs typeface="+mn-lt"/>
              </a:rPr>
              <a:t> du </a:t>
            </a:r>
            <a:r>
              <a:rPr lang="en-US" err="1">
                <a:solidFill>
                  <a:schemeClr val="accent2"/>
                </a:solidFill>
                <a:ea typeface="+mn-lt"/>
                <a:cs typeface="+mn-lt"/>
              </a:rPr>
              <a:t>logement</a:t>
            </a:r>
            <a:r>
              <a:rPr lang="en-US">
                <a:solidFill>
                  <a:schemeClr val="accent2"/>
                </a:solidFill>
                <a:ea typeface="+mn-lt"/>
                <a:cs typeface="+mn-lt"/>
              </a:rPr>
              <a:t> vise à identifier les </a:t>
            </a:r>
            <a:r>
              <a:rPr lang="en-US" err="1">
                <a:solidFill>
                  <a:schemeClr val="accent2"/>
                </a:solidFill>
                <a:ea typeface="+mn-lt"/>
                <a:cs typeface="+mn-lt"/>
              </a:rPr>
              <a:t>grandes</a:t>
            </a:r>
            <a:r>
              <a:rPr lang="en-US">
                <a:solidFill>
                  <a:schemeClr val="accent2"/>
                </a:solidFill>
                <a:ea typeface="+mn-lt"/>
                <a:cs typeface="+mn-lt"/>
              </a:rPr>
              <a:t> forces et faiblesses du </a:t>
            </a:r>
            <a:r>
              <a:rPr lang="en-US" err="1">
                <a:solidFill>
                  <a:schemeClr val="accent2"/>
                </a:solidFill>
                <a:ea typeface="+mn-lt"/>
                <a:cs typeface="+mn-lt"/>
              </a:rPr>
              <a:t>marché</a:t>
            </a:r>
            <a:r>
              <a:rPr lang="en-US">
                <a:solidFill>
                  <a:schemeClr val="accent2"/>
                </a:solidFill>
                <a:ea typeface="+mn-lt"/>
                <a:cs typeface="+mn-lt"/>
              </a:rPr>
              <a:t> du </a:t>
            </a:r>
            <a:r>
              <a:rPr lang="en-US" err="1">
                <a:solidFill>
                  <a:schemeClr val="accent2"/>
                </a:solidFill>
                <a:ea typeface="+mn-lt"/>
                <a:cs typeface="+mn-lt"/>
              </a:rPr>
              <a:t>logement</a:t>
            </a:r>
            <a:r>
              <a:rPr lang="en-US">
                <a:solidFill>
                  <a:schemeClr val="accent2"/>
                </a:solidFill>
                <a:ea typeface="+mn-lt"/>
                <a:cs typeface="+mn-lt"/>
              </a:rPr>
              <a:t> </a:t>
            </a:r>
            <a:r>
              <a:rPr lang="en-US" err="1">
                <a:solidFill>
                  <a:schemeClr val="accent2"/>
                </a:solidFill>
                <a:ea typeface="+mn-lt"/>
                <a:cs typeface="+mn-lt"/>
              </a:rPr>
              <a:t>en</a:t>
            </a:r>
            <a:r>
              <a:rPr lang="en-US">
                <a:solidFill>
                  <a:schemeClr val="accent2"/>
                </a:solidFill>
                <a:ea typeface="+mn-lt"/>
                <a:cs typeface="+mn-lt"/>
              </a:rPr>
              <a:t> </a:t>
            </a:r>
            <a:r>
              <a:rPr lang="en-US" err="1">
                <a:solidFill>
                  <a:schemeClr val="accent2"/>
                </a:solidFill>
                <a:ea typeface="+mn-lt"/>
                <a:cs typeface="+mn-lt"/>
              </a:rPr>
              <a:t>IdF</a:t>
            </a:r>
            <a:endParaRPr lang="en-US">
              <a:solidFill>
                <a:schemeClr val="accent2"/>
              </a:solidFill>
            </a:endParaRPr>
          </a:p>
          <a:p>
            <a:r>
              <a:rPr lang="en-US">
                <a:solidFill>
                  <a:schemeClr val="accent2"/>
                </a:solidFill>
                <a:ea typeface="+mn-lt"/>
                <a:cs typeface="+mn-lt"/>
              </a:rPr>
              <a:t>pas de plan à priori, </a:t>
            </a:r>
            <a:r>
              <a:rPr lang="en-US" err="1">
                <a:solidFill>
                  <a:schemeClr val="accent2"/>
                </a:solidFill>
                <a:ea typeface="+mn-lt"/>
                <a:cs typeface="+mn-lt"/>
              </a:rPr>
              <a:t>mais</a:t>
            </a:r>
            <a:r>
              <a:rPr lang="en-US">
                <a:solidFill>
                  <a:schemeClr val="accent2"/>
                </a:solidFill>
                <a:ea typeface="+mn-lt"/>
                <a:cs typeface="+mn-lt"/>
              </a:rPr>
              <a:t> essayer </a:t>
            </a:r>
            <a:r>
              <a:rPr lang="en-US" err="1">
                <a:solidFill>
                  <a:schemeClr val="accent2"/>
                </a:solidFill>
                <a:ea typeface="+mn-lt"/>
                <a:cs typeface="+mn-lt"/>
              </a:rPr>
              <a:t>d’identifier</a:t>
            </a:r>
            <a:r>
              <a:rPr lang="en-US">
                <a:solidFill>
                  <a:schemeClr val="accent2"/>
                </a:solidFill>
                <a:ea typeface="+mn-lt"/>
                <a:cs typeface="+mn-lt"/>
              </a:rPr>
              <a:t> 2-3 </a:t>
            </a:r>
            <a:r>
              <a:rPr lang="en-US" err="1">
                <a:solidFill>
                  <a:schemeClr val="accent2"/>
                </a:solidFill>
                <a:ea typeface="+mn-lt"/>
                <a:cs typeface="+mn-lt"/>
              </a:rPr>
              <a:t>idées</a:t>
            </a:r>
            <a:r>
              <a:rPr lang="en-US">
                <a:solidFill>
                  <a:schemeClr val="accent2"/>
                </a:solidFill>
                <a:ea typeface="+mn-lt"/>
                <a:cs typeface="+mn-lt"/>
              </a:rPr>
              <a:t> force/axes </a:t>
            </a:r>
            <a:r>
              <a:rPr lang="en-US" err="1">
                <a:solidFill>
                  <a:schemeClr val="accent2"/>
                </a:solidFill>
                <a:ea typeface="+mn-lt"/>
                <a:cs typeface="+mn-lt"/>
              </a:rPr>
              <a:t>d’analyse</a:t>
            </a:r>
            <a:endParaRPr lang="en-US" err="1">
              <a:solidFill>
                <a:schemeClr val="accent2"/>
              </a:solidFill>
            </a:endParaRPr>
          </a:p>
          <a:p>
            <a:r>
              <a:rPr lang="en-US">
                <a:solidFill>
                  <a:schemeClr val="accent2"/>
                </a:solidFill>
                <a:ea typeface="+mn-lt"/>
                <a:cs typeface="+mn-lt"/>
              </a:rPr>
              <a:t>dans </a:t>
            </a:r>
            <a:r>
              <a:rPr lang="en-US" err="1">
                <a:solidFill>
                  <a:schemeClr val="accent2"/>
                </a:solidFill>
                <a:ea typeface="+mn-lt"/>
                <a:cs typeface="+mn-lt"/>
              </a:rPr>
              <a:t>tous</a:t>
            </a:r>
            <a:r>
              <a:rPr lang="en-US">
                <a:solidFill>
                  <a:schemeClr val="accent2"/>
                </a:solidFill>
                <a:ea typeface="+mn-lt"/>
                <a:cs typeface="+mn-lt"/>
              </a:rPr>
              <a:t> les </a:t>
            </a:r>
            <a:r>
              <a:rPr lang="en-US" err="1">
                <a:solidFill>
                  <a:schemeClr val="accent2"/>
                </a:solidFill>
                <a:ea typeface="+mn-lt"/>
                <a:cs typeface="+mn-lt"/>
              </a:rPr>
              <a:t>cas</a:t>
            </a:r>
            <a:r>
              <a:rPr lang="en-US">
                <a:solidFill>
                  <a:schemeClr val="accent2"/>
                </a:solidFill>
                <a:ea typeface="+mn-lt"/>
                <a:cs typeface="+mn-lt"/>
              </a:rPr>
              <a:t>, il </a:t>
            </a:r>
            <a:r>
              <a:rPr lang="en-US" err="1">
                <a:solidFill>
                  <a:schemeClr val="accent2"/>
                </a:solidFill>
                <a:ea typeface="+mn-lt"/>
                <a:cs typeface="+mn-lt"/>
              </a:rPr>
              <a:t>pourra</a:t>
            </a:r>
            <a:r>
              <a:rPr lang="en-US">
                <a:solidFill>
                  <a:schemeClr val="accent2"/>
                </a:solidFill>
                <a:ea typeface="+mn-lt"/>
                <a:cs typeface="+mn-lt"/>
              </a:rPr>
              <a:t> </a:t>
            </a:r>
            <a:r>
              <a:rPr lang="en-US" err="1">
                <a:solidFill>
                  <a:schemeClr val="accent2"/>
                </a:solidFill>
                <a:ea typeface="+mn-lt"/>
                <a:cs typeface="+mn-lt"/>
              </a:rPr>
              <a:t>être</a:t>
            </a:r>
            <a:r>
              <a:rPr lang="en-US">
                <a:solidFill>
                  <a:schemeClr val="accent2"/>
                </a:solidFill>
                <a:ea typeface="+mn-lt"/>
                <a:cs typeface="+mn-lt"/>
              </a:rPr>
              <a:t> utile de commencer par un court état des </a:t>
            </a:r>
            <a:r>
              <a:rPr lang="en-US" err="1">
                <a:solidFill>
                  <a:schemeClr val="accent2"/>
                </a:solidFill>
                <a:ea typeface="+mn-lt"/>
                <a:cs typeface="+mn-lt"/>
              </a:rPr>
              <a:t>lieux</a:t>
            </a:r>
            <a:r>
              <a:rPr lang="en-US">
                <a:solidFill>
                  <a:schemeClr val="accent2"/>
                </a:solidFill>
                <a:ea typeface="+mn-lt"/>
                <a:cs typeface="+mn-lt"/>
              </a:rPr>
              <a:t> avec les grands chiffres</a:t>
            </a:r>
            <a:endParaRPr lang="en-US">
              <a:solidFill>
                <a:schemeClr val="accent2"/>
              </a:solidFill>
            </a:endParaRPr>
          </a:p>
          <a:p>
            <a:pPr lvl="1"/>
            <a:r>
              <a:rPr lang="en-US" err="1">
                <a:solidFill>
                  <a:schemeClr val="accent2"/>
                </a:solidFill>
                <a:ea typeface="+mn-lt"/>
                <a:cs typeface="+mn-lt"/>
              </a:rPr>
              <a:t>combien</a:t>
            </a:r>
            <a:r>
              <a:rPr lang="en-US">
                <a:solidFill>
                  <a:schemeClr val="accent2"/>
                </a:solidFill>
                <a:ea typeface="+mn-lt"/>
                <a:cs typeface="+mn-lt"/>
              </a:rPr>
              <a:t> de </a:t>
            </a:r>
            <a:r>
              <a:rPr lang="en-US" err="1">
                <a:solidFill>
                  <a:schemeClr val="accent2"/>
                </a:solidFill>
                <a:ea typeface="+mn-lt"/>
                <a:cs typeface="+mn-lt"/>
              </a:rPr>
              <a:t>logements</a:t>
            </a:r>
            <a:endParaRPr lang="en-US" err="1">
              <a:solidFill>
                <a:schemeClr val="accent2"/>
              </a:solidFill>
            </a:endParaRPr>
          </a:p>
          <a:p>
            <a:pPr lvl="1"/>
            <a:r>
              <a:rPr lang="en-US">
                <a:solidFill>
                  <a:schemeClr val="accent2"/>
                </a:solidFill>
                <a:ea typeface="+mn-lt"/>
                <a:cs typeface="+mn-lt"/>
              </a:rPr>
              <a:t>% maisons, appartements</a:t>
            </a:r>
            <a:endParaRPr lang="en-US">
              <a:solidFill>
                <a:schemeClr val="accent2"/>
              </a:solidFill>
            </a:endParaRPr>
          </a:p>
          <a:p>
            <a:pPr lvl="1"/>
            <a:r>
              <a:rPr lang="en-US">
                <a:solidFill>
                  <a:schemeClr val="accent2"/>
                </a:solidFill>
                <a:ea typeface="+mn-lt"/>
                <a:cs typeface="+mn-lt"/>
              </a:rPr>
              <a:t>taille des ménages</a:t>
            </a:r>
            <a:endParaRPr lang="en-US">
              <a:solidFill>
                <a:schemeClr val="accent2"/>
              </a:solidFill>
            </a:endParaRPr>
          </a:p>
          <a:p>
            <a:pPr lvl="1"/>
            <a:r>
              <a:rPr lang="en-US">
                <a:solidFill>
                  <a:schemeClr val="accent2"/>
                </a:solidFill>
                <a:ea typeface="+mn-lt"/>
                <a:cs typeface="+mn-lt"/>
              </a:rPr>
              <a:t>….</a:t>
            </a:r>
            <a:endParaRPr lang="en-US">
              <a:solidFill>
                <a:schemeClr val="accent2"/>
              </a:solidFill>
            </a:endParaRPr>
          </a:p>
          <a:p>
            <a:pPr lvl="1"/>
            <a:r>
              <a:rPr lang="en-US">
                <a:solidFill>
                  <a:schemeClr val="accent2"/>
                </a:solidFill>
                <a:ea typeface="+mn-lt"/>
                <a:cs typeface="+mn-lt"/>
              </a:rPr>
              <a:t>Ne pas </a:t>
            </a:r>
            <a:r>
              <a:rPr lang="en-US" err="1">
                <a:solidFill>
                  <a:schemeClr val="accent2"/>
                </a:solidFill>
                <a:ea typeface="+mn-lt"/>
                <a:cs typeface="+mn-lt"/>
              </a:rPr>
              <a:t>hésiter</a:t>
            </a:r>
            <a:r>
              <a:rPr lang="en-US">
                <a:solidFill>
                  <a:schemeClr val="accent2"/>
                </a:solidFill>
                <a:ea typeface="+mn-lt"/>
                <a:cs typeface="+mn-lt"/>
              </a:rPr>
              <a:t> à </a:t>
            </a:r>
            <a:r>
              <a:rPr lang="en-US" err="1">
                <a:solidFill>
                  <a:schemeClr val="accent2"/>
                </a:solidFill>
                <a:ea typeface="+mn-lt"/>
                <a:cs typeface="+mn-lt"/>
              </a:rPr>
              <a:t>chercher</a:t>
            </a:r>
            <a:r>
              <a:rPr lang="en-US">
                <a:solidFill>
                  <a:schemeClr val="accent2"/>
                </a:solidFill>
                <a:ea typeface="+mn-lt"/>
                <a:cs typeface="+mn-lt"/>
              </a:rPr>
              <a:t> des documents plus </a:t>
            </a:r>
            <a:r>
              <a:rPr lang="en-US" err="1">
                <a:solidFill>
                  <a:schemeClr val="accent2"/>
                </a:solidFill>
                <a:ea typeface="+mn-lt"/>
                <a:cs typeface="+mn-lt"/>
              </a:rPr>
              <a:t>récents</a:t>
            </a:r>
            <a:r>
              <a:rPr lang="en-US">
                <a:solidFill>
                  <a:schemeClr val="accent2"/>
                </a:solidFill>
                <a:ea typeface="+mn-lt"/>
                <a:cs typeface="+mn-lt"/>
              </a:rPr>
              <a:t> sur le </a:t>
            </a:r>
            <a:r>
              <a:rPr lang="en-US" err="1">
                <a:solidFill>
                  <a:schemeClr val="accent2"/>
                </a:solidFill>
                <a:ea typeface="+mn-lt"/>
                <a:cs typeface="+mn-lt"/>
              </a:rPr>
              <a:t>sujet</a:t>
            </a:r>
            <a:r>
              <a:rPr lang="en-US">
                <a:solidFill>
                  <a:schemeClr val="accent2"/>
                </a:solidFill>
                <a:ea typeface="+mn-lt"/>
                <a:cs typeface="+mn-lt"/>
              </a:rPr>
              <a:t>, </a:t>
            </a:r>
            <a:r>
              <a:rPr lang="en-US" err="1">
                <a:solidFill>
                  <a:schemeClr val="accent2"/>
                </a:solidFill>
                <a:ea typeface="+mn-lt"/>
                <a:cs typeface="+mn-lt"/>
              </a:rPr>
              <a:t>notamment</a:t>
            </a:r>
            <a:r>
              <a:rPr lang="en-US">
                <a:solidFill>
                  <a:schemeClr val="accent2"/>
                </a:solidFill>
                <a:ea typeface="+mn-lt"/>
                <a:cs typeface="+mn-lt"/>
              </a:rPr>
              <a:t> de </a:t>
            </a:r>
            <a:r>
              <a:rPr lang="en-US" err="1">
                <a:solidFill>
                  <a:schemeClr val="accent2"/>
                </a:solidFill>
                <a:ea typeface="+mn-lt"/>
                <a:cs typeface="+mn-lt"/>
              </a:rPr>
              <a:t>l’Insee</a:t>
            </a:r>
            <a:r>
              <a:rPr lang="en-US">
                <a:solidFill>
                  <a:schemeClr val="accent2"/>
                </a:solidFill>
                <a:ea typeface="+mn-lt"/>
                <a:cs typeface="+mn-lt"/>
              </a:rPr>
              <a:t> </a:t>
            </a:r>
            <a:r>
              <a:rPr lang="en-US" err="1">
                <a:solidFill>
                  <a:schemeClr val="accent2"/>
                </a:solidFill>
                <a:ea typeface="+mn-lt"/>
                <a:cs typeface="+mn-lt"/>
              </a:rPr>
              <a:t>ou</a:t>
            </a:r>
            <a:r>
              <a:rPr lang="en-US">
                <a:solidFill>
                  <a:schemeClr val="accent2"/>
                </a:solidFill>
                <a:ea typeface="+mn-lt"/>
                <a:cs typeface="+mn-lt"/>
              </a:rPr>
              <a:t> de </a:t>
            </a:r>
            <a:r>
              <a:rPr lang="en-US" err="1">
                <a:solidFill>
                  <a:schemeClr val="accent2"/>
                </a:solidFill>
                <a:ea typeface="+mn-lt"/>
                <a:cs typeface="+mn-lt"/>
              </a:rPr>
              <a:t>l’Institut</a:t>
            </a:r>
            <a:r>
              <a:rPr lang="en-US">
                <a:solidFill>
                  <a:schemeClr val="accent2"/>
                </a:solidFill>
                <a:ea typeface="+mn-lt"/>
                <a:cs typeface="+mn-lt"/>
              </a:rPr>
              <a:t> Paris </a:t>
            </a:r>
            <a:r>
              <a:rPr lang="en-US" err="1">
                <a:solidFill>
                  <a:schemeClr val="accent2"/>
                </a:solidFill>
                <a:ea typeface="+mn-lt"/>
                <a:cs typeface="+mn-lt"/>
              </a:rPr>
              <a:t>Région</a:t>
            </a:r>
            <a:r>
              <a:rPr lang="en-US">
                <a:solidFill>
                  <a:schemeClr val="accent2"/>
                </a:solidFill>
                <a:ea typeface="+mn-lt"/>
                <a:cs typeface="+mn-lt"/>
              </a:rPr>
              <a:t>.</a:t>
            </a:r>
            <a:endParaRPr lang="en-US">
              <a:solidFill>
                <a:schemeClr val="accent2"/>
              </a:solidFill>
            </a:endParaRPr>
          </a:p>
          <a:p>
            <a:endParaRPr lang="en-US">
              <a:solidFill>
                <a:schemeClr val="accent2"/>
              </a:solidFill>
            </a:endParaRPr>
          </a:p>
        </p:txBody>
      </p:sp>
      <p:sp>
        <p:nvSpPr>
          <p:cNvPr id="4" name="Espace réservé du numéro de diapositive 3">
            <a:extLst>
              <a:ext uri="{FF2B5EF4-FFF2-40B4-BE49-F238E27FC236}">
                <a16:creationId xmlns:a16="http://schemas.microsoft.com/office/drawing/2014/main" id="{6FDD7C0F-25AB-83B4-6825-3148BFAF3F75}"/>
              </a:ext>
            </a:extLst>
          </p:cNvPr>
          <p:cNvSpPr>
            <a:spLocks noGrp="1"/>
          </p:cNvSpPr>
          <p:nvPr>
            <p:ph type="sldNum" sz="quarter" idx="12"/>
          </p:nvPr>
        </p:nvSpPr>
        <p:spPr/>
        <p:txBody>
          <a:bodyPr/>
          <a:lstStyle/>
          <a:p>
            <a:fld id="{27C6CCC6-2BE5-4E42-96A4-D1E8E81A3D8E}" type="slidenum">
              <a:rPr lang="fr-FR" smtClean="0"/>
              <a:t>45</a:t>
            </a:fld>
            <a:endParaRPr lang="fr-FR"/>
          </a:p>
        </p:txBody>
      </p:sp>
      <p:sp>
        <p:nvSpPr>
          <p:cNvPr id="5" name="Espace réservé du pied de page 4">
            <a:extLst>
              <a:ext uri="{FF2B5EF4-FFF2-40B4-BE49-F238E27FC236}">
                <a16:creationId xmlns:a16="http://schemas.microsoft.com/office/drawing/2014/main" id="{EBC03600-355F-3897-602A-E159C0BCF63A}"/>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715648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AE3A7-1262-DB47-DA48-C7D6B89639D6}"/>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B0745BC9-8257-9D3A-9B68-26A17D7D5521}"/>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a:ea typeface="+mn-lt"/>
                <a:cs typeface="+mn-lt"/>
              </a:rPr>
              <a:t>Insee (2020) - Des territoires quasiment inaccessibles à l’achat </a:t>
            </a:r>
            <a:endParaRPr lang="fr-FR" b="1"/>
          </a:p>
          <a:p>
            <a:pPr marL="0" indent="0">
              <a:buNone/>
            </a:pPr>
            <a:r>
              <a:rPr lang="fr-FR">
                <a:ea typeface="+mn-lt"/>
                <a:cs typeface="+mn-lt"/>
              </a:rPr>
              <a:t>--&gt; explosion des prix de logements à Paris et difficulté de propriété</a:t>
            </a:r>
          </a:p>
          <a:p>
            <a:pPr marL="0" indent="0">
              <a:buNone/>
            </a:pPr>
            <a:r>
              <a:rPr lang="fr-FR"/>
              <a:t>--&gt; chiffres sur les prix de l'immobilier et l'évolution du secteur depuis 20 ans</a:t>
            </a:r>
          </a:p>
          <a:p>
            <a:pPr marL="0" indent="0">
              <a:buNone/>
            </a:pPr>
            <a:r>
              <a:rPr lang="fr-FR"/>
              <a:t>--&gt; dimension spatiale présentée (paris, petite et grande couronnes)</a:t>
            </a:r>
          </a:p>
          <a:p>
            <a:pPr marL="0" indent="0">
              <a:buNone/>
            </a:pPr>
            <a:r>
              <a:rPr lang="fr-FR"/>
              <a:t>--&gt; identification des logements accessibles par composition de ménage</a:t>
            </a:r>
          </a:p>
          <a:p>
            <a:pPr marL="0" indent="0">
              <a:buNone/>
            </a:pPr>
            <a:endParaRPr lang="fr-FR"/>
          </a:p>
          <a:p>
            <a:pPr marL="457200" indent="-457200"/>
            <a:r>
              <a:rPr lang="fr-FR"/>
              <a:t>Ce qu'il en ressort : </a:t>
            </a:r>
          </a:p>
          <a:p>
            <a:pPr marL="0" indent="0">
              <a:buNone/>
            </a:pPr>
            <a:r>
              <a:rPr lang="fr-FR"/>
              <a:t>--&gt; Document très descriptif et très détaillé sur les prix de l'immobilier</a:t>
            </a:r>
          </a:p>
          <a:p>
            <a:pPr marL="0" indent="0">
              <a:buNone/>
            </a:pPr>
            <a:r>
              <a:rPr lang="fr-FR"/>
              <a:t>--&gt; Focus sur la capacité à acquérir du logement</a:t>
            </a:r>
          </a:p>
          <a:p>
            <a:pPr marL="0" indent="0">
              <a:buNone/>
            </a:pPr>
            <a:r>
              <a:rPr lang="fr-FR"/>
              <a:t>--&gt; Importance de l'aménagement du territoire aux limites de la petite couronne dans la baisse des prix de logement et l'accessibilité</a:t>
            </a:r>
          </a:p>
        </p:txBody>
      </p:sp>
      <p:sp>
        <p:nvSpPr>
          <p:cNvPr id="4" name="Espace réservé du numéro de diapositive 3">
            <a:extLst>
              <a:ext uri="{FF2B5EF4-FFF2-40B4-BE49-F238E27FC236}">
                <a16:creationId xmlns:a16="http://schemas.microsoft.com/office/drawing/2014/main" id="{5CAE5CEE-F59B-76CA-F3F8-08AAAC6EED40}"/>
              </a:ext>
            </a:extLst>
          </p:cNvPr>
          <p:cNvSpPr>
            <a:spLocks noGrp="1"/>
          </p:cNvSpPr>
          <p:nvPr>
            <p:ph type="sldNum" sz="quarter" idx="12"/>
          </p:nvPr>
        </p:nvSpPr>
        <p:spPr/>
        <p:txBody>
          <a:bodyPr/>
          <a:lstStyle/>
          <a:p>
            <a:fld id="{27C6CCC6-2BE5-4E42-96A4-D1E8E81A3D8E}" type="slidenum">
              <a:rPr lang="fr-FR" smtClean="0"/>
              <a:t>46</a:t>
            </a:fld>
            <a:endParaRPr lang="fr-FR"/>
          </a:p>
        </p:txBody>
      </p:sp>
      <p:sp>
        <p:nvSpPr>
          <p:cNvPr id="5" name="Espace réservé du pied de page 4">
            <a:extLst>
              <a:ext uri="{FF2B5EF4-FFF2-40B4-BE49-F238E27FC236}">
                <a16:creationId xmlns:a16="http://schemas.microsoft.com/office/drawing/2014/main" id="{A64F2A03-C59F-5FF4-27E8-307C1F6A7E4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451947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91886-1D7A-FBDF-5761-C37F8165FA0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A9A9CF-F1C7-4BB1-7B6C-BED56C646199}"/>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4C3EE68F-A191-964A-45D4-60DE1531005E}"/>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a:ea typeface="+mn-lt"/>
                <a:cs typeface="+mn-lt"/>
              </a:rPr>
              <a:t>Insee (2018) - Evolution population &amp; logement 2035</a:t>
            </a:r>
            <a:endParaRPr lang="fr-FR" b="1"/>
          </a:p>
          <a:p>
            <a:pPr marL="0" indent="0">
              <a:buNone/>
            </a:pPr>
            <a:r>
              <a:rPr lang="fr-FR"/>
              <a:t>--&gt;  lien direct entre parc de logement (dont </a:t>
            </a:r>
            <a:r>
              <a:rPr lang="fr-FR" err="1"/>
              <a:t>nvx</a:t>
            </a:r>
            <a:r>
              <a:rPr lang="fr-FR"/>
              <a:t>) et évolution démographique</a:t>
            </a:r>
          </a:p>
          <a:p>
            <a:pPr marL="0" indent="0">
              <a:buNone/>
            </a:pPr>
            <a:r>
              <a:rPr lang="fr-FR"/>
              <a:t>--&gt; scénarios de construction et impact sur la population + échelle spatiale</a:t>
            </a:r>
          </a:p>
          <a:p>
            <a:pPr marL="0" indent="0">
              <a:buNone/>
            </a:pPr>
            <a:r>
              <a:rPr lang="fr-FR"/>
              <a:t>--&gt; pas mal de chiffres sur le nombre de logements (dont vacants)</a:t>
            </a:r>
          </a:p>
          <a:p>
            <a:pPr marL="0" indent="0">
              <a:buNone/>
            </a:pPr>
            <a:endParaRPr lang="fr-FR"/>
          </a:p>
          <a:p>
            <a:r>
              <a:rPr lang="fr-FR"/>
              <a:t>Ce qu'il en ressort : </a:t>
            </a:r>
          </a:p>
          <a:p>
            <a:pPr marL="0" indent="0">
              <a:buNone/>
            </a:pPr>
            <a:r>
              <a:rPr lang="fr-FR"/>
              <a:t>--&gt; beaucoup de chiffres de </a:t>
            </a:r>
            <a:r>
              <a:rPr lang="fr-FR">
                <a:highlight>
                  <a:srgbClr val="C0C0C0"/>
                </a:highlight>
              </a:rPr>
              <a:t>prospective intéressants </a:t>
            </a:r>
          </a:p>
          <a:p>
            <a:pPr marL="0" indent="0">
              <a:buNone/>
            </a:pPr>
            <a:r>
              <a:rPr lang="fr-FR"/>
              <a:t>--&gt; dynamiques intéressantes analysées  : prix-revenus, logement-population</a:t>
            </a:r>
          </a:p>
          <a:p>
            <a:pPr marL="0" indent="0">
              <a:buNone/>
            </a:pPr>
            <a:r>
              <a:rPr lang="fr-FR"/>
              <a:t>--&gt; problématique des</a:t>
            </a:r>
            <a:r>
              <a:rPr lang="fr-FR">
                <a:highlight>
                  <a:srgbClr val="C0C0C0"/>
                </a:highlight>
              </a:rPr>
              <a:t> logements vacants, résidences secondaires</a:t>
            </a:r>
            <a:r>
              <a:rPr lang="fr-FR"/>
              <a:t>... </a:t>
            </a:r>
          </a:p>
          <a:p>
            <a:pPr marL="0" indent="0">
              <a:buNone/>
            </a:pPr>
            <a:endParaRPr lang="fr-FR"/>
          </a:p>
          <a:p>
            <a:pPr marL="457200" indent="-457200"/>
            <a:endParaRPr lang="fr-FR"/>
          </a:p>
        </p:txBody>
      </p:sp>
      <p:sp>
        <p:nvSpPr>
          <p:cNvPr id="4" name="Espace réservé du numéro de diapositive 3">
            <a:extLst>
              <a:ext uri="{FF2B5EF4-FFF2-40B4-BE49-F238E27FC236}">
                <a16:creationId xmlns:a16="http://schemas.microsoft.com/office/drawing/2014/main" id="{EDE9B643-90F6-F2CC-F722-6D72288C14A1}"/>
              </a:ext>
            </a:extLst>
          </p:cNvPr>
          <p:cNvSpPr>
            <a:spLocks noGrp="1"/>
          </p:cNvSpPr>
          <p:nvPr>
            <p:ph type="sldNum" sz="quarter" idx="12"/>
          </p:nvPr>
        </p:nvSpPr>
        <p:spPr/>
        <p:txBody>
          <a:bodyPr/>
          <a:lstStyle/>
          <a:p>
            <a:fld id="{27C6CCC6-2BE5-4E42-96A4-D1E8E81A3D8E}" type="slidenum">
              <a:rPr lang="fr-FR" smtClean="0"/>
              <a:t>47</a:t>
            </a:fld>
            <a:endParaRPr lang="fr-FR"/>
          </a:p>
        </p:txBody>
      </p:sp>
      <p:sp>
        <p:nvSpPr>
          <p:cNvPr id="5" name="Espace réservé du pied de page 4">
            <a:extLst>
              <a:ext uri="{FF2B5EF4-FFF2-40B4-BE49-F238E27FC236}">
                <a16:creationId xmlns:a16="http://schemas.microsoft.com/office/drawing/2014/main" id="{DA412038-CDB0-9E47-80A4-2DD53C85CD42}"/>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89865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47A84-CD4A-37B7-9CE5-CFDD84DF2F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169918-C7D0-A8C1-1BB3-7ED760D4B232}"/>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4F704389-FC5A-0E24-D470-BBB04781D9FB}"/>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a:ea typeface="+mn-lt"/>
                <a:cs typeface="+mn-lt"/>
              </a:rPr>
              <a:t>DRIEA (2018) - L'action des aménageurs publics pour la production de logements en </a:t>
            </a:r>
            <a:r>
              <a:rPr lang="fr-FR" b="1" err="1">
                <a:ea typeface="+mn-lt"/>
                <a:cs typeface="+mn-lt"/>
              </a:rPr>
              <a:t>IdF</a:t>
            </a:r>
            <a:endParaRPr lang="fr-FR" b="1"/>
          </a:p>
          <a:p>
            <a:pPr marL="0" indent="0">
              <a:buNone/>
            </a:pPr>
            <a:r>
              <a:rPr lang="fr-FR"/>
              <a:t>--&gt; stats de production de logements autorisés par les aménageurs publics</a:t>
            </a:r>
          </a:p>
          <a:p>
            <a:pPr marL="0" indent="0">
              <a:buNone/>
            </a:pPr>
            <a:r>
              <a:rPr lang="fr-FR"/>
              <a:t>--&gt; échelle spatiale : concentration des opérations, </a:t>
            </a:r>
          </a:p>
          <a:p>
            <a:pPr marL="0" indent="0">
              <a:buNone/>
            </a:pPr>
            <a:endParaRPr lang="fr-FR"/>
          </a:p>
          <a:p>
            <a:r>
              <a:rPr lang="fr-FR"/>
              <a:t>Ce qu'il en ressort : </a:t>
            </a:r>
          </a:p>
          <a:p>
            <a:pPr marL="0" indent="0">
              <a:buNone/>
            </a:pPr>
            <a:r>
              <a:rPr lang="fr-FR"/>
              <a:t>--&gt; possibilité de s'attarder sur la volonté de doubler le nombre de logements par les aménageurs publics : </a:t>
            </a:r>
            <a:r>
              <a:rPr lang="fr-FR">
                <a:highlight>
                  <a:srgbClr val="C0C0C0"/>
                </a:highlight>
              </a:rPr>
              <a:t>pourquoi ? Quels résultats ? </a:t>
            </a:r>
          </a:p>
          <a:p>
            <a:pPr marL="0" indent="0">
              <a:buNone/>
            </a:pPr>
            <a:endParaRPr lang="fr-FR"/>
          </a:p>
          <a:p>
            <a:pPr marL="0" indent="0">
              <a:buNone/>
            </a:pPr>
            <a:endParaRPr lang="fr-FR"/>
          </a:p>
          <a:p>
            <a:pPr marL="457200" indent="-457200"/>
            <a:endParaRPr lang="fr-FR"/>
          </a:p>
        </p:txBody>
      </p:sp>
      <p:sp>
        <p:nvSpPr>
          <p:cNvPr id="4" name="Espace réservé du numéro de diapositive 3">
            <a:extLst>
              <a:ext uri="{FF2B5EF4-FFF2-40B4-BE49-F238E27FC236}">
                <a16:creationId xmlns:a16="http://schemas.microsoft.com/office/drawing/2014/main" id="{3C9A021F-2A64-1201-4871-A9E93279EDCC}"/>
              </a:ext>
            </a:extLst>
          </p:cNvPr>
          <p:cNvSpPr>
            <a:spLocks noGrp="1"/>
          </p:cNvSpPr>
          <p:nvPr>
            <p:ph type="sldNum" sz="quarter" idx="12"/>
          </p:nvPr>
        </p:nvSpPr>
        <p:spPr/>
        <p:txBody>
          <a:bodyPr/>
          <a:lstStyle/>
          <a:p>
            <a:fld id="{27C6CCC6-2BE5-4E42-96A4-D1E8E81A3D8E}" type="slidenum">
              <a:rPr lang="fr-FR" smtClean="0"/>
              <a:t>48</a:t>
            </a:fld>
            <a:endParaRPr lang="fr-FR"/>
          </a:p>
        </p:txBody>
      </p:sp>
      <p:sp>
        <p:nvSpPr>
          <p:cNvPr id="5" name="Espace réservé du pied de page 4">
            <a:extLst>
              <a:ext uri="{FF2B5EF4-FFF2-40B4-BE49-F238E27FC236}">
                <a16:creationId xmlns:a16="http://schemas.microsoft.com/office/drawing/2014/main" id="{A25BF40C-B988-23F6-0552-6731CC685EE3}"/>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699646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92AA-58CB-4537-4F2D-37F34444FD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3DA941-2C29-F025-C244-58AB2F5D6BB8}"/>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7E4E270D-0FCD-4A23-E72A-C72174635C60}"/>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a:ea typeface="+mn-lt"/>
                <a:cs typeface="+mn-lt"/>
              </a:rPr>
              <a:t>DRIHL (2017) - Les conditions de logement en </a:t>
            </a:r>
            <a:r>
              <a:rPr lang="fr-FR" b="1" err="1">
                <a:ea typeface="+mn-lt"/>
                <a:cs typeface="+mn-lt"/>
              </a:rPr>
              <a:t>IdF</a:t>
            </a:r>
            <a:r>
              <a:rPr lang="fr-FR" b="1">
                <a:ea typeface="+mn-lt"/>
                <a:cs typeface="+mn-lt"/>
              </a:rPr>
              <a:t> - Synthèse</a:t>
            </a:r>
            <a:endParaRPr lang="fr-FR" b="1"/>
          </a:p>
          <a:p>
            <a:pPr marL="0" indent="0">
              <a:buNone/>
            </a:pPr>
            <a:r>
              <a:rPr lang="fr-FR"/>
              <a:t>--&gt; propriétaires physiques et moraux/institutionnels du parc en 2013</a:t>
            </a:r>
          </a:p>
          <a:p>
            <a:pPr marL="0" indent="0">
              <a:buNone/>
            </a:pPr>
            <a:r>
              <a:rPr lang="fr-FR"/>
              <a:t>--&gt; surpeuplement et qualité des logements</a:t>
            </a:r>
          </a:p>
          <a:p>
            <a:pPr marL="0" indent="0">
              <a:buNone/>
            </a:pPr>
            <a:r>
              <a:rPr lang="fr-FR"/>
              <a:t>--&gt; des chiffres sur les locataires et les logements loués, taux d'effort pour les propriétaires et les locataires</a:t>
            </a:r>
          </a:p>
          <a:p>
            <a:pPr marL="0" indent="0">
              <a:buNone/>
            </a:pPr>
            <a:endParaRPr lang="fr-FR"/>
          </a:p>
          <a:p>
            <a:r>
              <a:rPr lang="fr-FR"/>
              <a:t>Ce qu'il en ressort : </a:t>
            </a:r>
          </a:p>
          <a:p>
            <a:pPr marL="0" indent="0">
              <a:buNone/>
            </a:pPr>
            <a:r>
              <a:rPr lang="fr-FR"/>
              <a:t>--&gt; données un peu anciennes (2013) sur l'aspect social des ménages</a:t>
            </a:r>
          </a:p>
          <a:p>
            <a:pPr marL="0" indent="0">
              <a:buNone/>
            </a:pPr>
            <a:r>
              <a:rPr lang="fr-FR"/>
              <a:t>--&gt; revenus moyens des propriétaires et prix relatifs des logements, aides et emprunts, à croiser avec le premier article</a:t>
            </a:r>
          </a:p>
        </p:txBody>
      </p:sp>
      <p:sp>
        <p:nvSpPr>
          <p:cNvPr id="4" name="Espace réservé du numéro de diapositive 3">
            <a:extLst>
              <a:ext uri="{FF2B5EF4-FFF2-40B4-BE49-F238E27FC236}">
                <a16:creationId xmlns:a16="http://schemas.microsoft.com/office/drawing/2014/main" id="{9098F6F6-0E56-C6AC-D0AA-6A6E46390B7C}"/>
              </a:ext>
            </a:extLst>
          </p:cNvPr>
          <p:cNvSpPr>
            <a:spLocks noGrp="1"/>
          </p:cNvSpPr>
          <p:nvPr>
            <p:ph type="sldNum" sz="quarter" idx="12"/>
          </p:nvPr>
        </p:nvSpPr>
        <p:spPr/>
        <p:txBody>
          <a:bodyPr/>
          <a:lstStyle/>
          <a:p>
            <a:fld id="{27C6CCC6-2BE5-4E42-96A4-D1E8E81A3D8E}" type="slidenum">
              <a:rPr lang="fr-FR" smtClean="0"/>
              <a:t>49</a:t>
            </a:fld>
            <a:endParaRPr lang="fr-FR"/>
          </a:p>
        </p:txBody>
      </p:sp>
      <p:sp>
        <p:nvSpPr>
          <p:cNvPr id="5" name="Espace réservé du pied de page 4">
            <a:extLst>
              <a:ext uri="{FF2B5EF4-FFF2-40B4-BE49-F238E27FC236}">
                <a16:creationId xmlns:a16="http://schemas.microsoft.com/office/drawing/2014/main" id="{60FF7069-D890-06F3-5A43-720CF04A73F4}"/>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95179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5701-8151-986C-D52E-D2A8A74B5B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3B2799-3922-EE3A-31F1-A71ABB2EDAFD}"/>
              </a:ext>
            </a:extLst>
          </p:cNvPr>
          <p:cNvSpPr>
            <a:spLocks noGrp="1"/>
          </p:cNvSpPr>
          <p:nvPr>
            <p:ph type="title"/>
          </p:nvPr>
        </p:nvSpPr>
        <p:spPr>
          <a:xfrm>
            <a:off x="4313" y="5691"/>
            <a:ext cx="12183373" cy="621073"/>
          </a:xfrm>
          <a:solidFill>
            <a:schemeClr val="bg1"/>
          </a:solidFill>
        </p:spPr>
        <p:txBody>
          <a:bodyPr>
            <a:normAutofit fontScale="90000"/>
          </a:bodyPr>
          <a:lstStyle/>
          <a:p>
            <a:r>
              <a:rPr lang="fr-FR"/>
              <a:t>0. Etat du logement en Île-de-France  </a:t>
            </a:r>
            <a:endParaRPr lang="en-US"/>
          </a:p>
        </p:txBody>
      </p:sp>
      <p:sp>
        <p:nvSpPr>
          <p:cNvPr id="4" name="ZoneTexte 3">
            <a:extLst>
              <a:ext uri="{FF2B5EF4-FFF2-40B4-BE49-F238E27FC236}">
                <a16:creationId xmlns:a16="http://schemas.microsoft.com/office/drawing/2014/main" id="{7A1BA571-F84E-0E14-7993-AB976B80749C}"/>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3" name="Espace réservé du numéro de diapositive 2">
            <a:extLst>
              <a:ext uri="{FF2B5EF4-FFF2-40B4-BE49-F238E27FC236}">
                <a16:creationId xmlns:a16="http://schemas.microsoft.com/office/drawing/2014/main" id="{A04C5DE1-7E31-DF8C-9264-AB282E01EE17}"/>
              </a:ext>
            </a:extLst>
          </p:cNvPr>
          <p:cNvSpPr>
            <a:spLocks noGrp="1"/>
          </p:cNvSpPr>
          <p:nvPr>
            <p:ph type="sldNum" sz="quarter" idx="12"/>
          </p:nvPr>
        </p:nvSpPr>
        <p:spPr/>
        <p:txBody>
          <a:bodyPr/>
          <a:lstStyle/>
          <a:p>
            <a:fld id="{27C6CCC6-2BE5-4E42-96A4-D1E8E81A3D8E}" type="slidenum">
              <a:rPr lang="fr-FR" smtClean="0"/>
              <a:t>5</a:t>
            </a:fld>
            <a:endParaRPr lang="fr-FR"/>
          </a:p>
        </p:txBody>
      </p:sp>
      <p:sp>
        <p:nvSpPr>
          <p:cNvPr id="6" name="Espace réservé du pied de page 5">
            <a:extLst>
              <a:ext uri="{FF2B5EF4-FFF2-40B4-BE49-F238E27FC236}">
                <a16:creationId xmlns:a16="http://schemas.microsoft.com/office/drawing/2014/main" id="{47058E09-7463-EA35-B320-7FE86E7446C9}"/>
              </a:ext>
            </a:extLst>
          </p:cNvPr>
          <p:cNvSpPr>
            <a:spLocks noGrp="1"/>
          </p:cNvSpPr>
          <p:nvPr>
            <p:ph type="ftr" sz="quarter" idx="11"/>
          </p:nvPr>
        </p:nvSpPr>
        <p:spPr/>
        <p:txBody>
          <a:bodyPr/>
          <a:lstStyle/>
          <a:p>
            <a:r>
              <a:rPr lang="fr-FR"/>
              <a:t>TAMUR - 01/04/26</a:t>
            </a:r>
          </a:p>
        </p:txBody>
      </p:sp>
      <p:sp>
        <p:nvSpPr>
          <p:cNvPr id="8" name="Title 1">
            <a:extLst>
              <a:ext uri="{FF2B5EF4-FFF2-40B4-BE49-F238E27FC236}">
                <a16:creationId xmlns:a16="http://schemas.microsoft.com/office/drawing/2014/main" id="{4024F496-316A-BB8C-4AD7-95CFD9CB2614}"/>
              </a:ext>
            </a:extLst>
          </p:cNvPr>
          <p:cNvSpPr txBox="1">
            <a:spLocks/>
          </p:cNvSpPr>
          <p:nvPr/>
        </p:nvSpPr>
        <p:spPr>
          <a:xfrm>
            <a:off x="5443" y="650875"/>
            <a:ext cx="10515600" cy="781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err="1">
                <a:solidFill>
                  <a:schemeClr val="accent1">
                    <a:lumMod val="40000"/>
                    <a:lumOff val="60000"/>
                  </a:schemeClr>
                </a:solidFill>
              </a:rPr>
              <a:t>Typologie</a:t>
            </a:r>
            <a:r>
              <a:rPr lang="en-US" b="1" i="1">
                <a:solidFill>
                  <a:schemeClr val="accent1">
                    <a:lumMod val="40000"/>
                    <a:lumOff val="60000"/>
                  </a:schemeClr>
                </a:solidFill>
              </a:rPr>
              <a:t> des  </a:t>
            </a:r>
            <a:r>
              <a:rPr lang="en-US" b="1" i="1" err="1">
                <a:solidFill>
                  <a:schemeClr val="accent1">
                    <a:lumMod val="40000"/>
                    <a:lumOff val="60000"/>
                  </a:schemeClr>
                </a:solidFill>
              </a:rPr>
              <a:t>logements</a:t>
            </a:r>
            <a:r>
              <a:rPr lang="en-US" b="1" i="1">
                <a:solidFill>
                  <a:schemeClr val="accent1">
                    <a:lumMod val="40000"/>
                    <a:lumOff val="60000"/>
                  </a:schemeClr>
                </a:solidFill>
              </a:rPr>
              <a:t>  </a:t>
            </a:r>
          </a:p>
        </p:txBody>
      </p:sp>
      <p:sp>
        <p:nvSpPr>
          <p:cNvPr id="10" name="ZoneTexte 9">
            <a:extLst>
              <a:ext uri="{FF2B5EF4-FFF2-40B4-BE49-F238E27FC236}">
                <a16:creationId xmlns:a16="http://schemas.microsoft.com/office/drawing/2014/main" id="{1AE849A8-1DE7-E9B9-DE73-1AA35FBB55C6}"/>
              </a:ext>
            </a:extLst>
          </p:cNvPr>
          <p:cNvSpPr txBox="1"/>
          <p:nvPr/>
        </p:nvSpPr>
        <p:spPr>
          <a:xfrm>
            <a:off x="6187" y="1520077"/>
            <a:ext cx="108507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156082"/>
                </a:solidFill>
                <a:latin typeface="Aptos Display"/>
                <a:cs typeface="Aharoni"/>
              </a:rPr>
              <a:t>72% </a:t>
            </a:r>
            <a:r>
              <a:rPr lang="fr-FR" sz="2200" b="1">
                <a:solidFill>
                  <a:srgbClr val="156082"/>
                </a:solidFill>
                <a:latin typeface="Aptos Display"/>
                <a:cs typeface="Aharoni"/>
              </a:rPr>
              <a:t>des résidences principales sont des appartements </a:t>
            </a:r>
          </a:p>
          <a:p>
            <a:r>
              <a:rPr lang="fr-FR" sz="1600" b="1">
                <a:solidFill>
                  <a:srgbClr val="156082"/>
                </a:solidFill>
                <a:latin typeface="Aptos Display"/>
                <a:cs typeface="Aharoni"/>
              </a:rPr>
              <a:t>              (vs 37% dans les autres régions)</a:t>
            </a:r>
          </a:p>
        </p:txBody>
      </p:sp>
      <p:sp>
        <p:nvSpPr>
          <p:cNvPr id="15" name="ZoneTexte 14">
            <a:extLst>
              <a:ext uri="{FF2B5EF4-FFF2-40B4-BE49-F238E27FC236}">
                <a16:creationId xmlns:a16="http://schemas.microsoft.com/office/drawing/2014/main" id="{754C88DD-C1FC-BA73-FAA1-0716BEDFFFB2}"/>
              </a:ext>
            </a:extLst>
          </p:cNvPr>
          <p:cNvSpPr txBox="1"/>
          <p:nvPr/>
        </p:nvSpPr>
        <p:spPr>
          <a:xfrm>
            <a:off x="9036130" y="1800541"/>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2015</a:t>
            </a:r>
            <a:r>
              <a:rPr lang="fr-FR" b="1">
                <a:solidFill>
                  <a:schemeClr val="accent4">
                    <a:lumMod val="20000"/>
                    <a:lumOff val="80000"/>
                  </a:schemeClr>
                </a:solidFill>
              </a:rPr>
              <a:t> </a:t>
            </a:r>
            <a:endParaRPr lang="fr-FR">
              <a:solidFill>
                <a:schemeClr val="accent4">
                  <a:lumMod val="20000"/>
                  <a:lumOff val="80000"/>
                </a:schemeClr>
              </a:solidFill>
            </a:endParaRPr>
          </a:p>
        </p:txBody>
      </p:sp>
      <p:pic>
        <p:nvPicPr>
          <p:cNvPr id="9" name="Graphique 8" descr="Ville avec un remplissage uni">
            <a:extLst>
              <a:ext uri="{FF2B5EF4-FFF2-40B4-BE49-F238E27FC236}">
                <a16:creationId xmlns:a16="http://schemas.microsoft.com/office/drawing/2014/main" id="{8BF11602-7AE6-2508-ADAE-7AE3CA4A296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52275" y="1421817"/>
            <a:ext cx="1110143" cy="1138106"/>
          </a:xfrm>
          <a:prstGeom prst="rect">
            <a:avLst/>
          </a:prstGeom>
        </p:spPr>
      </p:pic>
      <p:pic>
        <p:nvPicPr>
          <p:cNvPr id="25" name="Image 24" descr="Une image contenant texte, capture d’écran, jaune, Parallèle&#10;&#10;Le contenu généré par l’IA peut être incorrect.">
            <a:extLst>
              <a:ext uri="{FF2B5EF4-FFF2-40B4-BE49-F238E27FC236}">
                <a16:creationId xmlns:a16="http://schemas.microsoft.com/office/drawing/2014/main" id="{4ACA91BD-7550-48E1-267A-07FD432EC20C}"/>
              </a:ext>
            </a:extLst>
          </p:cNvPr>
          <p:cNvPicPr>
            <a:picLocks noChangeAspect="1"/>
          </p:cNvPicPr>
          <p:nvPr/>
        </p:nvPicPr>
        <p:blipFill>
          <a:blip r:embed="rId3"/>
          <a:srcRect t="20208" r="234" b="11971"/>
          <a:stretch>
            <a:fillRect/>
          </a:stretch>
        </p:blipFill>
        <p:spPr>
          <a:xfrm>
            <a:off x="5886408" y="2314686"/>
            <a:ext cx="6299864" cy="4162458"/>
          </a:xfrm>
          <a:prstGeom prst="rect">
            <a:avLst/>
          </a:prstGeom>
        </p:spPr>
      </p:pic>
      <p:sp>
        <p:nvSpPr>
          <p:cNvPr id="26" name="ZoneTexte 25">
            <a:extLst>
              <a:ext uri="{FF2B5EF4-FFF2-40B4-BE49-F238E27FC236}">
                <a16:creationId xmlns:a16="http://schemas.microsoft.com/office/drawing/2014/main" id="{FE8CBF28-F3CF-B33B-B0B3-3635F6D31439}"/>
              </a:ext>
            </a:extLst>
          </p:cNvPr>
          <p:cNvSpPr txBox="1"/>
          <p:nvPr/>
        </p:nvSpPr>
        <p:spPr>
          <a:xfrm>
            <a:off x="7964785" y="6513345"/>
            <a:ext cx="24025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2021</a:t>
            </a:r>
          </a:p>
        </p:txBody>
      </p:sp>
      <p:pic>
        <p:nvPicPr>
          <p:cNvPr id="27" name="Image 26" descr="Une image contenant texte, capture d’écran, jaune, Parallèle&#10;&#10;Le contenu généré par l’IA peut être incorrect.">
            <a:extLst>
              <a:ext uri="{FF2B5EF4-FFF2-40B4-BE49-F238E27FC236}">
                <a16:creationId xmlns:a16="http://schemas.microsoft.com/office/drawing/2014/main" id="{9F69F6BC-451F-57B8-1FAF-436AD4EDCCDF}"/>
              </a:ext>
            </a:extLst>
          </p:cNvPr>
          <p:cNvPicPr>
            <a:picLocks noChangeAspect="1"/>
          </p:cNvPicPr>
          <p:nvPr/>
        </p:nvPicPr>
        <p:blipFill>
          <a:blip r:embed="rId3"/>
          <a:srcRect l="2339" t="9105" r="70760" b="79200"/>
          <a:stretch>
            <a:fillRect/>
          </a:stretch>
        </p:blipFill>
        <p:spPr>
          <a:xfrm>
            <a:off x="3981408" y="5408543"/>
            <a:ext cx="1904140" cy="802079"/>
          </a:xfrm>
          <a:prstGeom prst="rect">
            <a:avLst/>
          </a:prstGeom>
        </p:spPr>
      </p:pic>
      <p:sp>
        <p:nvSpPr>
          <p:cNvPr id="28" name="ZoneTexte 27">
            <a:extLst>
              <a:ext uri="{FF2B5EF4-FFF2-40B4-BE49-F238E27FC236}">
                <a16:creationId xmlns:a16="http://schemas.microsoft.com/office/drawing/2014/main" id="{A92552F6-E603-7B5F-2EA1-6AA1573923D8}"/>
              </a:ext>
            </a:extLst>
          </p:cNvPr>
          <p:cNvSpPr txBox="1"/>
          <p:nvPr/>
        </p:nvSpPr>
        <p:spPr>
          <a:xfrm>
            <a:off x="304361" y="2944686"/>
            <a:ext cx="5790098" cy="9623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156082"/>
                </a:solidFill>
                <a:latin typeface="Aptos Display"/>
                <a:cs typeface="Aharoni"/>
              </a:rPr>
              <a:t>21% </a:t>
            </a:r>
            <a:r>
              <a:rPr lang="fr-FR" sz="2200" b="1">
                <a:solidFill>
                  <a:srgbClr val="156082"/>
                </a:solidFill>
                <a:latin typeface="Aptos Display"/>
                <a:cs typeface="Aharoni"/>
              </a:rPr>
              <a:t>des résidences principales &lt; 40m2 </a:t>
            </a:r>
          </a:p>
          <a:p>
            <a:r>
              <a:rPr lang="fr-FR" sz="1600" b="1">
                <a:solidFill>
                  <a:srgbClr val="156082"/>
                </a:solidFill>
                <a:latin typeface="Aptos Display"/>
                <a:cs typeface="Aharoni"/>
              </a:rPr>
              <a:t>       (vs 8% dans les autres régions)</a:t>
            </a:r>
          </a:p>
        </p:txBody>
      </p:sp>
      <p:sp>
        <p:nvSpPr>
          <p:cNvPr id="30" name="ZoneTexte 29">
            <a:extLst>
              <a:ext uri="{FF2B5EF4-FFF2-40B4-BE49-F238E27FC236}">
                <a16:creationId xmlns:a16="http://schemas.microsoft.com/office/drawing/2014/main" id="{2106EFED-BCFF-E2EE-3E78-360653EC834A}"/>
              </a:ext>
            </a:extLst>
          </p:cNvPr>
          <p:cNvSpPr txBox="1"/>
          <p:nvPr/>
        </p:nvSpPr>
        <p:spPr>
          <a:xfrm>
            <a:off x="304361" y="4228490"/>
            <a:ext cx="57900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156082"/>
                </a:solidFill>
                <a:latin typeface="Aptos Display"/>
                <a:cs typeface="Aharoni"/>
              </a:rPr>
              <a:t>39% </a:t>
            </a:r>
            <a:r>
              <a:rPr lang="fr-FR" sz="2200" b="1">
                <a:solidFill>
                  <a:srgbClr val="156082"/>
                </a:solidFill>
                <a:latin typeface="Aptos Display"/>
                <a:cs typeface="Aharoni"/>
              </a:rPr>
              <a:t>dans Paris </a:t>
            </a:r>
            <a:endParaRPr lang="fr-FR"/>
          </a:p>
          <a:p>
            <a:pPr algn="ctr"/>
            <a:r>
              <a:rPr lang="fr-FR" sz="4000" b="1">
                <a:solidFill>
                  <a:srgbClr val="156082"/>
                </a:solidFill>
                <a:latin typeface="Aptos Display"/>
                <a:cs typeface="Aharoni"/>
              </a:rPr>
              <a:t>11% </a:t>
            </a:r>
            <a:r>
              <a:rPr lang="fr-FR" sz="2200" b="1">
                <a:solidFill>
                  <a:srgbClr val="156082"/>
                </a:solidFill>
                <a:latin typeface="Aptos Display"/>
                <a:cs typeface="Aharoni"/>
              </a:rPr>
              <a:t>grande couronne </a:t>
            </a:r>
            <a:endParaRPr lang="fr-FR"/>
          </a:p>
        </p:txBody>
      </p:sp>
    </p:spTree>
    <p:extLst>
      <p:ext uri="{BB962C8B-B14F-4D97-AF65-F5344CB8AC3E}">
        <p14:creationId xmlns:p14="http://schemas.microsoft.com/office/powerpoint/2010/main" val="20519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8928C-1118-E702-92AE-4DBB803D56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500488-A460-3C53-B0D4-AC3995E00115}"/>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9DEEB966-D184-35FF-CEF4-C7A86A5AE0FE}"/>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a:ea typeface="+mn-lt"/>
                <a:cs typeface="+mn-lt"/>
              </a:rPr>
              <a:t>Berger (2011) - La mobilité des ménages accélère le changement social en </a:t>
            </a:r>
            <a:r>
              <a:rPr lang="fr-FR" b="1" err="1">
                <a:ea typeface="+mn-lt"/>
                <a:cs typeface="+mn-lt"/>
              </a:rPr>
              <a:t>IdF</a:t>
            </a:r>
            <a:endParaRPr lang="fr-FR" b="1">
              <a:ea typeface="+mn-lt"/>
              <a:cs typeface="+mn-lt"/>
            </a:endParaRPr>
          </a:p>
          <a:p>
            <a:pPr marL="0" indent="0">
              <a:buNone/>
            </a:pPr>
            <a:r>
              <a:rPr lang="fr-FR"/>
              <a:t>--&gt; lien entre logement, CSP et activité des franciliens</a:t>
            </a:r>
          </a:p>
          <a:p>
            <a:pPr marL="0" indent="0">
              <a:buNone/>
            </a:pPr>
            <a:endParaRPr lang="fr-FR"/>
          </a:p>
          <a:p>
            <a:pPr marL="0" indent="0">
              <a:buNone/>
            </a:pPr>
            <a:endParaRPr lang="fr-FR"/>
          </a:p>
          <a:p>
            <a:r>
              <a:rPr lang="fr-FR"/>
              <a:t>Ce qu'il en ressort : </a:t>
            </a:r>
          </a:p>
          <a:p>
            <a:pPr marL="0" indent="0">
              <a:buNone/>
            </a:pPr>
            <a:r>
              <a:rPr lang="fr-FR"/>
              <a:t>--&gt; aspect "mobilité résidentielle", en lien avec l'activité et la distribution spatiale de la richesse en </a:t>
            </a:r>
            <a:r>
              <a:rPr lang="fr-FR" err="1"/>
              <a:t>IdF</a:t>
            </a:r>
          </a:p>
          <a:p>
            <a:pPr marL="0" indent="0">
              <a:buNone/>
            </a:pPr>
            <a:r>
              <a:rPr lang="fr-FR"/>
              <a:t>--&gt; intéressant à creuser en lien avec d'autres sujets, pour éviter la description "plate"</a:t>
            </a:r>
          </a:p>
        </p:txBody>
      </p:sp>
      <p:sp>
        <p:nvSpPr>
          <p:cNvPr id="4" name="Espace réservé du numéro de diapositive 3">
            <a:extLst>
              <a:ext uri="{FF2B5EF4-FFF2-40B4-BE49-F238E27FC236}">
                <a16:creationId xmlns:a16="http://schemas.microsoft.com/office/drawing/2014/main" id="{EF71BAD1-6EDC-7B43-0022-DA61516DB586}"/>
              </a:ext>
            </a:extLst>
          </p:cNvPr>
          <p:cNvSpPr>
            <a:spLocks noGrp="1"/>
          </p:cNvSpPr>
          <p:nvPr>
            <p:ph type="sldNum" sz="quarter" idx="12"/>
          </p:nvPr>
        </p:nvSpPr>
        <p:spPr/>
        <p:txBody>
          <a:bodyPr/>
          <a:lstStyle/>
          <a:p>
            <a:fld id="{27C6CCC6-2BE5-4E42-96A4-D1E8E81A3D8E}" type="slidenum">
              <a:rPr lang="fr-FR" smtClean="0"/>
              <a:t>50</a:t>
            </a:fld>
            <a:endParaRPr lang="fr-FR"/>
          </a:p>
        </p:txBody>
      </p:sp>
      <p:sp>
        <p:nvSpPr>
          <p:cNvPr id="5" name="Espace réservé du pied de page 4">
            <a:extLst>
              <a:ext uri="{FF2B5EF4-FFF2-40B4-BE49-F238E27FC236}">
                <a16:creationId xmlns:a16="http://schemas.microsoft.com/office/drawing/2014/main" id="{5E2326C1-6076-8DEC-86A0-9B86F91C7BB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929771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CE934-250E-7D54-F83D-1BC318F8F1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4248A1-88A6-36FB-9CE3-BA31BA463B36}"/>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02875B77-2EBE-671E-4962-6989B584D673}"/>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err="1">
                <a:ea typeface="+mn-lt"/>
                <a:cs typeface="+mn-lt"/>
              </a:rPr>
              <a:t>Louchart</a:t>
            </a:r>
            <a:r>
              <a:rPr lang="fr-FR" b="1">
                <a:ea typeface="+mn-lt"/>
                <a:cs typeface="+mn-lt"/>
              </a:rPr>
              <a:t> (2011) - </a:t>
            </a:r>
            <a:r>
              <a:rPr lang="fr-FR" b="1" err="1">
                <a:ea typeface="+mn-lt"/>
                <a:cs typeface="+mn-lt"/>
              </a:rPr>
              <a:t>IdF</a:t>
            </a:r>
            <a:r>
              <a:rPr lang="fr-FR" b="1">
                <a:ea typeface="+mn-lt"/>
                <a:cs typeface="+mn-lt"/>
              </a:rPr>
              <a:t>, une mobilité forte pour les jeunes, faible dans le parc locatif</a:t>
            </a:r>
            <a:endParaRPr lang="fr-FR" b="1"/>
          </a:p>
          <a:p>
            <a:pPr marL="0" indent="0">
              <a:buNone/>
            </a:pPr>
            <a:r>
              <a:rPr lang="fr-FR"/>
              <a:t>--&gt; mobilité des personnes et mobilité des ménages</a:t>
            </a:r>
          </a:p>
          <a:p>
            <a:pPr marL="0" indent="0">
              <a:buNone/>
            </a:pPr>
            <a:r>
              <a:rPr lang="fr-FR"/>
              <a:t>--&gt; impact de la construction et la jeunesse de la population</a:t>
            </a:r>
          </a:p>
          <a:p>
            <a:pPr marL="0" indent="0">
              <a:buNone/>
            </a:pPr>
            <a:r>
              <a:rPr lang="fr-FR"/>
              <a:t>--&gt; des éléments sur les fonctions de chaque type de logement </a:t>
            </a:r>
          </a:p>
          <a:p>
            <a:pPr marL="0" indent="0">
              <a:buNone/>
            </a:pPr>
            <a:endParaRPr lang="fr-FR"/>
          </a:p>
          <a:p>
            <a:r>
              <a:rPr lang="fr-FR"/>
              <a:t>Ce qu'il en ressort : </a:t>
            </a:r>
          </a:p>
          <a:p>
            <a:pPr marL="0" indent="0">
              <a:buNone/>
            </a:pPr>
            <a:r>
              <a:rPr lang="fr-FR"/>
              <a:t>--&gt; peut-être des analyses à creuser avec les scénarios de construction</a:t>
            </a:r>
          </a:p>
          <a:p>
            <a:pPr marL="0" indent="0">
              <a:buNone/>
            </a:pPr>
            <a:r>
              <a:rPr lang="fr-FR"/>
              <a:t>--&gt; explorer les pistes "construction" : quoi, pour qui et où ?</a:t>
            </a:r>
          </a:p>
        </p:txBody>
      </p:sp>
      <p:sp>
        <p:nvSpPr>
          <p:cNvPr id="4" name="Espace réservé du numéro de diapositive 3">
            <a:extLst>
              <a:ext uri="{FF2B5EF4-FFF2-40B4-BE49-F238E27FC236}">
                <a16:creationId xmlns:a16="http://schemas.microsoft.com/office/drawing/2014/main" id="{798D3197-36A1-6B90-5E32-6DD3AC81FEC3}"/>
              </a:ext>
            </a:extLst>
          </p:cNvPr>
          <p:cNvSpPr>
            <a:spLocks noGrp="1"/>
          </p:cNvSpPr>
          <p:nvPr>
            <p:ph type="sldNum" sz="quarter" idx="12"/>
          </p:nvPr>
        </p:nvSpPr>
        <p:spPr/>
        <p:txBody>
          <a:bodyPr/>
          <a:lstStyle/>
          <a:p>
            <a:fld id="{27C6CCC6-2BE5-4E42-96A4-D1E8E81A3D8E}" type="slidenum">
              <a:rPr lang="fr-FR" smtClean="0"/>
              <a:t>51</a:t>
            </a:fld>
            <a:endParaRPr lang="fr-FR"/>
          </a:p>
        </p:txBody>
      </p:sp>
      <p:sp>
        <p:nvSpPr>
          <p:cNvPr id="5" name="Espace réservé du pied de page 4">
            <a:extLst>
              <a:ext uri="{FF2B5EF4-FFF2-40B4-BE49-F238E27FC236}">
                <a16:creationId xmlns:a16="http://schemas.microsoft.com/office/drawing/2014/main" id="{BD2F6FA9-73F2-D391-E40B-E8690446776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855850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767E-ADCB-CEA1-8543-15C938CA935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B7767C-84B6-4E5C-3247-AFCB0C26E710}"/>
              </a:ext>
            </a:extLst>
          </p:cNvPr>
          <p:cNvSpPr>
            <a:spLocks noGrp="1"/>
          </p:cNvSpPr>
          <p:nvPr>
            <p:ph type="title"/>
          </p:nvPr>
        </p:nvSpPr>
        <p:spPr>
          <a:xfrm>
            <a:off x="4313" y="5691"/>
            <a:ext cx="10515600" cy="692960"/>
          </a:xfrm>
        </p:spPr>
        <p:txBody>
          <a:bodyPr>
            <a:normAutofit fontScale="90000"/>
          </a:bodyPr>
          <a:lstStyle/>
          <a:p>
            <a:r>
              <a:rPr lang="fr-FR"/>
              <a:t>Notes de lecture documents</a:t>
            </a:r>
          </a:p>
        </p:txBody>
      </p:sp>
      <p:sp>
        <p:nvSpPr>
          <p:cNvPr id="3" name="Espace réservé du contenu 2">
            <a:extLst>
              <a:ext uri="{FF2B5EF4-FFF2-40B4-BE49-F238E27FC236}">
                <a16:creationId xmlns:a16="http://schemas.microsoft.com/office/drawing/2014/main" id="{610E5471-4C79-9313-D170-17B918B2F8AD}"/>
              </a:ext>
            </a:extLst>
          </p:cNvPr>
          <p:cNvSpPr>
            <a:spLocks noGrp="1"/>
          </p:cNvSpPr>
          <p:nvPr>
            <p:ph idx="1"/>
          </p:nvPr>
        </p:nvSpPr>
        <p:spPr>
          <a:xfrm>
            <a:off x="4313" y="704191"/>
            <a:ext cx="12168996" cy="6148507"/>
          </a:xfrm>
        </p:spPr>
        <p:txBody>
          <a:bodyPr vert="horz" lIns="91440" tIns="45720" rIns="91440" bIns="45720" rtlCol="0" anchor="t">
            <a:normAutofit/>
          </a:bodyPr>
          <a:lstStyle/>
          <a:p>
            <a:r>
              <a:rPr lang="fr-FR" b="1">
                <a:ea typeface="+mn-lt"/>
                <a:cs typeface="+mn-lt"/>
              </a:rPr>
              <a:t>20150408-synthese-Logement-IDF</a:t>
            </a:r>
            <a:endParaRPr lang="fr-FR" b="1"/>
          </a:p>
          <a:p>
            <a:pPr marL="0" indent="0">
              <a:buNone/>
            </a:pPr>
            <a:r>
              <a:rPr lang="fr-FR"/>
              <a:t>--&gt; descriptif rapide de la tension du marché </a:t>
            </a:r>
          </a:p>
          <a:p>
            <a:pPr marL="0" indent="0">
              <a:buNone/>
            </a:pPr>
            <a:r>
              <a:rPr lang="fr-FR"/>
              <a:t>--&gt; politiques d'aménagement et rôle de la fiscalité</a:t>
            </a:r>
          </a:p>
          <a:p>
            <a:pPr marL="0" indent="0">
              <a:buNone/>
            </a:pPr>
            <a:r>
              <a:rPr lang="fr-FR"/>
              <a:t>--&gt; les limites des politiques de logement social en </a:t>
            </a:r>
            <a:r>
              <a:rPr lang="fr-FR" err="1"/>
              <a:t>IdF</a:t>
            </a:r>
            <a:r>
              <a:rPr lang="fr-FR"/>
              <a:t>, vs le parc privé</a:t>
            </a:r>
          </a:p>
          <a:p>
            <a:pPr marL="0" indent="0">
              <a:buNone/>
            </a:pPr>
            <a:r>
              <a:rPr lang="fr-FR"/>
              <a:t>--&gt; la problématique du taux de vacance, et le surpeuplement</a:t>
            </a:r>
          </a:p>
          <a:p>
            <a:pPr marL="0" indent="0">
              <a:buNone/>
            </a:pPr>
            <a:r>
              <a:rPr lang="fr-FR"/>
              <a:t>--&gt; un </a:t>
            </a:r>
            <a:r>
              <a:rPr lang="fr-FR" err="1"/>
              <a:t>gazillion</a:t>
            </a:r>
            <a:r>
              <a:rPr lang="fr-FR"/>
              <a:t> de recommandations à croiser avec le plan qu'on retient :)</a:t>
            </a:r>
          </a:p>
          <a:p>
            <a:r>
              <a:rPr lang="fr-FR"/>
              <a:t>Ce qu'il en ressort : </a:t>
            </a:r>
          </a:p>
          <a:p>
            <a:pPr marL="0" indent="0">
              <a:buNone/>
            </a:pPr>
            <a:r>
              <a:rPr lang="fr-FR"/>
              <a:t>--&gt; explication de beaucoup de mécanismes qui permettent d'étoffer la partie analyse, sans forcément en faire des parties à </a:t>
            </a:r>
            <a:r>
              <a:rPr lang="fr-FR" err="1"/>
              <a:t>pa</a:t>
            </a:r>
            <a:r>
              <a:rPr lang="fr-FR"/>
              <a:t>rt entière</a:t>
            </a:r>
          </a:p>
          <a:p>
            <a:pPr marL="0" indent="0">
              <a:buNone/>
            </a:pPr>
            <a:r>
              <a:rPr lang="fr-FR"/>
              <a:t>--&gt; possibilité d'aborder la relation entre le logement social et la mixité sociale</a:t>
            </a:r>
          </a:p>
          <a:p>
            <a:pPr marL="0" indent="0">
              <a:buNone/>
            </a:pPr>
            <a:r>
              <a:rPr lang="fr-FR"/>
              <a:t>--&gt; bcp d'infos précieuses sur la vacance et ses implications </a:t>
            </a:r>
          </a:p>
          <a:p>
            <a:pPr marL="0" indent="0">
              <a:buNone/>
            </a:pPr>
            <a:r>
              <a:rPr lang="fr-FR"/>
              <a:t>--&gt; le lien entre le neuf et l'accès à la propriété (</a:t>
            </a:r>
            <a:r>
              <a:rPr lang="fr-FR" err="1"/>
              <a:t>link</a:t>
            </a:r>
            <a:r>
              <a:rPr lang="fr-FR"/>
              <a:t> rapport INSEE !!!!)</a:t>
            </a:r>
          </a:p>
          <a:p>
            <a:pPr marL="0" indent="0">
              <a:buNone/>
            </a:pPr>
            <a:endParaRPr lang="fr-FR"/>
          </a:p>
        </p:txBody>
      </p:sp>
      <p:sp>
        <p:nvSpPr>
          <p:cNvPr id="4" name="Espace réservé du numéro de diapositive 3">
            <a:extLst>
              <a:ext uri="{FF2B5EF4-FFF2-40B4-BE49-F238E27FC236}">
                <a16:creationId xmlns:a16="http://schemas.microsoft.com/office/drawing/2014/main" id="{AC91EF93-4CCB-3E46-91B1-060F4D93678B}"/>
              </a:ext>
            </a:extLst>
          </p:cNvPr>
          <p:cNvSpPr>
            <a:spLocks noGrp="1"/>
          </p:cNvSpPr>
          <p:nvPr>
            <p:ph type="sldNum" sz="quarter" idx="12"/>
          </p:nvPr>
        </p:nvSpPr>
        <p:spPr/>
        <p:txBody>
          <a:bodyPr/>
          <a:lstStyle/>
          <a:p>
            <a:fld id="{27C6CCC6-2BE5-4E42-96A4-D1E8E81A3D8E}" type="slidenum">
              <a:rPr lang="fr-FR" smtClean="0"/>
              <a:t>52</a:t>
            </a:fld>
            <a:endParaRPr lang="fr-FR"/>
          </a:p>
        </p:txBody>
      </p:sp>
      <p:sp>
        <p:nvSpPr>
          <p:cNvPr id="5" name="Espace réservé du pied de page 4">
            <a:extLst>
              <a:ext uri="{FF2B5EF4-FFF2-40B4-BE49-F238E27FC236}">
                <a16:creationId xmlns:a16="http://schemas.microsoft.com/office/drawing/2014/main" id="{B62D231D-6F17-F45D-6EB4-6C3B76C0039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871897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F3F0-DCF9-6810-CC1D-410A6171DAB8}"/>
              </a:ext>
            </a:extLst>
          </p:cNvPr>
          <p:cNvSpPr>
            <a:spLocks noGrp="1"/>
          </p:cNvSpPr>
          <p:nvPr>
            <p:ph type="title"/>
          </p:nvPr>
        </p:nvSpPr>
        <p:spPr>
          <a:xfrm>
            <a:off x="838200" y="5691"/>
            <a:ext cx="10515600" cy="1325563"/>
          </a:xfrm>
        </p:spPr>
        <p:txBody>
          <a:bodyPr/>
          <a:lstStyle/>
          <a:p>
            <a:r>
              <a:rPr lang="en-US">
                <a:solidFill>
                  <a:schemeClr val="accent2"/>
                </a:solidFill>
              </a:rPr>
              <a:t>Vivid Economics, 2019</a:t>
            </a:r>
          </a:p>
        </p:txBody>
      </p:sp>
      <p:sp>
        <p:nvSpPr>
          <p:cNvPr id="3" name="Content Placeholder 2">
            <a:extLst>
              <a:ext uri="{FF2B5EF4-FFF2-40B4-BE49-F238E27FC236}">
                <a16:creationId xmlns:a16="http://schemas.microsoft.com/office/drawing/2014/main" id="{586BF1A2-30E7-D76A-73F8-91F4A75E4A4D}"/>
              </a:ext>
            </a:extLst>
          </p:cNvPr>
          <p:cNvSpPr>
            <a:spLocks noGrp="1"/>
          </p:cNvSpPr>
          <p:nvPr>
            <p:ph idx="1"/>
          </p:nvPr>
        </p:nvSpPr>
        <p:spPr>
          <a:xfrm>
            <a:off x="4314" y="1336794"/>
            <a:ext cx="12183372" cy="5515905"/>
          </a:xfrm>
        </p:spPr>
        <p:txBody>
          <a:bodyPr vert="horz" lIns="91440" tIns="45720" rIns="91440" bIns="45720" rtlCol="0" anchor="t">
            <a:normAutofit fontScale="70000" lnSpcReduction="20000"/>
          </a:bodyPr>
          <a:lstStyle/>
          <a:p>
            <a:pPr marL="0" indent="0">
              <a:buNone/>
            </a:pPr>
            <a:r>
              <a:rPr lang="en-US" b="1" err="1">
                <a:solidFill>
                  <a:schemeClr val="accent2"/>
                </a:solidFill>
              </a:rPr>
              <a:t>Diapo</a:t>
            </a:r>
            <a:r>
              <a:rPr lang="en-US" b="1">
                <a:solidFill>
                  <a:schemeClr val="accent2"/>
                </a:solidFill>
              </a:rPr>
              <a:t> avec </a:t>
            </a:r>
            <a:r>
              <a:rPr lang="en-US" b="1" err="1">
                <a:solidFill>
                  <a:schemeClr val="accent2"/>
                </a:solidFill>
              </a:rPr>
              <a:t>que</a:t>
            </a:r>
            <a:r>
              <a:rPr lang="en-US" b="1">
                <a:solidFill>
                  <a:schemeClr val="accent2"/>
                </a:solidFill>
              </a:rPr>
              <a:t> des chiffres/</a:t>
            </a:r>
            <a:r>
              <a:rPr lang="en-US" b="1" err="1">
                <a:solidFill>
                  <a:schemeClr val="accent2"/>
                </a:solidFill>
              </a:rPr>
              <a:t>diag</a:t>
            </a:r>
            <a:r>
              <a:rPr lang="en-US" b="1">
                <a:solidFill>
                  <a:schemeClr val="accent2"/>
                </a:solidFill>
              </a:rPr>
              <a:t> territorial de </a:t>
            </a:r>
            <a:r>
              <a:rPr lang="en-US" b="1" err="1">
                <a:solidFill>
                  <a:schemeClr val="accent2"/>
                </a:solidFill>
              </a:rPr>
              <a:t>l'IDF</a:t>
            </a:r>
            <a:r>
              <a:rPr lang="en-US" b="1">
                <a:solidFill>
                  <a:schemeClr val="accent2"/>
                </a:solidFill>
              </a:rPr>
              <a:t> </a:t>
            </a:r>
            <a:r>
              <a:rPr lang="en-US" b="1" err="1">
                <a:solidFill>
                  <a:schemeClr val="accent2"/>
                </a:solidFill>
              </a:rPr>
              <a:t>en</a:t>
            </a:r>
            <a:r>
              <a:rPr lang="en-US" b="1">
                <a:solidFill>
                  <a:schemeClr val="accent2"/>
                </a:solidFill>
              </a:rPr>
              <a:t> 2019, pour un Workshop </a:t>
            </a:r>
            <a:r>
              <a:rPr lang="en-US" b="1" err="1">
                <a:solidFill>
                  <a:schemeClr val="accent2"/>
                </a:solidFill>
              </a:rPr>
              <a:t>visant</a:t>
            </a:r>
            <a:r>
              <a:rPr lang="en-US" b="1">
                <a:solidFill>
                  <a:schemeClr val="accent2"/>
                </a:solidFill>
              </a:rPr>
              <a:t> à </a:t>
            </a:r>
            <a:r>
              <a:rPr lang="en-US" b="1" err="1">
                <a:solidFill>
                  <a:schemeClr val="accent2"/>
                </a:solidFill>
              </a:rPr>
              <a:t>développer</a:t>
            </a:r>
            <a:r>
              <a:rPr lang="en-US" b="1">
                <a:solidFill>
                  <a:schemeClr val="accent2"/>
                </a:solidFill>
              </a:rPr>
              <a:t> des </a:t>
            </a:r>
            <a:r>
              <a:rPr lang="en-US" b="1" err="1">
                <a:solidFill>
                  <a:schemeClr val="accent2"/>
                </a:solidFill>
              </a:rPr>
              <a:t>scénarios</a:t>
            </a:r>
            <a:r>
              <a:rPr lang="en-US" b="1">
                <a:solidFill>
                  <a:schemeClr val="accent2"/>
                </a:solidFill>
              </a:rPr>
              <a:t> de </a:t>
            </a:r>
            <a:r>
              <a:rPr lang="en-US" b="1" err="1">
                <a:solidFill>
                  <a:schemeClr val="accent2"/>
                </a:solidFill>
              </a:rPr>
              <a:t>dvpt</a:t>
            </a:r>
            <a:r>
              <a:rPr lang="en-US" b="1">
                <a:solidFill>
                  <a:schemeClr val="accent2"/>
                </a:solidFill>
              </a:rPr>
              <a:t> de IDF 2050</a:t>
            </a:r>
          </a:p>
          <a:p>
            <a:r>
              <a:rPr lang="en-US" err="1">
                <a:solidFill>
                  <a:schemeClr val="accent2"/>
                </a:solidFill>
              </a:rPr>
              <a:t>Densité</a:t>
            </a:r>
            <a:r>
              <a:rPr lang="en-US">
                <a:solidFill>
                  <a:schemeClr val="accent2"/>
                </a:solidFill>
              </a:rPr>
              <a:t> IDF </a:t>
            </a:r>
            <a:r>
              <a:rPr lang="en-US" err="1">
                <a:solidFill>
                  <a:schemeClr val="accent2"/>
                </a:solidFill>
              </a:rPr>
              <a:t>en</a:t>
            </a:r>
            <a:r>
              <a:rPr lang="en-US">
                <a:solidFill>
                  <a:schemeClr val="accent2"/>
                </a:solidFill>
              </a:rPr>
              <a:t> 2019, </a:t>
            </a:r>
            <a:r>
              <a:rPr lang="en-US" err="1">
                <a:solidFill>
                  <a:schemeClr val="accent2"/>
                </a:solidFill>
              </a:rPr>
              <a:t>caract</a:t>
            </a:r>
            <a:r>
              <a:rPr lang="en-US">
                <a:solidFill>
                  <a:schemeClr val="accent2"/>
                </a:solidFill>
              </a:rPr>
              <a:t> socio </a:t>
            </a:r>
            <a:r>
              <a:rPr lang="en-US" err="1">
                <a:solidFill>
                  <a:schemeClr val="accent2"/>
                </a:solidFill>
              </a:rPr>
              <a:t>démo</a:t>
            </a:r>
            <a:r>
              <a:rPr lang="en-US">
                <a:solidFill>
                  <a:schemeClr val="accent2"/>
                </a:solidFill>
              </a:rPr>
              <a:t> (</a:t>
            </a:r>
            <a:r>
              <a:rPr lang="en-US" err="1">
                <a:solidFill>
                  <a:schemeClr val="accent2"/>
                </a:solidFill>
              </a:rPr>
              <a:t>âge</a:t>
            </a:r>
            <a:r>
              <a:rPr lang="en-US">
                <a:solidFill>
                  <a:schemeClr val="accent2"/>
                </a:solidFill>
              </a:rPr>
              <a:t> </a:t>
            </a:r>
            <a:r>
              <a:rPr lang="en-US" err="1">
                <a:solidFill>
                  <a:schemeClr val="accent2"/>
                </a:solidFill>
              </a:rPr>
              <a:t>etc</a:t>
            </a:r>
            <a:r>
              <a:rPr lang="en-US">
                <a:solidFill>
                  <a:schemeClr val="accent2"/>
                </a:solidFill>
              </a:rPr>
              <a:t>)</a:t>
            </a:r>
          </a:p>
          <a:p>
            <a:r>
              <a:rPr lang="en-US" err="1">
                <a:solidFill>
                  <a:schemeClr val="accent2"/>
                </a:solidFill>
              </a:rPr>
              <a:t>Bcp</a:t>
            </a:r>
            <a:r>
              <a:rPr lang="en-US">
                <a:solidFill>
                  <a:schemeClr val="accent2"/>
                </a:solidFill>
              </a:rPr>
              <a:t> de </a:t>
            </a:r>
            <a:r>
              <a:rPr lang="en-US" err="1">
                <a:solidFill>
                  <a:schemeClr val="accent2"/>
                </a:solidFill>
              </a:rPr>
              <a:t>graphes</a:t>
            </a:r>
            <a:r>
              <a:rPr lang="en-US">
                <a:solidFill>
                  <a:schemeClr val="accent2"/>
                </a:solidFill>
              </a:rPr>
              <a:t> avec </a:t>
            </a:r>
            <a:r>
              <a:rPr lang="en-US" err="1">
                <a:solidFill>
                  <a:schemeClr val="accent2"/>
                </a:solidFill>
              </a:rPr>
              <a:t>détails</a:t>
            </a:r>
            <a:r>
              <a:rPr lang="en-US">
                <a:solidFill>
                  <a:schemeClr val="accent2"/>
                </a:solidFill>
              </a:rPr>
              <a:t> par département (</a:t>
            </a:r>
            <a:r>
              <a:rPr lang="en-US" err="1">
                <a:solidFill>
                  <a:schemeClr val="accent2"/>
                </a:solidFill>
              </a:rPr>
              <a:t>inégalités</a:t>
            </a:r>
            <a:r>
              <a:rPr lang="en-US">
                <a:solidFill>
                  <a:schemeClr val="accent2"/>
                </a:solidFill>
              </a:rPr>
              <a:t>,</a:t>
            </a:r>
            <a:r>
              <a:rPr lang="en-US" b="1">
                <a:solidFill>
                  <a:schemeClr val="accent2"/>
                </a:solidFill>
              </a:rPr>
              <a:t> </a:t>
            </a:r>
            <a:r>
              <a:rPr lang="en-US" b="1" err="1">
                <a:solidFill>
                  <a:schemeClr val="accent2"/>
                </a:solidFill>
              </a:rPr>
              <a:t>gini</a:t>
            </a:r>
            <a:r>
              <a:rPr lang="en-US" b="1">
                <a:solidFill>
                  <a:schemeClr val="accent2"/>
                </a:solidFill>
              </a:rPr>
              <a:t> </a:t>
            </a:r>
            <a:r>
              <a:rPr lang="en-US" err="1">
                <a:solidFill>
                  <a:schemeClr val="accent2"/>
                </a:solidFill>
              </a:rPr>
              <a:t>etc</a:t>
            </a:r>
            <a:r>
              <a:rPr lang="en-US">
                <a:solidFill>
                  <a:schemeClr val="accent2"/>
                </a:solidFill>
              </a:rPr>
              <a:t>)</a:t>
            </a:r>
          </a:p>
          <a:p>
            <a:r>
              <a:rPr lang="en-US">
                <a:solidFill>
                  <a:schemeClr val="accent2"/>
                </a:solidFill>
              </a:rPr>
              <a:t>Prix/</a:t>
            </a:r>
            <a:r>
              <a:rPr lang="en-US" err="1">
                <a:solidFill>
                  <a:schemeClr val="accent2"/>
                </a:solidFill>
              </a:rPr>
              <a:t>conso</a:t>
            </a:r>
            <a:r>
              <a:rPr lang="en-US">
                <a:solidFill>
                  <a:schemeClr val="accent2"/>
                </a:solidFill>
              </a:rPr>
              <a:t> </a:t>
            </a:r>
            <a:r>
              <a:rPr lang="en-US" err="1">
                <a:solidFill>
                  <a:schemeClr val="accent2"/>
                </a:solidFill>
              </a:rPr>
              <a:t>d'élec</a:t>
            </a:r>
            <a:r>
              <a:rPr lang="en-US">
                <a:solidFill>
                  <a:schemeClr val="accent2"/>
                </a:solidFill>
              </a:rPr>
              <a:t>, prix des TC</a:t>
            </a:r>
          </a:p>
          <a:p>
            <a:r>
              <a:rPr lang="en-US">
                <a:solidFill>
                  <a:schemeClr val="accent2"/>
                </a:solidFill>
              </a:rPr>
              <a:t>Prospectives </a:t>
            </a:r>
            <a:r>
              <a:rPr lang="en-US" err="1">
                <a:solidFill>
                  <a:schemeClr val="accent2"/>
                </a:solidFill>
              </a:rPr>
              <a:t>démographiques</a:t>
            </a:r>
            <a:r>
              <a:rPr lang="en-US">
                <a:solidFill>
                  <a:schemeClr val="accent2"/>
                </a:solidFill>
              </a:rPr>
              <a:t> à </a:t>
            </a:r>
            <a:r>
              <a:rPr lang="en-US" err="1">
                <a:solidFill>
                  <a:schemeClr val="accent2"/>
                </a:solidFill>
              </a:rPr>
              <a:t>l'horizon</a:t>
            </a:r>
            <a:r>
              <a:rPr lang="en-US">
                <a:solidFill>
                  <a:schemeClr val="accent2"/>
                </a:solidFill>
              </a:rPr>
              <a:t> 2050 (13.15 M </a:t>
            </a:r>
            <a:r>
              <a:rPr lang="en-US" err="1">
                <a:solidFill>
                  <a:schemeClr val="accent2"/>
                </a:solidFill>
              </a:rPr>
              <a:t>hab</a:t>
            </a:r>
            <a:r>
              <a:rPr lang="en-US">
                <a:solidFill>
                  <a:schemeClr val="accent2"/>
                </a:solidFill>
              </a:rPr>
              <a:t>)</a:t>
            </a:r>
          </a:p>
          <a:p>
            <a:r>
              <a:rPr lang="en-US">
                <a:solidFill>
                  <a:schemeClr val="accent2"/>
                </a:solidFill>
              </a:rPr>
              <a:t>Chiffres de </a:t>
            </a:r>
            <a:r>
              <a:rPr lang="en-US" err="1">
                <a:solidFill>
                  <a:schemeClr val="accent2"/>
                </a:solidFill>
              </a:rPr>
              <a:t>revenus</a:t>
            </a:r>
            <a:r>
              <a:rPr lang="en-US">
                <a:solidFill>
                  <a:schemeClr val="accent2"/>
                </a:solidFill>
              </a:rPr>
              <a:t>/</a:t>
            </a:r>
            <a:r>
              <a:rPr lang="en-US" err="1">
                <a:solidFill>
                  <a:schemeClr val="accent2"/>
                </a:solidFill>
              </a:rPr>
              <a:t>inégalités</a:t>
            </a:r>
            <a:r>
              <a:rPr lang="en-US">
                <a:solidFill>
                  <a:schemeClr val="accent2"/>
                </a:solidFill>
              </a:rPr>
              <a:t>/</a:t>
            </a:r>
            <a:r>
              <a:rPr lang="en-US" err="1">
                <a:solidFill>
                  <a:schemeClr val="accent2"/>
                </a:solidFill>
              </a:rPr>
              <a:t>pouvoir</a:t>
            </a:r>
            <a:r>
              <a:rPr lang="en-US">
                <a:solidFill>
                  <a:schemeClr val="accent2"/>
                </a:solidFill>
              </a:rPr>
              <a:t> </a:t>
            </a:r>
            <a:r>
              <a:rPr lang="en-US" err="1">
                <a:solidFill>
                  <a:schemeClr val="accent2"/>
                </a:solidFill>
              </a:rPr>
              <a:t>d'achat</a:t>
            </a:r>
          </a:p>
          <a:p>
            <a:r>
              <a:rPr lang="en-US" err="1">
                <a:solidFill>
                  <a:schemeClr val="accent2"/>
                </a:solidFill>
              </a:rPr>
              <a:t>Comparaison</a:t>
            </a:r>
            <a:r>
              <a:rPr lang="en-US">
                <a:solidFill>
                  <a:schemeClr val="accent2"/>
                </a:solidFill>
              </a:rPr>
              <a:t> </a:t>
            </a:r>
            <a:r>
              <a:rPr lang="en-US" err="1">
                <a:solidFill>
                  <a:schemeClr val="accent2"/>
                </a:solidFill>
              </a:rPr>
              <a:t>taux</a:t>
            </a:r>
            <a:r>
              <a:rPr lang="en-US">
                <a:solidFill>
                  <a:schemeClr val="accent2"/>
                </a:solidFill>
              </a:rPr>
              <a:t> de construction de logement vs taux d'augmentation de la population intéressant </a:t>
            </a:r>
          </a:p>
          <a:p>
            <a:r>
              <a:rPr lang="en-US" err="1">
                <a:solidFill>
                  <a:schemeClr val="accent2"/>
                </a:solidFill>
              </a:rPr>
              <a:t>Comparaison</a:t>
            </a:r>
            <a:r>
              <a:rPr lang="en-US">
                <a:solidFill>
                  <a:schemeClr val="accent2"/>
                </a:solidFill>
              </a:rPr>
              <a:t> </a:t>
            </a:r>
            <a:r>
              <a:rPr lang="en-US" err="1">
                <a:solidFill>
                  <a:schemeClr val="accent2"/>
                </a:solidFill>
              </a:rPr>
              <a:t>moyennes</a:t>
            </a:r>
            <a:r>
              <a:rPr lang="en-US">
                <a:solidFill>
                  <a:schemeClr val="accent2"/>
                </a:solidFill>
              </a:rPr>
              <a:t> de prix du </a:t>
            </a:r>
            <a:r>
              <a:rPr lang="en-US" err="1">
                <a:solidFill>
                  <a:schemeClr val="accent2"/>
                </a:solidFill>
              </a:rPr>
              <a:t>logement</a:t>
            </a:r>
            <a:r>
              <a:rPr lang="en-US">
                <a:solidFill>
                  <a:schemeClr val="accent2"/>
                </a:solidFill>
              </a:rPr>
              <a:t> VS </a:t>
            </a:r>
            <a:r>
              <a:rPr lang="en-US" err="1">
                <a:solidFill>
                  <a:schemeClr val="accent2"/>
                </a:solidFill>
              </a:rPr>
              <a:t>moyenne</a:t>
            </a:r>
            <a:r>
              <a:rPr lang="en-US">
                <a:solidFill>
                  <a:schemeClr val="accent2"/>
                </a:solidFill>
              </a:rPr>
              <a:t> de </a:t>
            </a:r>
            <a:r>
              <a:rPr lang="en-US" err="1">
                <a:solidFill>
                  <a:schemeClr val="accent2"/>
                </a:solidFill>
              </a:rPr>
              <a:t>salaires</a:t>
            </a:r>
            <a:r>
              <a:rPr lang="en-US">
                <a:solidFill>
                  <a:schemeClr val="accent2"/>
                </a:solidFill>
              </a:rPr>
              <a:t> </a:t>
            </a:r>
            <a:r>
              <a:rPr lang="en-US" err="1">
                <a:solidFill>
                  <a:schemeClr val="accent2"/>
                </a:solidFill>
              </a:rPr>
              <a:t>intéressant</a:t>
            </a:r>
            <a:endParaRPr lang="en-US">
              <a:solidFill>
                <a:schemeClr val="accent2"/>
              </a:solidFill>
            </a:endParaRPr>
          </a:p>
          <a:p>
            <a:r>
              <a:rPr lang="en-US">
                <a:solidFill>
                  <a:schemeClr val="accent2"/>
                </a:solidFill>
              </a:rPr>
              <a:t>Population dans Paris </a:t>
            </a:r>
            <a:r>
              <a:rPr lang="en-US" err="1">
                <a:solidFill>
                  <a:schemeClr val="accent2"/>
                </a:solidFill>
              </a:rPr>
              <a:t>stagne</a:t>
            </a:r>
            <a:r>
              <a:rPr lang="en-US">
                <a:solidFill>
                  <a:schemeClr val="accent2"/>
                </a:solidFill>
              </a:rPr>
              <a:t> </a:t>
            </a:r>
            <a:r>
              <a:rPr lang="en-US" err="1">
                <a:solidFill>
                  <a:schemeClr val="accent2"/>
                </a:solidFill>
              </a:rPr>
              <a:t>mais</a:t>
            </a:r>
            <a:r>
              <a:rPr lang="en-US">
                <a:solidFill>
                  <a:schemeClr val="accent2"/>
                </a:solidFill>
              </a:rPr>
              <a:t> </a:t>
            </a:r>
            <a:r>
              <a:rPr lang="en-US" err="1">
                <a:solidFill>
                  <a:schemeClr val="accent2"/>
                </a:solidFill>
              </a:rPr>
              <a:t>ça</a:t>
            </a:r>
            <a:r>
              <a:rPr lang="en-US">
                <a:solidFill>
                  <a:schemeClr val="accent2"/>
                </a:solidFill>
              </a:rPr>
              <a:t> </a:t>
            </a:r>
            <a:r>
              <a:rPr lang="en-US" err="1">
                <a:solidFill>
                  <a:schemeClr val="accent2"/>
                </a:solidFill>
              </a:rPr>
              <a:t>augmente</a:t>
            </a:r>
            <a:r>
              <a:rPr lang="en-US">
                <a:solidFill>
                  <a:schemeClr val="accent2"/>
                </a:solidFill>
              </a:rPr>
              <a:t> </a:t>
            </a:r>
            <a:r>
              <a:rPr lang="en-US" err="1">
                <a:solidFill>
                  <a:schemeClr val="accent2"/>
                </a:solidFill>
              </a:rPr>
              <a:t>autour</a:t>
            </a:r>
            <a:r>
              <a:rPr lang="en-US">
                <a:solidFill>
                  <a:schemeClr val="accent2"/>
                </a:solidFill>
              </a:rPr>
              <a:t>!</a:t>
            </a:r>
          </a:p>
          <a:p>
            <a:r>
              <a:rPr lang="en-US">
                <a:solidFill>
                  <a:schemeClr val="accent2"/>
                </a:solidFill>
              </a:rPr>
              <a:t>CO2 </a:t>
            </a:r>
            <a:r>
              <a:rPr lang="en-US" err="1">
                <a:solidFill>
                  <a:schemeClr val="accent2"/>
                </a:solidFill>
              </a:rPr>
              <a:t>émit</a:t>
            </a:r>
            <a:r>
              <a:rPr lang="en-US">
                <a:solidFill>
                  <a:schemeClr val="accent2"/>
                </a:solidFill>
              </a:rPr>
              <a:t> par la construction + chiffres sur les </a:t>
            </a:r>
            <a:r>
              <a:rPr lang="en-US" err="1">
                <a:solidFill>
                  <a:schemeClr val="accent2"/>
                </a:solidFill>
              </a:rPr>
              <a:t>déchets</a:t>
            </a:r>
            <a:r>
              <a:rPr lang="en-US">
                <a:solidFill>
                  <a:schemeClr val="accent2"/>
                </a:solidFill>
              </a:rPr>
              <a:t> (</a:t>
            </a:r>
            <a:r>
              <a:rPr lang="en-US" err="1">
                <a:solidFill>
                  <a:schemeClr val="accent2"/>
                </a:solidFill>
              </a:rPr>
              <a:t>peut</a:t>
            </a:r>
            <a:r>
              <a:rPr lang="en-US">
                <a:solidFill>
                  <a:schemeClr val="accent2"/>
                </a:solidFill>
              </a:rPr>
              <a:t> </a:t>
            </a:r>
            <a:r>
              <a:rPr lang="en-US" err="1">
                <a:solidFill>
                  <a:schemeClr val="accent2"/>
                </a:solidFill>
              </a:rPr>
              <a:t>être</a:t>
            </a:r>
            <a:r>
              <a:rPr lang="en-US">
                <a:solidFill>
                  <a:schemeClr val="accent2"/>
                </a:solidFill>
              </a:rPr>
              <a:t> + à citer </a:t>
            </a:r>
            <a:r>
              <a:rPr lang="en-US" err="1">
                <a:solidFill>
                  <a:schemeClr val="accent2"/>
                </a:solidFill>
              </a:rPr>
              <a:t>comme</a:t>
            </a:r>
            <a:r>
              <a:rPr lang="en-US">
                <a:solidFill>
                  <a:schemeClr val="accent2"/>
                </a:solidFill>
              </a:rPr>
              <a:t> un des </a:t>
            </a:r>
            <a:r>
              <a:rPr lang="en-US" err="1">
                <a:solidFill>
                  <a:schemeClr val="accent2"/>
                </a:solidFill>
              </a:rPr>
              <a:t>enjeux</a:t>
            </a:r>
            <a:r>
              <a:rPr lang="en-US">
                <a:solidFill>
                  <a:schemeClr val="accent2"/>
                </a:solidFill>
              </a:rPr>
              <a:t>/</a:t>
            </a:r>
            <a:r>
              <a:rPr lang="en-US" err="1">
                <a:solidFill>
                  <a:schemeClr val="accent2"/>
                </a:solidFill>
              </a:rPr>
              <a:t>externalité</a:t>
            </a:r>
            <a:r>
              <a:rPr lang="en-US">
                <a:solidFill>
                  <a:schemeClr val="accent2"/>
                </a:solidFill>
              </a:rPr>
              <a:t> de </a:t>
            </a:r>
            <a:r>
              <a:rPr lang="en-US" err="1">
                <a:solidFill>
                  <a:schemeClr val="accent2"/>
                </a:solidFill>
              </a:rPr>
              <a:t>l'augmentation</a:t>
            </a:r>
            <a:r>
              <a:rPr lang="en-US">
                <a:solidFill>
                  <a:schemeClr val="accent2"/>
                </a:solidFill>
              </a:rPr>
              <a:t> des </a:t>
            </a:r>
            <a:r>
              <a:rPr lang="en-US" err="1">
                <a:solidFill>
                  <a:schemeClr val="accent2"/>
                </a:solidFill>
              </a:rPr>
              <a:t>logements</a:t>
            </a:r>
            <a:r>
              <a:rPr lang="en-US">
                <a:solidFill>
                  <a:schemeClr val="accent2"/>
                </a:solidFill>
              </a:rPr>
              <a:t> )</a:t>
            </a:r>
          </a:p>
          <a:p>
            <a:r>
              <a:rPr lang="en-US">
                <a:solidFill>
                  <a:schemeClr val="accent2"/>
                </a:solidFill>
              </a:rPr>
              <a:t>Pas mal de chiffres sur </a:t>
            </a:r>
            <a:r>
              <a:rPr lang="en-US" err="1">
                <a:solidFill>
                  <a:schemeClr val="accent2"/>
                </a:solidFill>
              </a:rPr>
              <a:t>l'énergie</a:t>
            </a:r>
            <a:r>
              <a:rPr lang="en-US">
                <a:solidFill>
                  <a:schemeClr val="accent2"/>
                </a:solidFill>
              </a:rPr>
              <a:t>... </a:t>
            </a:r>
            <a:r>
              <a:rPr lang="en-US" err="1">
                <a:solidFill>
                  <a:schemeClr val="accent2"/>
                </a:solidFill>
              </a:rPr>
              <a:t>jsp</a:t>
            </a:r>
            <a:r>
              <a:rPr lang="en-US">
                <a:solidFill>
                  <a:schemeClr val="accent2"/>
                </a:solidFill>
              </a:rPr>
              <a:t> </a:t>
            </a:r>
            <a:r>
              <a:rPr lang="en-US" err="1">
                <a:solidFill>
                  <a:schemeClr val="accent2"/>
                </a:solidFill>
              </a:rPr>
              <a:t>si</a:t>
            </a:r>
            <a:r>
              <a:rPr lang="en-US">
                <a:solidFill>
                  <a:schemeClr val="accent2"/>
                </a:solidFill>
              </a:rPr>
              <a:t> </a:t>
            </a:r>
            <a:r>
              <a:rPr lang="en-US" err="1">
                <a:solidFill>
                  <a:schemeClr val="accent2"/>
                </a:solidFill>
              </a:rPr>
              <a:t>ça</a:t>
            </a:r>
            <a:r>
              <a:rPr lang="en-US">
                <a:solidFill>
                  <a:schemeClr val="accent2"/>
                </a:solidFill>
              </a:rPr>
              <a:t> sera utile</a:t>
            </a:r>
          </a:p>
          <a:p>
            <a:r>
              <a:rPr lang="en-US" err="1">
                <a:solidFill>
                  <a:schemeClr val="accent2"/>
                </a:solidFill>
              </a:rPr>
              <a:t>Quelques</a:t>
            </a:r>
            <a:r>
              <a:rPr lang="en-US">
                <a:solidFill>
                  <a:schemeClr val="accent2"/>
                </a:solidFill>
              </a:rPr>
              <a:t> chiffres sur les </a:t>
            </a:r>
            <a:r>
              <a:rPr lang="en-US" err="1">
                <a:solidFill>
                  <a:schemeClr val="accent2"/>
                </a:solidFill>
              </a:rPr>
              <a:t>risques</a:t>
            </a:r>
            <a:r>
              <a:rPr lang="en-US">
                <a:solidFill>
                  <a:schemeClr val="accent2"/>
                </a:solidFill>
              </a:rPr>
              <a:t> </a:t>
            </a:r>
            <a:r>
              <a:rPr lang="en-US" err="1">
                <a:solidFill>
                  <a:schemeClr val="accent2"/>
                </a:solidFill>
              </a:rPr>
              <a:t>dus</a:t>
            </a:r>
            <a:r>
              <a:rPr lang="en-US">
                <a:solidFill>
                  <a:schemeClr val="accent2"/>
                </a:solidFill>
              </a:rPr>
              <a:t> au changement </a:t>
            </a:r>
            <a:r>
              <a:rPr lang="en-US" err="1">
                <a:solidFill>
                  <a:schemeClr val="accent2"/>
                </a:solidFill>
              </a:rPr>
              <a:t>climatique</a:t>
            </a:r>
            <a:r>
              <a:rPr lang="en-US">
                <a:solidFill>
                  <a:schemeClr val="accent2"/>
                </a:solidFill>
              </a:rPr>
              <a:t> (heat waves, flooding, air pollution...) --&gt; </a:t>
            </a:r>
            <a:r>
              <a:rPr lang="en-US" err="1">
                <a:solidFill>
                  <a:schemeClr val="accent2"/>
                </a:solidFill>
              </a:rPr>
              <a:t>enjeu</a:t>
            </a:r>
            <a:r>
              <a:rPr lang="en-US">
                <a:solidFill>
                  <a:schemeClr val="accent2"/>
                </a:solidFill>
              </a:rPr>
              <a:t> qui </a:t>
            </a:r>
            <a:r>
              <a:rPr lang="en-US" err="1">
                <a:solidFill>
                  <a:schemeClr val="accent2"/>
                </a:solidFill>
              </a:rPr>
              <a:t>semble</a:t>
            </a:r>
            <a:r>
              <a:rPr lang="en-US">
                <a:solidFill>
                  <a:schemeClr val="accent2"/>
                </a:solidFill>
              </a:rPr>
              <a:t> important à citer</a:t>
            </a:r>
          </a:p>
          <a:p>
            <a:r>
              <a:rPr lang="en-US">
                <a:solidFill>
                  <a:schemeClr val="accent2"/>
                </a:solidFill>
              </a:rPr>
              <a:t>3 </a:t>
            </a:r>
            <a:r>
              <a:rPr lang="en-US" err="1">
                <a:solidFill>
                  <a:schemeClr val="accent2"/>
                </a:solidFill>
              </a:rPr>
              <a:t>dernières</a:t>
            </a:r>
            <a:r>
              <a:rPr lang="en-US">
                <a:solidFill>
                  <a:schemeClr val="accent2"/>
                </a:solidFill>
              </a:rPr>
              <a:t> </a:t>
            </a:r>
            <a:r>
              <a:rPr lang="en-US" err="1">
                <a:solidFill>
                  <a:schemeClr val="accent2"/>
                </a:solidFill>
              </a:rPr>
              <a:t>diapos</a:t>
            </a:r>
            <a:r>
              <a:rPr lang="en-US">
                <a:solidFill>
                  <a:schemeClr val="accent2"/>
                </a:solidFill>
              </a:rPr>
              <a:t> font un bon résumé du </a:t>
            </a:r>
            <a:r>
              <a:rPr lang="en-US" err="1">
                <a:solidFill>
                  <a:schemeClr val="accent2"/>
                </a:solidFill>
              </a:rPr>
              <a:t>cas</a:t>
            </a:r>
            <a:r>
              <a:rPr lang="en-US">
                <a:solidFill>
                  <a:schemeClr val="accent2"/>
                </a:solidFill>
              </a:rPr>
              <a:t> de </a:t>
            </a:r>
            <a:r>
              <a:rPr lang="en-US" err="1">
                <a:solidFill>
                  <a:schemeClr val="accent2"/>
                </a:solidFill>
              </a:rPr>
              <a:t>l'IDF</a:t>
            </a:r>
          </a:p>
        </p:txBody>
      </p:sp>
      <p:sp>
        <p:nvSpPr>
          <p:cNvPr id="4" name="Espace réservé du numéro de diapositive 3">
            <a:extLst>
              <a:ext uri="{FF2B5EF4-FFF2-40B4-BE49-F238E27FC236}">
                <a16:creationId xmlns:a16="http://schemas.microsoft.com/office/drawing/2014/main" id="{CC5C8813-F553-8D63-62DF-DD3B0408240F}"/>
              </a:ext>
            </a:extLst>
          </p:cNvPr>
          <p:cNvSpPr>
            <a:spLocks noGrp="1"/>
          </p:cNvSpPr>
          <p:nvPr>
            <p:ph type="sldNum" sz="quarter" idx="12"/>
          </p:nvPr>
        </p:nvSpPr>
        <p:spPr/>
        <p:txBody>
          <a:bodyPr/>
          <a:lstStyle/>
          <a:p>
            <a:fld id="{27C6CCC6-2BE5-4E42-96A4-D1E8E81A3D8E}" type="slidenum">
              <a:rPr lang="fr-FR" smtClean="0"/>
              <a:t>53</a:t>
            </a:fld>
            <a:endParaRPr lang="fr-FR"/>
          </a:p>
        </p:txBody>
      </p:sp>
      <p:sp>
        <p:nvSpPr>
          <p:cNvPr id="5" name="Espace réservé du pied de page 4">
            <a:extLst>
              <a:ext uri="{FF2B5EF4-FFF2-40B4-BE49-F238E27FC236}">
                <a16:creationId xmlns:a16="http://schemas.microsoft.com/office/drawing/2014/main" id="{20DFED13-2C06-FC85-FCA1-437A9D3EC632}"/>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3687285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525B-84B4-834E-E30D-43739585AEBA}"/>
              </a:ext>
            </a:extLst>
          </p:cNvPr>
          <p:cNvSpPr>
            <a:spLocks noGrp="1"/>
          </p:cNvSpPr>
          <p:nvPr>
            <p:ph type="title"/>
          </p:nvPr>
        </p:nvSpPr>
        <p:spPr>
          <a:xfrm>
            <a:off x="838200" y="-4989"/>
            <a:ext cx="10515600" cy="1325563"/>
          </a:xfrm>
        </p:spPr>
        <p:txBody>
          <a:bodyPr/>
          <a:lstStyle/>
          <a:p>
            <a:r>
              <a:rPr lang="en-US">
                <a:solidFill>
                  <a:schemeClr val="accent2"/>
                </a:solidFill>
              </a:rPr>
              <a:t>IAU IDF, Habitat </a:t>
            </a:r>
            <a:r>
              <a:rPr lang="en-US" err="1">
                <a:solidFill>
                  <a:schemeClr val="accent2"/>
                </a:solidFill>
              </a:rPr>
              <a:t>dégragé</a:t>
            </a:r>
            <a:r>
              <a:rPr lang="en-US">
                <a:solidFill>
                  <a:schemeClr val="accent2"/>
                </a:solidFill>
              </a:rPr>
              <a:t> et </a:t>
            </a:r>
            <a:r>
              <a:rPr lang="en-US" err="1">
                <a:solidFill>
                  <a:schemeClr val="accent2"/>
                </a:solidFill>
              </a:rPr>
              <a:t>indigne</a:t>
            </a:r>
            <a:r>
              <a:rPr lang="en-US">
                <a:solidFill>
                  <a:schemeClr val="accent2"/>
                </a:solidFill>
              </a:rPr>
              <a:t> </a:t>
            </a:r>
            <a:r>
              <a:rPr lang="en-US" err="1">
                <a:solidFill>
                  <a:schemeClr val="accent2"/>
                </a:solidFill>
              </a:rPr>
              <a:t>en</a:t>
            </a:r>
            <a:r>
              <a:rPr lang="en-US">
                <a:solidFill>
                  <a:schemeClr val="accent2"/>
                </a:solidFill>
              </a:rPr>
              <a:t> IDF, 2018</a:t>
            </a:r>
          </a:p>
        </p:txBody>
      </p:sp>
      <p:sp>
        <p:nvSpPr>
          <p:cNvPr id="3" name="Content Placeholder 2">
            <a:extLst>
              <a:ext uri="{FF2B5EF4-FFF2-40B4-BE49-F238E27FC236}">
                <a16:creationId xmlns:a16="http://schemas.microsoft.com/office/drawing/2014/main" id="{E193AD35-80DB-44B0-5985-3B56B0C0E39E}"/>
              </a:ext>
            </a:extLst>
          </p:cNvPr>
          <p:cNvSpPr>
            <a:spLocks noGrp="1"/>
          </p:cNvSpPr>
          <p:nvPr>
            <p:ph idx="1"/>
          </p:nvPr>
        </p:nvSpPr>
        <p:spPr>
          <a:xfrm>
            <a:off x="838200" y="1205140"/>
            <a:ext cx="10515600" cy="5429023"/>
          </a:xfrm>
        </p:spPr>
        <p:txBody>
          <a:bodyPr vert="horz" lIns="91440" tIns="45720" rIns="91440" bIns="45720" rtlCol="0" anchor="t">
            <a:normAutofit fontScale="85000" lnSpcReduction="20000"/>
          </a:bodyPr>
          <a:lstStyle/>
          <a:p>
            <a:r>
              <a:rPr lang="en-US" err="1">
                <a:solidFill>
                  <a:schemeClr val="accent2"/>
                </a:solidFill>
              </a:rPr>
              <a:t>Enonce</a:t>
            </a:r>
            <a:r>
              <a:rPr lang="en-US">
                <a:solidFill>
                  <a:schemeClr val="accent2"/>
                </a:solidFill>
              </a:rPr>
              <a:t> les </a:t>
            </a:r>
            <a:r>
              <a:rPr lang="en-US" err="1">
                <a:solidFill>
                  <a:schemeClr val="accent2"/>
                </a:solidFill>
              </a:rPr>
              <a:t>différents</a:t>
            </a:r>
            <a:r>
              <a:rPr lang="en-US">
                <a:solidFill>
                  <a:schemeClr val="accent2"/>
                </a:solidFill>
              </a:rPr>
              <a:t> types de </a:t>
            </a:r>
            <a:r>
              <a:rPr lang="en-US" err="1">
                <a:solidFill>
                  <a:schemeClr val="accent2"/>
                </a:solidFill>
              </a:rPr>
              <a:t>logements</a:t>
            </a:r>
            <a:r>
              <a:rPr lang="en-US">
                <a:solidFill>
                  <a:schemeClr val="accent2"/>
                </a:solidFill>
              </a:rPr>
              <a:t> </a:t>
            </a:r>
            <a:r>
              <a:rPr lang="en-US" err="1">
                <a:solidFill>
                  <a:schemeClr val="accent2"/>
                </a:solidFill>
              </a:rPr>
              <a:t>dégradés</a:t>
            </a:r>
            <a:r>
              <a:rPr lang="en-US">
                <a:solidFill>
                  <a:schemeClr val="accent2"/>
                </a:solidFill>
              </a:rPr>
              <a:t> et la </a:t>
            </a:r>
            <a:r>
              <a:rPr lang="en-US" err="1">
                <a:solidFill>
                  <a:schemeClr val="accent2"/>
                </a:solidFill>
              </a:rPr>
              <a:t>difficulté</a:t>
            </a:r>
            <a:r>
              <a:rPr lang="en-US">
                <a:solidFill>
                  <a:schemeClr val="accent2"/>
                </a:solidFill>
              </a:rPr>
              <a:t> </a:t>
            </a:r>
            <a:r>
              <a:rPr lang="en-US" err="1">
                <a:solidFill>
                  <a:schemeClr val="accent2"/>
                </a:solidFill>
              </a:rPr>
              <a:t>d'en</a:t>
            </a:r>
            <a:r>
              <a:rPr lang="en-US">
                <a:solidFill>
                  <a:schemeClr val="accent2"/>
                </a:solidFill>
              </a:rPr>
              <a:t> </a:t>
            </a:r>
            <a:r>
              <a:rPr lang="en-US" err="1">
                <a:solidFill>
                  <a:schemeClr val="accent2"/>
                </a:solidFill>
              </a:rPr>
              <a:t>estimer</a:t>
            </a:r>
            <a:r>
              <a:rPr lang="en-US">
                <a:solidFill>
                  <a:schemeClr val="accent2"/>
                </a:solidFill>
              </a:rPr>
              <a:t> la </a:t>
            </a:r>
            <a:r>
              <a:rPr lang="en-US" err="1">
                <a:solidFill>
                  <a:schemeClr val="accent2"/>
                </a:solidFill>
              </a:rPr>
              <a:t>quantité</a:t>
            </a:r>
            <a:r>
              <a:rPr lang="en-US">
                <a:solidFill>
                  <a:schemeClr val="accent2"/>
                </a:solidFill>
              </a:rPr>
              <a:t> par la </a:t>
            </a:r>
            <a:r>
              <a:rPr lang="en-US" err="1">
                <a:solidFill>
                  <a:schemeClr val="accent2"/>
                </a:solidFill>
              </a:rPr>
              <a:t>discrétion</a:t>
            </a:r>
            <a:r>
              <a:rPr lang="en-US">
                <a:solidFill>
                  <a:schemeClr val="accent2"/>
                </a:solidFill>
              </a:rPr>
              <a:t> des </a:t>
            </a:r>
            <a:r>
              <a:rPr lang="en-US" err="1">
                <a:solidFill>
                  <a:schemeClr val="accent2"/>
                </a:solidFill>
              </a:rPr>
              <a:t>locataires</a:t>
            </a:r>
            <a:r>
              <a:rPr lang="en-US">
                <a:solidFill>
                  <a:schemeClr val="accent2"/>
                </a:solidFill>
              </a:rPr>
              <a:t> </a:t>
            </a:r>
            <a:r>
              <a:rPr lang="en-US" err="1">
                <a:solidFill>
                  <a:schemeClr val="accent2"/>
                </a:solidFill>
              </a:rPr>
              <a:t>ou</a:t>
            </a:r>
            <a:r>
              <a:rPr lang="en-US">
                <a:solidFill>
                  <a:schemeClr val="accent2"/>
                </a:solidFill>
              </a:rPr>
              <a:t> propriétaires</a:t>
            </a:r>
          </a:p>
          <a:p>
            <a:r>
              <a:rPr lang="en-US" err="1">
                <a:solidFill>
                  <a:schemeClr val="accent2"/>
                </a:solidFill>
              </a:rPr>
              <a:t>Indicateur</a:t>
            </a:r>
            <a:r>
              <a:rPr lang="en-US">
                <a:solidFill>
                  <a:schemeClr val="accent2"/>
                </a:solidFill>
              </a:rPr>
              <a:t> PPPI (parc </a:t>
            </a:r>
            <a:r>
              <a:rPr lang="en-US" err="1">
                <a:solidFill>
                  <a:schemeClr val="accent2"/>
                </a:solidFill>
              </a:rPr>
              <a:t>privé</a:t>
            </a:r>
            <a:r>
              <a:rPr lang="en-US">
                <a:solidFill>
                  <a:schemeClr val="accent2"/>
                </a:solidFill>
              </a:rPr>
              <a:t> </a:t>
            </a:r>
            <a:r>
              <a:rPr lang="en-US" err="1">
                <a:solidFill>
                  <a:schemeClr val="accent2"/>
                </a:solidFill>
              </a:rPr>
              <a:t>potentiellement</a:t>
            </a:r>
            <a:r>
              <a:rPr lang="en-US">
                <a:solidFill>
                  <a:schemeClr val="accent2"/>
                </a:solidFill>
              </a:rPr>
              <a:t> </a:t>
            </a:r>
            <a:r>
              <a:rPr lang="en-US" err="1">
                <a:solidFill>
                  <a:schemeClr val="accent2"/>
                </a:solidFill>
              </a:rPr>
              <a:t>indigne</a:t>
            </a:r>
            <a:r>
              <a:rPr lang="en-US">
                <a:solidFill>
                  <a:schemeClr val="accent2"/>
                </a:solidFill>
              </a:rPr>
              <a:t> de </a:t>
            </a:r>
            <a:r>
              <a:rPr lang="en-US" err="1">
                <a:solidFill>
                  <a:schemeClr val="accent2"/>
                </a:solidFill>
              </a:rPr>
              <a:t>l'Anah</a:t>
            </a:r>
            <a:r>
              <a:rPr lang="en-US">
                <a:solidFill>
                  <a:schemeClr val="accent2"/>
                </a:solidFill>
              </a:rPr>
              <a:t>) </a:t>
            </a:r>
            <a:r>
              <a:rPr lang="en-US" err="1">
                <a:solidFill>
                  <a:schemeClr val="accent2"/>
                </a:solidFill>
              </a:rPr>
              <a:t>estime</a:t>
            </a:r>
            <a:r>
              <a:rPr lang="en-US">
                <a:solidFill>
                  <a:schemeClr val="accent2"/>
                </a:solidFill>
              </a:rPr>
              <a:t> à 160 000 </a:t>
            </a:r>
            <a:r>
              <a:rPr lang="en-US" err="1">
                <a:solidFill>
                  <a:schemeClr val="accent2"/>
                </a:solidFill>
              </a:rPr>
              <a:t>logements</a:t>
            </a:r>
            <a:r>
              <a:rPr lang="en-US">
                <a:solidFill>
                  <a:schemeClr val="accent2"/>
                </a:solidFill>
              </a:rPr>
              <a:t> du parc </a:t>
            </a:r>
            <a:r>
              <a:rPr lang="en-US" err="1">
                <a:solidFill>
                  <a:schemeClr val="accent2"/>
                </a:solidFill>
              </a:rPr>
              <a:t>privé</a:t>
            </a:r>
            <a:r>
              <a:rPr lang="en-US">
                <a:solidFill>
                  <a:schemeClr val="accent2"/>
                </a:solidFill>
              </a:rPr>
              <a:t> </a:t>
            </a:r>
            <a:r>
              <a:rPr lang="en-US" err="1">
                <a:solidFill>
                  <a:schemeClr val="accent2"/>
                </a:solidFill>
              </a:rPr>
              <a:t>potentiellement</a:t>
            </a:r>
            <a:r>
              <a:rPr lang="en-US">
                <a:solidFill>
                  <a:schemeClr val="accent2"/>
                </a:solidFill>
              </a:rPr>
              <a:t> </a:t>
            </a:r>
            <a:r>
              <a:rPr lang="en-US" err="1">
                <a:solidFill>
                  <a:schemeClr val="accent2"/>
                </a:solidFill>
              </a:rPr>
              <a:t>indignes</a:t>
            </a:r>
            <a:r>
              <a:rPr lang="en-US">
                <a:solidFill>
                  <a:schemeClr val="accent2"/>
                </a:solidFill>
              </a:rPr>
              <a:t> </a:t>
            </a:r>
            <a:r>
              <a:rPr lang="en-US" err="1">
                <a:solidFill>
                  <a:schemeClr val="accent2"/>
                </a:solidFill>
              </a:rPr>
              <a:t>en</a:t>
            </a:r>
            <a:r>
              <a:rPr lang="en-US">
                <a:solidFill>
                  <a:schemeClr val="accent2"/>
                </a:solidFill>
              </a:rPr>
              <a:t> IDF. </a:t>
            </a:r>
          </a:p>
          <a:p>
            <a:r>
              <a:rPr lang="en-US" err="1">
                <a:solidFill>
                  <a:schemeClr val="accent2"/>
                </a:solidFill>
              </a:rPr>
              <a:t>Différentes</a:t>
            </a:r>
            <a:r>
              <a:rPr lang="en-US">
                <a:solidFill>
                  <a:schemeClr val="accent2"/>
                </a:solidFill>
              </a:rPr>
              <a:t> </a:t>
            </a:r>
            <a:r>
              <a:rPr lang="en-US" err="1">
                <a:solidFill>
                  <a:schemeClr val="accent2"/>
                </a:solidFill>
              </a:rPr>
              <a:t>mesures</a:t>
            </a:r>
            <a:r>
              <a:rPr lang="en-US">
                <a:solidFill>
                  <a:schemeClr val="accent2"/>
                </a:solidFill>
              </a:rPr>
              <a:t> de politiques </a:t>
            </a:r>
            <a:r>
              <a:rPr lang="en-US" err="1">
                <a:solidFill>
                  <a:schemeClr val="accent2"/>
                </a:solidFill>
              </a:rPr>
              <a:t>publiques</a:t>
            </a:r>
            <a:r>
              <a:rPr lang="en-US">
                <a:solidFill>
                  <a:schemeClr val="accent2"/>
                </a:solidFill>
              </a:rPr>
              <a:t> pour </a:t>
            </a:r>
            <a:r>
              <a:rPr lang="en-US" err="1">
                <a:solidFill>
                  <a:schemeClr val="accent2"/>
                </a:solidFill>
              </a:rPr>
              <a:t>lutter</a:t>
            </a:r>
            <a:r>
              <a:rPr lang="en-US">
                <a:solidFill>
                  <a:schemeClr val="accent2"/>
                </a:solidFill>
              </a:rPr>
              <a:t> </a:t>
            </a:r>
            <a:r>
              <a:rPr lang="en-US" err="1">
                <a:solidFill>
                  <a:schemeClr val="accent2"/>
                </a:solidFill>
              </a:rPr>
              <a:t>contre</a:t>
            </a:r>
            <a:r>
              <a:rPr lang="en-US">
                <a:solidFill>
                  <a:schemeClr val="accent2"/>
                </a:solidFill>
              </a:rPr>
              <a:t> le </a:t>
            </a:r>
            <a:r>
              <a:rPr lang="en-US" err="1">
                <a:solidFill>
                  <a:schemeClr val="accent2"/>
                </a:solidFill>
              </a:rPr>
              <a:t>logement</a:t>
            </a:r>
            <a:r>
              <a:rPr lang="en-US">
                <a:solidFill>
                  <a:schemeClr val="accent2"/>
                </a:solidFill>
              </a:rPr>
              <a:t> </a:t>
            </a:r>
            <a:r>
              <a:rPr lang="en-US" err="1">
                <a:solidFill>
                  <a:schemeClr val="accent2"/>
                </a:solidFill>
              </a:rPr>
              <a:t>indigne</a:t>
            </a:r>
            <a:r>
              <a:rPr lang="en-US">
                <a:solidFill>
                  <a:schemeClr val="accent2"/>
                </a:solidFill>
              </a:rPr>
              <a:t> : </a:t>
            </a:r>
          </a:p>
          <a:p>
            <a:pPr lvl="1">
              <a:buFont typeface="Courier New" panose="020B0604020202020204" pitchFamily="34" charset="0"/>
              <a:buChar char="o"/>
            </a:pPr>
            <a:r>
              <a:rPr lang="en-US" err="1">
                <a:solidFill>
                  <a:schemeClr val="accent2"/>
                </a:solidFill>
              </a:rPr>
              <a:t>Coercition</a:t>
            </a:r>
            <a:r>
              <a:rPr lang="en-US">
                <a:solidFill>
                  <a:schemeClr val="accent2"/>
                </a:solidFill>
              </a:rPr>
              <a:t> du maire/</a:t>
            </a:r>
            <a:r>
              <a:rPr lang="en-US" err="1">
                <a:solidFill>
                  <a:schemeClr val="accent2"/>
                </a:solidFill>
              </a:rPr>
              <a:t>préfet</a:t>
            </a:r>
            <a:r>
              <a:rPr lang="en-US">
                <a:solidFill>
                  <a:schemeClr val="accent2"/>
                </a:solidFill>
              </a:rPr>
              <a:t>, sanctions </a:t>
            </a:r>
            <a:r>
              <a:rPr lang="en-US" err="1">
                <a:solidFill>
                  <a:schemeClr val="accent2"/>
                </a:solidFill>
              </a:rPr>
              <a:t>pénales</a:t>
            </a:r>
            <a:r>
              <a:rPr lang="en-US">
                <a:solidFill>
                  <a:schemeClr val="accent2"/>
                </a:solidFill>
              </a:rPr>
              <a:t>... Mais difficile à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oeuvre </a:t>
            </a:r>
          </a:p>
          <a:p>
            <a:pPr lvl="1">
              <a:buFont typeface="Courier New" panose="020B0604020202020204" pitchFamily="34" charset="0"/>
              <a:buChar char="o"/>
            </a:pPr>
            <a:r>
              <a:rPr lang="en-US">
                <a:solidFill>
                  <a:schemeClr val="accent2"/>
                </a:solidFill>
              </a:rPr>
              <a:t>Difficile coordination des </a:t>
            </a:r>
            <a:r>
              <a:rPr lang="en-US" err="1">
                <a:solidFill>
                  <a:schemeClr val="accent2"/>
                </a:solidFill>
              </a:rPr>
              <a:t>acteurs</a:t>
            </a:r>
            <a:r>
              <a:rPr lang="en-US">
                <a:solidFill>
                  <a:schemeClr val="accent2"/>
                </a:solidFill>
              </a:rPr>
              <a:t> pour </a:t>
            </a:r>
            <a:r>
              <a:rPr lang="en-US" err="1">
                <a:solidFill>
                  <a:schemeClr val="accent2"/>
                </a:solidFill>
              </a:rPr>
              <a:t>mettre</a:t>
            </a:r>
            <a:r>
              <a:rPr lang="en-US">
                <a:solidFill>
                  <a:schemeClr val="accent2"/>
                </a:solidFill>
              </a:rPr>
              <a:t> </a:t>
            </a:r>
            <a:r>
              <a:rPr lang="en-US" err="1">
                <a:solidFill>
                  <a:schemeClr val="accent2"/>
                </a:solidFill>
              </a:rPr>
              <a:t>en</a:t>
            </a:r>
            <a:r>
              <a:rPr lang="en-US">
                <a:solidFill>
                  <a:schemeClr val="accent2"/>
                </a:solidFill>
              </a:rPr>
              <a:t> place des politiques </a:t>
            </a:r>
            <a:r>
              <a:rPr lang="en-US" err="1">
                <a:solidFill>
                  <a:schemeClr val="accent2"/>
                </a:solidFill>
              </a:rPr>
              <a:t>publiques</a:t>
            </a:r>
            <a:r>
              <a:rPr lang="en-US">
                <a:solidFill>
                  <a:schemeClr val="accent2"/>
                </a:solidFill>
              </a:rPr>
              <a:t>, due à </a:t>
            </a:r>
            <a:r>
              <a:rPr lang="en-US" err="1">
                <a:solidFill>
                  <a:schemeClr val="accent2"/>
                </a:solidFill>
              </a:rPr>
              <a:t>l'éclatement</a:t>
            </a:r>
            <a:r>
              <a:rPr lang="en-US">
                <a:solidFill>
                  <a:schemeClr val="accent2"/>
                </a:solidFill>
              </a:rPr>
              <a:t> des circuits de </a:t>
            </a:r>
            <a:r>
              <a:rPr lang="en-US" err="1">
                <a:solidFill>
                  <a:schemeClr val="accent2"/>
                </a:solidFill>
              </a:rPr>
              <a:t>décision</a:t>
            </a:r>
            <a:endParaRPr lang="en-US">
              <a:solidFill>
                <a:schemeClr val="accent2"/>
              </a:solidFill>
            </a:endParaRPr>
          </a:p>
          <a:p>
            <a:pPr lvl="2">
              <a:buFont typeface="Wingdings" panose="020B0604020202020204" pitchFamily="34" charset="0"/>
              <a:buChar char="§"/>
            </a:pPr>
            <a:r>
              <a:rPr lang="en-US" sz="2100" err="1">
                <a:solidFill>
                  <a:schemeClr val="accent2"/>
                </a:solidFill>
              </a:rPr>
              <a:t>Acteurs</a:t>
            </a:r>
            <a:r>
              <a:rPr lang="en-US" sz="2100">
                <a:solidFill>
                  <a:schemeClr val="accent2"/>
                </a:solidFill>
              </a:rPr>
              <a:t> sur le coup : DRIHL, DDT, ARS, DDFIP, CAF, </a:t>
            </a:r>
            <a:r>
              <a:rPr lang="en-US" sz="2100" err="1">
                <a:solidFill>
                  <a:schemeClr val="accent2"/>
                </a:solidFill>
              </a:rPr>
              <a:t>Mutuelles</a:t>
            </a:r>
            <a:r>
              <a:rPr lang="en-US" sz="2100">
                <a:solidFill>
                  <a:schemeClr val="accent2"/>
                </a:solidFill>
              </a:rPr>
              <a:t> </a:t>
            </a:r>
            <a:r>
              <a:rPr lang="en-US" sz="2100" err="1">
                <a:solidFill>
                  <a:schemeClr val="accent2"/>
                </a:solidFill>
              </a:rPr>
              <a:t>sociales</a:t>
            </a:r>
            <a:r>
              <a:rPr lang="en-US" sz="2100">
                <a:solidFill>
                  <a:schemeClr val="accent2"/>
                </a:solidFill>
              </a:rPr>
              <a:t> </a:t>
            </a:r>
            <a:r>
              <a:rPr lang="en-US" sz="2100" err="1">
                <a:solidFill>
                  <a:schemeClr val="accent2"/>
                </a:solidFill>
              </a:rPr>
              <a:t>agricoles</a:t>
            </a:r>
            <a:r>
              <a:rPr lang="en-US" sz="2100">
                <a:solidFill>
                  <a:schemeClr val="accent2"/>
                </a:solidFill>
              </a:rPr>
              <a:t>, SCHS, </a:t>
            </a:r>
            <a:r>
              <a:rPr lang="en-US" sz="2100" err="1">
                <a:solidFill>
                  <a:schemeClr val="accent2"/>
                </a:solidFill>
              </a:rPr>
              <a:t>consels</a:t>
            </a:r>
            <a:r>
              <a:rPr lang="en-US" sz="2100">
                <a:solidFill>
                  <a:schemeClr val="accent2"/>
                </a:solidFill>
              </a:rPr>
              <a:t> </a:t>
            </a:r>
            <a:r>
              <a:rPr lang="en-US" sz="2100" err="1">
                <a:solidFill>
                  <a:schemeClr val="accent2"/>
                </a:solidFill>
              </a:rPr>
              <a:t>généraux</a:t>
            </a:r>
            <a:r>
              <a:rPr lang="en-US" sz="2100">
                <a:solidFill>
                  <a:schemeClr val="accent2"/>
                </a:solidFill>
              </a:rPr>
              <a:t>, ADIL...</a:t>
            </a:r>
            <a:endParaRPr lang="en-US">
              <a:solidFill>
                <a:schemeClr val="accent2"/>
              </a:solidFill>
            </a:endParaRPr>
          </a:p>
          <a:p>
            <a:pPr lvl="1">
              <a:buFont typeface="Courier New" panose="020B0604020202020204" pitchFamily="34" charset="0"/>
              <a:buChar char="o"/>
            </a:pPr>
            <a:r>
              <a:rPr lang="en-US" err="1">
                <a:solidFill>
                  <a:schemeClr val="accent2"/>
                </a:solidFill>
              </a:rPr>
              <a:t>Outil</a:t>
            </a:r>
            <a:r>
              <a:rPr lang="en-US">
                <a:solidFill>
                  <a:schemeClr val="accent2"/>
                </a:solidFill>
              </a:rPr>
              <a:t> ORTHI </a:t>
            </a:r>
            <a:r>
              <a:rPr lang="en-US" err="1">
                <a:solidFill>
                  <a:schemeClr val="accent2"/>
                </a:solidFill>
              </a:rPr>
              <a:t>en</a:t>
            </a:r>
            <a:r>
              <a:rPr lang="en-US">
                <a:solidFill>
                  <a:schemeClr val="accent2"/>
                </a:solidFill>
              </a:rPr>
              <a:t> IDF pour </a:t>
            </a:r>
            <a:r>
              <a:rPr lang="en-US" err="1">
                <a:solidFill>
                  <a:schemeClr val="accent2"/>
                </a:solidFill>
              </a:rPr>
              <a:t>regrouper</a:t>
            </a:r>
            <a:r>
              <a:rPr lang="en-US">
                <a:solidFill>
                  <a:schemeClr val="accent2"/>
                </a:solidFill>
              </a:rPr>
              <a:t> </a:t>
            </a:r>
            <a:r>
              <a:rPr lang="en-US" err="1">
                <a:solidFill>
                  <a:schemeClr val="accent2"/>
                </a:solidFill>
              </a:rPr>
              <a:t>toutes</a:t>
            </a:r>
            <a:r>
              <a:rPr lang="en-US">
                <a:solidFill>
                  <a:schemeClr val="accent2"/>
                </a:solidFill>
              </a:rPr>
              <a:t> les </a:t>
            </a:r>
            <a:r>
              <a:rPr lang="en-US" err="1">
                <a:solidFill>
                  <a:schemeClr val="accent2"/>
                </a:solidFill>
              </a:rPr>
              <a:t>procédures</a:t>
            </a:r>
            <a:r>
              <a:rPr lang="en-US">
                <a:solidFill>
                  <a:schemeClr val="accent2"/>
                </a:solidFill>
              </a:rPr>
              <a:t> et </a:t>
            </a:r>
            <a:r>
              <a:rPr lang="en-US" err="1">
                <a:solidFill>
                  <a:schemeClr val="accent2"/>
                </a:solidFill>
              </a:rPr>
              <a:t>signalement</a:t>
            </a:r>
            <a:r>
              <a:rPr lang="en-US">
                <a:solidFill>
                  <a:schemeClr val="accent2"/>
                </a:solidFill>
              </a:rPr>
              <a:t> et </a:t>
            </a:r>
            <a:r>
              <a:rPr lang="en-US" err="1">
                <a:solidFill>
                  <a:schemeClr val="accent2"/>
                </a:solidFill>
              </a:rPr>
              <a:t>faciliter</a:t>
            </a:r>
            <a:r>
              <a:rPr lang="en-US">
                <a:solidFill>
                  <a:schemeClr val="accent2"/>
                </a:solidFill>
              </a:rPr>
              <a:t> le </a:t>
            </a:r>
            <a:r>
              <a:rPr lang="en-US" err="1">
                <a:solidFill>
                  <a:schemeClr val="accent2"/>
                </a:solidFill>
              </a:rPr>
              <a:t>repérage</a:t>
            </a:r>
            <a:r>
              <a:rPr lang="en-US">
                <a:solidFill>
                  <a:schemeClr val="accent2"/>
                </a:solidFill>
              </a:rPr>
              <a:t> </a:t>
            </a:r>
            <a:r>
              <a:rPr lang="en-US" err="1">
                <a:solidFill>
                  <a:schemeClr val="accent2"/>
                </a:solidFill>
              </a:rPr>
              <a:t>d'habitats</a:t>
            </a:r>
            <a:r>
              <a:rPr lang="en-US">
                <a:solidFill>
                  <a:schemeClr val="accent2"/>
                </a:solidFill>
              </a:rPr>
              <a:t> </a:t>
            </a:r>
            <a:r>
              <a:rPr lang="en-US" err="1">
                <a:solidFill>
                  <a:schemeClr val="accent2"/>
                </a:solidFill>
              </a:rPr>
              <a:t>indignes</a:t>
            </a:r>
            <a:endParaRPr lang="en-US">
              <a:solidFill>
                <a:schemeClr val="accent2"/>
              </a:solidFill>
            </a:endParaRPr>
          </a:p>
          <a:p>
            <a:pPr lvl="1">
              <a:buFont typeface="Courier New" panose="020B0604020202020204" pitchFamily="34" charset="0"/>
              <a:buChar char="o"/>
            </a:pPr>
            <a:r>
              <a:rPr lang="en-US" err="1">
                <a:solidFill>
                  <a:schemeClr val="accent2"/>
                </a:solidFill>
              </a:rPr>
              <a:t>Difficulté</a:t>
            </a:r>
            <a:r>
              <a:rPr lang="en-US">
                <a:solidFill>
                  <a:schemeClr val="accent2"/>
                </a:solidFill>
              </a:rPr>
              <a:t> de </a:t>
            </a:r>
            <a:r>
              <a:rPr lang="en-US" err="1">
                <a:solidFill>
                  <a:schemeClr val="accent2"/>
                </a:solidFill>
              </a:rPr>
              <a:t>relogement</a:t>
            </a:r>
            <a:r>
              <a:rPr lang="en-US">
                <a:solidFill>
                  <a:schemeClr val="accent2"/>
                </a:solidFill>
              </a:rPr>
              <a:t> des </a:t>
            </a:r>
            <a:r>
              <a:rPr lang="en-US" err="1">
                <a:solidFill>
                  <a:schemeClr val="accent2"/>
                </a:solidFill>
              </a:rPr>
              <a:t>personnes</a:t>
            </a:r>
            <a:r>
              <a:rPr lang="en-US">
                <a:solidFill>
                  <a:schemeClr val="accent2"/>
                </a:solidFill>
              </a:rPr>
              <a:t> </a:t>
            </a:r>
            <a:r>
              <a:rPr lang="en-US" err="1">
                <a:solidFill>
                  <a:schemeClr val="accent2"/>
                </a:solidFill>
              </a:rPr>
              <a:t>en</a:t>
            </a:r>
            <a:r>
              <a:rPr lang="en-US">
                <a:solidFill>
                  <a:schemeClr val="accent2"/>
                </a:solidFill>
              </a:rPr>
              <a:t> habitat </a:t>
            </a:r>
            <a:r>
              <a:rPr lang="en-US" err="1">
                <a:solidFill>
                  <a:schemeClr val="accent2"/>
                </a:solidFill>
              </a:rPr>
              <a:t>indigne</a:t>
            </a:r>
            <a:r>
              <a:rPr lang="en-US">
                <a:solidFill>
                  <a:schemeClr val="accent2"/>
                </a:solidFill>
              </a:rPr>
              <a:t> (</a:t>
            </a:r>
            <a:r>
              <a:rPr lang="en-US" err="1">
                <a:solidFill>
                  <a:schemeClr val="accent2"/>
                </a:solidFill>
              </a:rPr>
              <a:t>faible</a:t>
            </a:r>
            <a:r>
              <a:rPr lang="en-US">
                <a:solidFill>
                  <a:schemeClr val="accent2"/>
                </a:solidFill>
              </a:rPr>
              <a:t> rotation du parc social, </a:t>
            </a:r>
            <a:r>
              <a:rPr lang="en-US" err="1">
                <a:solidFill>
                  <a:schemeClr val="accent2"/>
                </a:solidFill>
              </a:rPr>
              <a:t>procédures</a:t>
            </a:r>
            <a:r>
              <a:rPr lang="en-US">
                <a:solidFill>
                  <a:schemeClr val="accent2"/>
                </a:solidFill>
              </a:rPr>
              <a:t> de </a:t>
            </a:r>
            <a:r>
              <a:rPr lang="en-US" err="1">
                <a:solidFill>
                  <a:schemeClr val="accent2"/>
                </a:solidFill>
              </a:rPr>
              <a:t>relogement</a:t>
            </a:r>
            <a:r>
              <a:rPr lang="en-US">
                <a:solidFill>
                  <a:schemeClr val="accent2"/>
                </a:solidFill>
              </a:rPr>
              <a:t> longues...</a:t>
            </a:r>
          </a:p>
          <a:p>
            <a:pPr marL="457200" lvl="1" indent="0">
              <a:buNone/>
            </a:pPr>
            <a:r>
              <a:rPr lang="en-US">
                <a:solidFill>
                  <a:schemeClr val="accent2"/>
                </a:solidFill>
              </a:rPr>
              <a:t>La </a:t>
            </a:r>
            <a:r>
              <a:rPr lang="en-US" err="1">
                <a:solidFill>
                  <a:schemeClr val="accent2"/>
                </a:solidFill>
              </a:rPr>
              <a:t>lutte</a:t>
            </a:r>
            <a:r>
              <a:rPr lang="en-US">
                <a:solidFill>
                  <a:schemeClr val="accent2"/>
                </a:solidFill>
              </a:rPr>
              <a:t> </a:t>
            </a:r>
            <a:r>
              <a:rPr lang="en-US" err="1">
                <a:solidFill>
                  <a:schemeClr val="accent2"/>
                </a:solidFill>
              </a:rPr>
              <a:t>contre</a:t>
            </a:r>
            <a:r>
              <a:rPr lang="en-US">
                <a:solidFill>
                  <a:schemeClr val="accent2"/>
                </a:solidFill>
              </a:rPr>
              <a:t> le </a:t>
            </a:r>
            <a:r>
              <a:rPr lang="en-US" err="1">
                <a:solidFill>
                  <a:schemeClr val="accent2"/>
                </a:solidFill>
              </a:rPr>
              <a:t>logement</a:t>
            </a:r>
            <a:r>
              <a:rPr lang="en-US">
                <a:solidFill>
                  <a:schemeClr val="accent2"/>
                </a:solidFill>
              </a:rPr>
              <a:t> </a:t>
            </a:r>
            <a:r>
              <a:rPr lang="en-US" err="1">
                <a:solidFill>
                  <a:schemeClr val="accent2"/>
                </a:solidFill>
              </a:rPr>
              <a:t>indigne</a:t>
            </a:r>
            <a:r>
              <a:rPr lang="en-US">
                <a:solidFill>
                  <a:schemeClr val="accent2"/>
                </a:solidFill>
              </a:rPr>
              <a:t> est </a:t>
            </a:r>
            <a:r>
              <a:rPr lang="en-US" err="1">
                <a:solidFill>
                  <a:schemeClr val="accent2"/>
                </a:solidFill>
              </a:rPr>
              <a:t>entravée</a:t>
            </a:r>
            <a:r>
              <a:rPr lang="en-US">
                <a:solidFill>
                  <a:schemeClr val="accent2"/>
                </a:solidFill>
              </a:rPr>
              <a:t> par la </a:t>
            </a:r>
            <a:r>
              <a:rPr lang="en-US" err="1">
                <a:solidFill>
                  <a:schemeClr val="accent2"/>
                </a:solidFill>
              </a:rPr>
              <a:t>faible</a:t>
            </a:r>
            <a:r>
              <a:rPr lang="en-US">
                <a:solidFill>
                  <a:schemeClr val="accent2"/>
                </a:solidFill>
              </a:rPr>
              <a:t> rotation des </a:t>
            </a:r>
            <a:r>
              <a:rPr lang="en-US" err="1">
                <a:solidFill>
                  <a:schemeClr val="accent2"/>
                </a:solidFill>
              </a:rPr>
              <a:t>logements</a:t>
            </a:r>
            <a:r>
              <a:rPr lang="en-US">
                <a:solidFill>
                  <a:schemeClr val="accent2"/>
                </a:solidFill>
              </a:rPr>
              <a:t> </a:t>
            </a:r>
            <a:r>
              <a:rPr lang="en-US" err="1">
                <a:solidFill>
                  <a:schemeClr val="accent2"/>
                </a:solidFill>
              </a:rPr>
              <a:t>sociaux</a:t>
            </a:r>
            <a:r>
              <a:rPr lang="en-US">
                <a:solidFill>
                  <a:schemeClr val="accent2"/>
                </a:solidFill>
              </a:rPr>
              <a:t> et </a:t>
            </a:r>
            <a:r>
              <a:rPr lang="en-US" err="1">
                <a:solidFill>
                  <a:schemeClr val="accent2"/>
                </a:solidFill>
              </a:rPr>
              <a:t>l'inaccessibilité</a:t>
            </a:r>
            <a:r>
              <a:rPr lang="en-US">
                <a:solidFill>
                  <a:schemeClr val="accent2"/>
                </a:solidFill>
              </a:rPr>
              <a:t> des prix du </a:t>
            </a:r>
            <a:r>
              <a:rPr lang="en-US" err="1">
                <a:solidFill>
                  <a:schemeClr val="accent2"/>
                </a:solidFill>
              </a:rPr>
              <a:t>logements</a:t>
            </a:r>
            <a:r>
              <a:rPr lang="en-US">
                <a:solidFill>
                  <a:schemeClr val="accent2"/>
                </a:solidFill>
              </a:rPr>
              <a:t> à Paris, </a:t>
            </a:r>
            <a:r>
              <a:rPr lang="en-US" err="1">
                <a:solidFill>
                  <a:schemeClr val="accent2"/>
                </a:solidFill>
              </a:rPr>
              <a:t>ou</a:t>
            </a:r>
            <a:r>
              <a:rPr lang="en-US">
                <a:solidFill>
                  <a:schemeClr val="accent2"/>
                </a:solidFill>
              </a:rPr>
              <a:t> le manque </a:t>
            </a:r>
            <a:r>
              <a:rPr lang="en-US" err="1">
                <a:solidFill>
                  <a:schemeClr val="accent2"/>
                </a:solidFill>
              </a:rPr>
              <a:t>d'offres</a:t>
            </a:r>
            <a:r>
              <a:rPr lang="en-US">
                <a:solidFill>
                  <a:schemeClr val="accent2"/>
                </a:solidFill>
              </a:rPr>
              <a:t> </a:t>
            </a:r>
            <a:r>
              <a:rPr lang="en-US" err="1">
                <a:solidFill>
                  <a:schemeClr val="accent2"/>
                </a:solidFill>
              </a:rPr>
              <a:t>d'habitats</a:t>
            </a:r>
            <a:r>
              <a:rPr lang="en-US">
                <a:solidFill>
                  <a:schemeClr val="accent2"/>
                </a:solidFill>
              </a:rPr>
              <a:t> de type PLAI (</a:t>
            </a:r>
            <a:r>
              <a:rPr lang="en-US" err="1">
                <a:solidFill>
                  <a:schemeClr val="accent2"/>
                </a:solidFill>
              </a:rPr>
              <a:t>logements</a:t>
            </a:r>
            <a:r>
              <a:rPr lang="en-US">
                <a:solidFill>
                  <a:schemeClr val="accent2"/>
                </a:solidFill>
              </a:rPr>
              <a:t> très </a:t>
            </a:r>
            <a:r>
              <a:rPr lang="en-US" err="1">
                <a:solidFill>
                  <a:schemeClr val="accent2"/>
                </a:solidFill>
              </a:rPr>
              <a:t>sociaux</a:t>
            </a:r>
            <a:r>
              <a:rPr lang="en-US">
                <a:solidFill>
                  <a:schemeClr val="accent2"/>
                </a:solidFill>
              </a:rPr>
              <a:t>). </a:t>
            </a:r>
          </a:p>
          <a:p>
            <a:pPr marL="457200" lvl="1" indent="0">
              <a:buNone/>
            </a:pPr>
            <a:r>
              <a:rPr lang="en-US" err="1">
                <a:solidFill>
                  <a:schemeClr val="accent2"/>
                </a:solidFill>
              </a:rPr>
              <a:t>Bcp</a:t>
            </a:r>
            <a:r>
              <a:rPr lang="en-US">
                <a:solidFill>
                  <a:schemeClr val="accent2"/>
                </a:solidFill>
              </a:rPr>
              <a:t> de </a:t>
            </a:r>
            <a:r>
              <a:rPr lang="en-US" err="1">
                <a:solidFill>
                  <a:schemeClr val="accent2"/>
                </a:solidFill>
              </a:rPr>
              <a:t>mesures</a:t>
            </a:r>
            <a:r>
              <a:rPr lang="en-US">
                <a:solidFill>
                  <a:schemeClr val="accent2"/>
                </a:solidFill>
              </a:rPr>
              <a:t> et de critique de ces même mesures. Bcp de difficulté du traitement des logelents indignes...</a:t>
            </a:r>
          </a:p>
          <a:p>
            <a:pPr marL="914400" lvl="2" indent="0">
              <a:buNone/>
            </a:pPr>
            <a:endParaRPr lang="en-US">
              <a:solidFill>
                <a:srgbClr val="E97132"/>
              </a:solidFill>
            </a:endParaRPr>
          </a:p>
          <a:p>
            <a:pPr marL="914400" lvl="2" indent="0">
              <a:buNone/>
            </a:pPr>
            <a:endParaRPr lang="en-US">
              <a:solidFill>
                <a:srgbClr val="000000"/>
              </a:solidFill>
            </a:endParaRPr>
          </a:p>
        </p:txBody>
      </p:sp>
      <p:sp>
        <p:nvSpPr>
          <p:cNvPr id="4" name="Espace réservé du numéro de diapositive 3">
            <a:extLst>
              <a:ext uri="{FF2B5EF4-FFF2-40B4-BE49-F238E27FC236}">
                <a16:creationId xmlns:a16="http://schemas.microsoft.com/office/drawing/2014/main" id="{EE5E15C5-BCE0-2583-FE4D-21D19A29FEBE}"/>
              </a:ext>
            </a:extLst>
          </p:cNvPr>
          <p:cNvSpPr>
            <a:spLocks noGrp="1"/>
          </p:cNvSpPr>
          <p:nvPr>
            <p:ph type="sldNum" sz="quarter" idx="12"/>
          </p:nvPr>
        </p:nvSpPr>
        <p:spPr/>
        <p:txBody>
          <a:bodyPr/>
          <a:lstStyle/>
          <a:p>
            <a:fld id="{27C6CCC6-2BE5-4E42-96A4-D1E8E81A3D8E}" type="slidenum">
              <a:rPr lang="fr-FR" smtClean="0"/>
              <a:t>54</a:t>
            </a:fld>
            <a:endParaRPr lang="fr-FR"/>
          </a:p>
        </p:txBody>
      </p:sp>
      <p:sp>
        <p:nvSpPr>
          <p:cNvPr id="5" name="Espace réservé du pied de page 4">
            <a:extLst>
              <a:ext uri="{FF2B5EF4-FFF2-40B4-BE49-F238E27FC236}">
                <a16:creationId xmlns:a16="http://schemas.microsoft.com/office/drawing/2014/main" id="{91522080-FA6D-D93D-F768-28208172CEBC}"/>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3839329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11E7-EA2B-1287-4D99-C602A480D577}"/>
              </a:ext>
            </a:extLst>
          </p:cNvPr>
          <p:cNvSpPr>
            <a:spLocks noGrp="1"/>
          </p:cNvSpPr>
          <p:nvPr>
            <p:ph type="title"/>
          </p:nvPr>
        </p:nvSpPr>
        <p:spPr/>
        <p:txBody>
          <a:bodyPr/>
          <a:lstStyle/>
          <a:p>
            <a:r>
              <a:rPr lang="en-US">
                <a:solidFill>
                  <a:schemeClr val="accent2"/>
                </a:solidFill>
              </a:rPr>
              <a:t>Articles </a:t>
            </a:r>
            <a:r>
              <a:rPr lang="en-US" err="1">
                <a:solidFill>
                  <a:schemeClr val="accent2"/>
                </a:solidFill>
              </a:rPr>
              <a:t>actualité</a:t>
            </a:r>
            <a:r>
              <a:rPr lang="en-US">
                <a:solidFill>
                  <a:schemeClr val="accent2"/>
                </a:solidFill>
              </a:rPr>
              <a:t> Le Monde</a:t>
            </a:r>
          </a:p>
        </p:txBody>
      </p:sp>
      <p:sp>
        <p:nvSpPr>
          <p:cNvPr id="3" name="Content Placeholder 2">
            <a:extLst>
              <a:ext uri="{FF2B5EF4-FFF2-40B4-BE49-F238E27FC236}">
                <a16:creationId xmlns:a16="http://schemas.microsoft.com/office/drawing/2014/main" id="{44B71697-1D02-321B-B3E7-1FCDE4C61C9C}"/>
              </a:ext>
            </a:extLst>
          </p:cNvPr>
          <p:cNvSpPr>
            <a:spLocks noGrp="1"/>
          </p:cNvSpPr>
          <p:nvPr>
            <p:ph idx="1"/>
          </p:nvPr>
        </p:nvSpPr>
        <p:spPr>
          <a:xfrm>
            <a:off x="838200" y="1803854"/>
            <a:ext cx="10515600" cy="4242481"/>
          </a:xfrm>
        </p:spPr>
        <p:txBody>
          <a:bodyPr vert="horz" lIns="91440" tIns="45720" rIns="91440" bIns="45720" rtlCol="0" anchor="t">
            <a:normAutofit fontScale="85000" lnSpcReduction="20000"/>
          </a:bodyPr>
          <a:lstStyle/>
          <a:p>
            <a:r>
              <a:rPr lang="en-US">
                <a:solidFill>
                  <a:schemeClr val="accent2"/>
                </a:solidFill>
              </a:rPr>
              <a:t>Pas </a:t>
            </a:r>
            <a:r>
              <a:rPr lang="en-US" err="1">
                <a:solidFill>
                  <a:schemeClr val="accent2"/>
                </a:solidFill>
              </a:rPr>
              <a:t>d'article</a:t>
            </a:r>
            <a:r>
              <a:rPr lang="en-US">
                <a:solidFill>
                  <a:schemeClr val="accent2"/>
                </a:solidFill>
              </a:rPr>
              <a:t> </a:t>
            </a:r>
            <a:r>
              <a:rPr lang="en-US" err="1">
                <a:solidFill>
                  <a:schemeClr val="accent2"/>
                </a:solidFill>
              </a:rPr>
              <a:t>majeur</a:t>
            </a:r>
            <a:r>
              <a:rPr lang="en-US">
                <a:solidFill>
                  <a:schemeClr val="accent2"/>
                </a:solidFill>
              </a:rPr>
              <a:t> </a:t>
            </a:r>
            <a:r>
              <a:rPr lang="en-US" err="1">
                <a:solidFill>
                  <a:schemeClr val="accent2"/>
                </a:solidFill>
              </a:rPr>
              <a:t>cette</a:t>
            </a:r>
            <a:r>
              <a:rPr lang="en-US">
                <a:solidFill>
                  <a:schemeClr val="accent2"/>
                </a:solidFill>
              </a:rPr>
              <a:t> </a:t>
            </a:r>
            <a:r>
              <a:rPr lang="en-US" err="1">
                <a:solidFill>
                  <a:schemeClr val="accent2"/>
                </a:solidFill>
              </a:rPr>
              <a:t>année</a:t>
            </a:r>
            <a:endParaRPr lang="en-US">
              <a:solidFill>
                <a:schemeClr val="accent2"/>
              </a:solidFill>
            </a:endParaRPr>
          </a:p>
          <a:p>
            <a:r>
              <a:rPr lang="en-US">
                <a:solidFill>
                  <a:schemeClr val="accent2"/>
                </a:solidFill>
              </a:rPr>
              <a:t>2024 : suspension des subvention IDF</a:t>
            </a:r>
          </a:p>
          <a:p>
            <a:r>
              <a:rPr lang="en-US" err="1">
                <a:solidFill>
                  <a:schemeClr val="accent2"/>
                </a:solidFill>
              </a:rPr>
              <a:t>Sujet</a:t>
            </a:r>
            <a:r>
              <a:rPr lang="en-US">
                <a:solidFill>
                  <a:schemeClr val="accent2"/>
                </a:solidFill>
              </a:rPr>
              <a:t> des </a:t>
            </a:r>
            <a:r>
              <a:rPr lang="en-US" err="1">
                <a:solidFill>
                  <a:schemeClr val="accent2"/>
                </a:solidFill>
              </a:rPr>
              <a:t>étudiants</a:t>
            </a:r>
            <a:r>
              <a:rPr lang="en-US">
                <a:solidFill>
                  <a:schemeClr val="accent2"/>
                </a:solidFill>
              </a:rPr>
              <a:t> </a:t>
            </a:r>
            <a:r>
              <a:rPr lang="en-US" err="1">
                <a:solidFill>
                  <a:schemeClr val="accent2"/>
                </a:solidFill>
              </a:rPr>
              <a:t>en</a:t>
            </a:r>
            <a:r>
              <a:rPr lang="en-US">
                <a:solidFill>
                  <a:schemeClr val="accent2"/>
                </a:solidFill>
              </a:rPr>
              <a:t> IDF</a:t>
            </a:r>
          </a:p>
          <a:p>
            <a:r>
              <a:rPr lang="en-US">
                <a:solidFill>
                  <a:schemeClr val="accent2"/>
                </a:solidFill>
              </a:rPr>
              <a:t>Pb du ZAN</a:t>
            </a:r>
          </a:p>
          <a:p>
            <a:r>
              <a:rPr lang="en-US" err="1">
                <a:solidFill>
                  <a:schemeClr val="accent2"/>
                </a:solidFill>
              </a:rPr>
              <a:t>Cités-jardins</a:t>
            </a:r>
            <a:r>
              <a:rPr lang="en-US">
                <a:solidFill>
                  <a:schemeClr val="accent2"/>
                </a:solidFill>
              </a:rPr>
              <a:t> pour </a:t>
            </a:r>
            <a:r>
              <a:rPr lang="en-US" err="1">
                <a:solidFill>
                  <a:schemeClr val="accent2"/>
                </a:solidFill>
              </a:rPr>
              <a:t>rendre</a:t>
            </a:r>
            <a:r>
              <a:rPr lang="en-US">
                <a:solidFill>
                  <a:schemeClr val="accent2"/>
                </a:solidFill>
              </a:rPr>
              <a:t> le </a:t>
            </a:r>
            <a:r>
              <a:rPr lang="en-US" err="1">
                <a:solidFill>
                  <a:schemeClr val="accent2"/>
                </a:solidFill>
              </a:rPr>
              <a:t>logement</a:t>
            </a:r>
            <a:r>
              <a:rPr lang="en-US">
                <a:solidFill>
                  <a:schemeClr val="accent2"/>
                </a:solidFill>
              </a:rPr>
              <a:t> social plus </a:t>
            </a:r>
            <a:r>
              <a:rPr lang="en-US" err="1">
                <a:solidFill>
                  <a:schemeClr val="accent2"/>
                </a:solidFill>
              </a:rPr>
              <a:t>attractif</a:t>
            </a:r>
            <a:endParaRPr lang="en-US">
              <a:solidFill>
                <a:schemeClr val="accent2"/>
              </a:solidFill>
            </a:endParaRPr>
          </a:p>
          <a:p>
            <a:r>
              <a:rPr lang="en-US">
                <a:solidFill>
                  <a:schemeClr val="accent2"/>
                </a:solidFill>
              </a:rPr>
              <a:t>APL </a:t>
            </a:r>
            <a:r>
              <a:rPr lang="en-US" err="1">
                <a:solidFill>
                  <a:schemeClr val="accent2"/>
                </a:solidFill>
              </a:rPr>
              <a:t>suspendus</a:t>
            </a:r>
            <a:r>
              <a:rPr lang="en-US">
                <a:solidFill>
                  <a:schemeClr val="accent2"/>
                </a:solidFill>
              </a:rPr>
              <a:t> ? </a:t>
            </a:r>
          </a:p>
          <a:p>
            <a:pPr marL="0" indent="0">
              <a:buNone/>
            </a:pPr>
            <a:endParaRPr lang="en-US">
              <a:solidFill>
                <a:schemeClr val="accent2"/>
              </a:solidFill>
            </a:endParaRPr>
          </a:p>
          <a:p>
            <a:r>
              <a:rPr lang="en-US">
                <a:solidFill>
                  <a:schemeClr val="accent2"/>
                </a:solidFill>
              </a:rPr>
              <a:t>Dans les </a:t>
            </a:r>
            <a:r>
              <a:rPr lang="en-US" err="1">
                <a:solidFill>
                  <a:schemeClr val="accent2"/>
                </a:solidFill>
              </a:rPr>
              <a:t>municipales</a:t>
            </a:r>
            <a:r>
              <a:rPr lang="en-US">
                <a:solidFill>
                  <a:schemeClr val="accent2"/>
                </a:solidFill>
              </a:rPr>
              <a:t> : </a:t>
            </a:r>
            <a:r>
              <a:rPr lang="en-US" err="1">
                <a:solidFill>
                  <a:schemeClr val="accent2"/>
                </a:solidFill>
              </a:rPr>
              <a:t>quel</a:t>
            </a:r>
            <a:r>
              <a:rPr lang="en-US">
                <a:solidFill>
                  <a:schemeClr val="accent2"/>
                </a:solidFill>
              </a:rPr>
              <a:t> </a:t>
            </a:r>
            <a:r>
              <a:rPr lang="en-US" err="1">
                <a:solidFill>
                  <a:schemeClr val="accent2"/>
                </a:solidFill>
              </a:rPr>
              <a:t>discours</a:t>
            </a:r>
            <a:r>
              <a:rPr lang="en-US">
                <a:solidFill>
                  <a:schemeClr val="accent2"/>
                </a:solidFill>
              </a:rPr>
              <a:t> sur le </a:t>
            </a:r>
            <a:r>
              <a:rPr lang="en-US" err="1">
                <a:solidFill>
                  <a:schemeClr val="accent2"/>
                </a:solidFill>
              </a:rPr>
              <a:t>logement</a:t>
            </a:r>
            <a:r>
              <a:rPr lang="en-US">
                <a:solidFill>
                  <a:schemeClr val="accent2"/>
                </a:solidFill>
              </a:rPr>
              <a:t> ? </a:t>
            </a:r>
          </a:p>
          <a:p>
            <a:pPr lvl="1">
              <a:buFont typeface="Courier New" panose="020B0604020202020204" pitchFamily="34" charset="0"/>
              <a:buChar char="o"/>
            </a:pPr>
            <a:r>
              <a:rPr lang="en-US">
                <a:ea typeface="+mn-lt"/>
                <a:cs typeface="+mn-lt"/>
                <a:hlinkClick r:id="rId2"/>
              </a:rPr>
              <a:t>https://www.lemoniteur.fr/municipales/municipales-2026-a-paris-le-logement-au-coeur-de-la-campagne.WFDAPE2SHVHKRLWCSIBJTGUHSQ.html</a:t>
            </a:r>
            <a:r>
              <a:rPr lang="en-US">
                <a:ea typeface="+mn-lt"/>
                <a:cs typeface="+mn-lt"/>
              </a:rPr>
              <a:t> </a:t>
            </a:r>
          </a:p>
          <a:p>
            <a:pPr lvl="1">
              <a:buFont typeface="Courier New" panose="020B0604020202020204" pitchFamily="34" charset="0"/>
              <a:buChar char="o"/>
            </a:pPr>
            <a:r>
              <a:rPr lang="en-US">
                <a:solidFill>
                  <a:schemeClr val="accent2"/>
                </a:solidFill>
                <a:ea typeface="+mn-lt"/>
                <a:cs typeface="+mn-lt"/>
              </a:rPr>
              <a:t>Augmentation de la part de </a:t>
            </a:r>
            <a:r>
              <a:rPr lang="en-US" err="1">
                <a:solidFill>
                  <a:schemeClr val="accent2"/>
                </a:solidFill>
                <a:ea typeface="+mn-lt"/>
                <a:cs typeface="+mn-lt"/>
              </a:rPr>
              <a:t>logements</a:t>
            </a:r>
            <a:r>
              <a:rPr lang="en-US">
                <a:solidFill>
                  <a:schemeClr val="accent2"/>
                </a:solidFill>
                <a:ea typeface="+mn-lt"/>
                <a:cs typeface="+mn-lt"/>
              </a:rPr>
              <a:t> </a:t>
            </a:r>
            <a:r>
              <a:rPr lang="en-US" err="1">
                <a:solidFill>
                  <a:schemeClr val="accent2"/>
                </a:solidFill>
                <a:ea typeface="+mn-lt"/>
                <a:cs typeface="+mn-lt"/>
              </a:rPr>
              <a:t>sociaux</a:t>
            </a:r>
            <a:r>
              <a:rPr lang="en-US">
                <a:solidFill>
                  <a:schemeClr val="accent2"/>
                </a:solidFill>
                <a:ea typeface="+mn-lt"/>
                <a:cs typeface="+mn-lt"/>
              </a:rPr>
              <a:t> et </a:t>
            </a:r>
            <a:r>
              <a:rPr lang="en-US" err="1">
                <a:solidFill>
                  <a:schemeClr val="accent2"/>
                </a:solidFill>
                <a:ea typeface="+mn-lt"/>
                <a:cs typeface="+mn-lt"/>
              </a:rPr>
              <a:t>donc</a:t>
            </a:r>
            <a:r>
              <a:rPr lang="en-US">
                <a:solidFill>
                  <a:schemeClr val="accent2"/>
                </a:solidFill>
                <a:ea typeface="+mn-lt"/>
                <a:cs typeface="+mn-lt"/>
              </a:rPr>
              <a:t> </a:t>
            </a:r>
            <a:r>
              <a:rPr lang="en-US" err="1">
                <a:solidFill>
                  <a:schemeClr val="accent2"/>
                </a:solidFill>
                <a:ea typeface="+mn-lt"/>
                <a:cs typeface="+mn-lt"/>
              </a:rPr>
              <a:t>promesse</a:t>
            </a:r>
            <a:r>
              <a:rPr lang="en-US">
                <a:solidFill>
                  <a:schemeClr val="accent2"/>
                </a:solidFill>
                <a:ea typeface="+mn-lt"/>
                <a:cs typeface="+mn-lt"/>
              </a:rPr>
              <a:t> de constructions de </a:t>
            </a:r>
            <a:r>
              <a:rPr lang="en-US" err="1">
                <a:solidFill>
                  <a:schemeClr val="accent2"/>
                </a:solidFill>
                <a:ea typeface="+mn-lt"/>
                <a:cs typeface="+mn-lt"/>
              </a:rPr>
              <a:t>logements</a:t>
            </a:r>
            <a:r>
              <a:rPr lang="en-US">
                <a:solidFill>
                  <a:schemeClr val="accent2"/>
                </a:solidFill>
                <a:ea typeface="+mn-lt"/>
                <a:cs typeface="+mn-lt"/>
              </a:rPr>
              <a:t> etc. </a:t>
            </a:r>
          </a:p>
        </p:txBody>
      </p:sp>
      <p:sp>
        <p:nvSpPr>
          <p:cNvPr id="4" name="Espace réservé du numéro de diapositive 3">
            <a:extLst>
              <a:ext uri="{FF2B5EF4-FFF2-40B4-BE49-F238E27FC236}">
                <a16:creationId xmlns:a16="http://schemas.microsoft.com/office/drawing/2014/main" id="{78C035A6-3091-FFFB-28AA-DB199099F90C}"/>
              </a:ext>
            </a:extLst>
          </p:cNvPr>
          <p:cNvSpPr>
            <a:spLocks noGrp="1"/>
          </p:cNvSpPr>
          <p:nvPr>
            <p:ph type="sldNum" sz="quarter" idx="12"/>
          </p:nvPr>
        </p:nvSpPr>
        <p:spPr/>
        <p:txBody>
          <a:bodyPr/>
          <a:lstStyle/>
          <a:p>
            <a:fld id="{27C6CCC6-2BE5-4E42-96A4-D1E8E81A3D8E}" type="slidenum">
              <a:rPr lang="fr-FR" smtClean="0"/>
              <a:t>55</a:t>
            </a:fld>
            <a:endParaRPr lang="fr-FR"/>
          </a:p>
        </p:txBody>
      </p:sp>
      <p:sp>
        <p:nvSpPr>
          <p:cNvPr id="5" name="Espace réservé du pied de page 4">
            <a:extLst>
              <a:ext uri="{FF2B5EF4-FFF2-40B4-BE49-F238E27FC236}">
                <a16:creationId xmlns:a16="http://schemas.microsoft.com/office/drawing/2014/main" id="{56BC35E9-07F0-1471-5448-4F71C95364A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3697617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4747-F535-0FDA-C573-612E7CB9C2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5511FA-AFE3-A08C-20A1-DD1879951FFC}"/>
              </a:ext>
            </a:extLst>
          </p:cNvPr>
          <p:cNvSpPr>
            <a:spLocks noGrp="1"/>
          </p:cNvSpPr>
          <p:nvPr>
            <p:ph type="title"/>
          </p:nvPr>
        </p:nvSpPr>
        <p:spPr>
          <a:xfrm>
            <a:off x="4313" y="5691"/>
            <a:ext cx="10515600" cy="692960"/>
          </a:xfrm>
        </p:spPr>
        <p:txBody>
          <a:bodyPr>
            <a:normAutofit fontScale="90000"/>
          </a:bodyPr>
          <a:lstStyle/>
          <a:p>
            <a:r>
              <a:rPr lang="fr-FR"/>
              <a:t>Idée de plan 1 : axes phares à évoquer</a:t>
            </a:r>
          </a:p>
        </p:txBody>
      </p:sp>
      <p:sp>
        <p:nvSpPr>
          <p:cNvPr id="3" name="Espace réservé du contenu 2">
            <a:extLst>
              <a:ext uri="{FF2B5EF4-FFF2-40B4-BE49-F238E27FC236}">
                <a16:creationId xmlns:a16="http://schemas.microsoft.com/office/drawing/2014/main" id="{1A0047AD-A7A1-8196-8D44-84D286ED39DB}"/>
              </a:ext>
            </a:extLst>
          </p:cNvPr>
          <p:cNvSpPr>
            <a:spLocks noGrp="1"/>
          </p:cNvSpPr>
          <p:nvPr>
            <p:ph idx="1"/>
          </p:nvPr>
        </p:nvSpPr>
        <p:spPr>
          <a:xfrm>
            <a:off x="4313" y="704191"/>
            <a:ext cx="12168996" cy="6148507"/>
          </a:xfrm>
        </p:spPr>
        <p:txBody>
          <a:bodyPr vert="horz" lIns="91440" tIns="45720" rIns="91440" bIns="45720" rtlCol="0" anchor="t">
            <a:normAutofit fontScale="77500" lnSpcReduction="20000"/>
          </a:bodyPr>
          <a:lstStyle/>
          <a:p>
            <a:r>
              <a:rPr lang="fr-FR"/>
              <a:t>L'idée est d'éviter le descriptif car ça prend trop de temps, on pourrait en faire tout un exposé. </a:t>
            </a:r>
            <a:r>
              <a:rPr lang="fr-FR">
                <a:solidFill>
                  <a:schemeClr val="accent2"/>
                </a:solidFill>
              </a:rPr>
              <a:t>oui</a:t>
            </a:r>
          </a:p>
          <a:p>
            <a:r>
              <a:rPr lang="fr-FR"/>
              <a:t>Introduction des grands chiffres des logements. Sélectionner les plus frappants et les plus parlants, et faire un lien avec les ménages. Inclure une dimension temporelle. Un mot sur l'habitat indigne et dégradé? </a:t>
            </a:r>
            <a:r>
              <a:rPr lang="fr-FR">
                <a:solidFill>
                  <a:schemeClr val="accent2"/>
                </a:solidFill>
              </a:rPr>
              <a:t>Inclure des données de </a:t>
            </a:r>
            <a:r>
              <a:rPr lang="fr-FR" err="1">
                <a:solidFill>
                  <a:schemeClr val="accent2"/>
                </a:solidFill>
              </a:rPr>
              <a:t>ref</a:t>
            </a:r>
            <a:r>
              <a:rPr lang="fr-FR">
                <a:solidFill>
                  <a:schemeClr val="accent2"/>
                </a:solidFill>
              </a:rPr>
              <a:t> ou des points de comparaison (autres villes en France ou dans le monde </a:t>
            </a:r>
            <a:r>
              <a:rPr lang="fr-FR" err="1">
                <a:solidFill>
                  <a:schemeClr val="accent2"/>
                </a:solidFill>
              </a:rPr>
              <a:t>etc</a:t>
            </a:r>
            <a:r>
              <a:rPr lang="fr-FR">
                <a:solidFill>
                  <a:schemeClr val="accent2"/>
                </a:solidFill>
              </a:rPr>
              <a:t>) pour aider à se représenter </a:t>
            </a:r>
            <a:r>
              <a:rPr lang="fr-FR">
                <a:solidFill>
                  <a:schemeClr val="accent5"/>
                </a:solidFill>
              </a:rPr>
              <a:t>--&gt; beaucoup de données comparatives avec le reste de la France dans les documents</a:t>
            </a:r>
            <a:r>
              <a:rPr lang="fr-FR">
                <a:solidFill>
                  <a:schemeClr val="accent2"/>
                </a:solidFill>
              </a:rPr>
              <a:t> </a:t>
            </a:r>
          </a:p>
          <a:p>
            <a:r>
              <a:rPr lang="fr-FR"/>
              <a:t>Explication si et pourquoi "le marché du logement est tendu".</a:t>
            </a:r>
          </a:p>
          <a:p>
            <a:r>
              <a:rPr lang="fr-FR"/>
              <a:t>Enjeu de la limite entre les petite grande couronnes et aménageurs publics.</a:t>
            </a:r>
          </a:p>
          <a:p>
            <a:r>
              <a:rPr lang="fr-FR"/>
              <a:t>Partie sur la réglementation : logements vacants, locatifs touristiques, aménageurs publics. </a:t>
            </a:r>
          </a:p>
          <a:p>
            <a:r>
              <a:rPr lang="fr-FR">
                <a:solidFill>
                  <a:schemeClr val="accent2"/>
                </a:solidFill>
              </a:rPr>
              <a:t>Une petite partie sur les externalités et enjeux du logement genre empreinte CO2 de la construction/ conso d'énergie/résilience au changement climatique/déchets/occupation des sols </a:t>
            </a:r>
            <a:r>
              <a:rPr lang="fr-FR" err="1">
                <a:solidFill>
                  <a:schemeClr val="accent2"/>
                </a:solidFill>
              </a:rPr>
              <a:t>etc</a:t>
            </a:r>
            <a:r>
              <a:rPr lang="fr-FR">
                <a:solidFill>
                  <a:schemeClr val="accent2"/>
                </a:solidFill>
              </a:rPr>
              <a:t> ? </a:t>
            </a:r>
          </a:p>
          <a:p>
            <a:r>
              <a:rPr lang="fr-FR"/>
              <a:t>Partie prospective en lien avec la construction de logements neufs.</a:t>
            </a:r>
            <a:endParaRPr lang="en-US"/>
          </a:p>
          <a:p>
            <a:pPr marL="0" indent="0">
              <a:buNone/>
            </a:pPr>
            <a:r>
              <a:rPr lang="fr-FR"/>
              <a:t>Idée de plan TRES APPROXIMATIVE, potentiellement peut faire un exposé plutôt bien, à condition de faire le lien entre les différentes parties. </a:t>
            </a:r>
            <a:r>
              <a:rPr lang="fr-FR">
                <a:solidFill>
                  <a:schemeClr val="accent2"/>
                </a:solidFill>
              </a:rPr>
              <a:t>Oui! Lien avec l'aménagement ou les politiques publiques faisables pour améliorer les dynamiques de logement peut être aussi ? </a:t>
            </a:r>
            <a:r>
              <a:rPr lang="fr-FR">
                <a:solidFill>
                  <a:schemeClr val="accent5"/>
                </a:solidFill>
              </a:rPr>
              <a:t>YES! Le rapport de la CC</a:t>
            </a:r>
            <a:r>
              <a:rPr lang="fr-FR">
                <a:solidFill>
                  <a:schemeClr val="accent2"/>
                </a:solidFill>
              </a:rPr>
              <a:t> + IAU Logement indigne ! Parler de prospectives et des comparaisons prospectives/réalisé ? </a:t>
            </a:r>
          </a:p>
          <a:p>
            <a:pPr marL="0" indent="0">
              <a:buNone/>
            </a:pPr>
            <a:r>
              <a:rPr lang="fr-FR">
                <a:solidFill>
                  <a:schemeClr val="accent2"/>
                </a:solidFill>
              </a:rPr>
              <a:t>Peut être inclure une petite slide sur le grand paris express et ses conséquences en matière de logement ? Notamment le fait qu'il est basé sur une hypothèse de création de nombreux logements </a:t>
            </a:r>
            <a:r>
              <a:rPr lang="fr-FR" err="1">
                <a:solidFill>
                  <a:schemeClr val="accent2"/>
                </a:solidFill>
              </a:rPr>
              <a:t>etc</a:t>
            </a:r>
            <a:r>
              <a:rPr lang="fr-FR">
                <a:solidFill>
                  <a:schemeClr val="accent2"/>
                </a:solidFill>
              </a:rPr>
              <a:t> </a:t>
            </a:r>
            <a:r>
              <a:rPr lang="fr-FR">
                <a:solidFill>
                  <a:schemeClr val="accent5"/>
                </a:solidFill>
              </a:rPr>
              <a:t>très chaud aussi, y a un enjeu de baisse des prix et limitation de l'étalement </a:t>
            </a:r>
            <a:r>
              <a:rPr lang="fr-FR">
                <a:solidFill>
                  <a:schemeClr val="accent2"/>
                </a:solidFill>
              </a:rPr>
              <a:t>Trop cool :)</a:t>
            </a:r>
          </a:p>
        </p:txBody>
      </p:sp>
      <p:sp>
        <p:nvSpPr>
          <p:cNvPr id="4" name="Espace réservé du numéro de diapositive 3">
            <a:extLst>
              <a:ext uri="{FF2B5EF4-FFF2-40B4-BE49-F238E27FC236}">
                <a16:creationId xmlns:a16="http://schemas.microsoft.com/office/drawing/2014/main" id="{96817B63-C400-81CF-45AA-1BC44B090590}"/>
              </a:ext>
            </a:extLst>
          </p:cNvPr>
          <p:cNvSpPr>
            <a:spLocks noGrp="1"/>
          </p:cNvSpPr>
          <p:nvPr>
            <p:ph type="sldNum" sz="quarter" idx="12"/>
          </p:nvPr>
        </p:nvSpPr>
        <p:spPr/>
        <p:txBody>
          <a:bodyPr/>
          <a:lstStyle/>
          <a:p>
            <a:fld id="{27C6CCC6-2BE5-4E42-96A4-D1E8E81A3D8E}" type="slidenum">
              <a:rPr lang="fr-FR" smtClean="0"/>
              <a:t>56</a:t>
            </a:fld>
            <a:endParaRPr lang="fr-FR"/>
          </a:p>
        </p:txBody>
      </p:sp>
      <p:sp>
        <p:nvSpPr>
          <p:cNvPr id="5" name="Espace réservé du pied de page 4">
            <a:extLst>
              <a:ext uri="{FF2B5EF4-FFF2-40B4-BE49-F238E27FC236}">
                <a16:creationId xmlns:a16="http://schemas.microsoft.com/office/drawing/2014/main" id="{B56FB84F-F44D-3D8D-4753-45E25839FE44}"/>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427101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9F8A-38E8-8F04-E602-997CDE933BE0}"/>
              </a:ext>
            </a:extLst>
          </p:cNvPr>
          <p:cNvSpPr>
            <a:spLocks noGrp="1"/>
          </p:cNvSpPr>
          <p:nvPr>
            <p:ph type="title"/>
          </p:nvPr>
        </p:nvSpPr>
        <p:spPr/>
        <p:txBody>
          <a:bodyPr/>
          <a:lstStyle/>
          <a:p>
            <a:r>
              <a:rPr lang="en-US">
                <a:solidFill>
                  <a:schemeClr val="accent2"/>
                </a:solidFill>
              </a:rPr>
              <a:t>Au </a:t>
            </a:r>
            <a:r>
              <a:rPr lang="en-US" err="1">
                <a:solidFill>
                  <a:schemeClr val="accent2"/>
                </a:solidFill>
              </a:rPr>
              <a:t>cas</a:t>
            </a:r>
            <a:r>
              <a:rPr lang="en-US">
                <a:solidFill>
                  <a:schemeClr val="accent2"/>
                </a:solidFill>
              </a:rPr>
              <a:t> </a:t>
            </a:r>
            <a:r>
              <a:rPr lang="en-US" err="1">
                <a:solidFill>
                  <a:schemeClr val="accent2"/>
                </a:solidFill>
              </a:rPr>
              <a:t>où</a:t>
            </a:r>
            <a:r>
              <a:rPr lang="en-US">
                <a:solidFill>
                  <a:schemeClr val="accent2"/>
                </a:solidFill>
              </a:rPr>
              <a:t> on </a:t>
            </a:r>
            <a:r>
              <a:rPr lang="en-US" err="1">
                <a:solidFill>
                  <a:schemeClr val="accent2"/>
                </a:solidFill>
              </a:rPr>
              <a:t>aurait</a:t>
            </a:r>
            <a:r>
              <a:rPr lang="en-US">
                <a:solidFill>
                  <a:schemeClr val="accent2"/>
                </a:solidFill>
              </a:rPr>
              <a:t> </a:t>
            </a:r>
            <a:r>
              <a:rPr lang="en-US" err="1">
                <a:solidFill>
                  <a:schemeClr val="accent2"/>
                </a:solidFill>
              </a:rPr>
              <a:t>besoin</a:t>
            </a:r>
            <a:r>
              <a:rPr lang="en-US">
                <a:solidFill>
                  <a:schemeClr val="accent2"/>
                </a:solidFill>
              </a:rPr>
              <a:t> de </a:t>
            </a:r>
            <a:r>
              <a:rPr lang="en-US" err="1">
                <a:solidFill>
                  <a:schemeClr val="accent2"/>
                </a:solidFill>
              </a:rPr>
              <a:t>cartes</a:t>
            </a:r>
            <a:endParaRPr lang="en-US">
              <a:solidFill>
                <a:schemeClr val="accent2"/>
              </a:solidFill>
            </a:endParaRPr>
          </a:p>
        </p:txBody>
      </p:sp>
      <p:pic>
        <p:nvPicPr>
          <p:cNvPr id="4" name="Picture 3" descr="A map of a large area&#10;&#10;AI-generated content may be incorrect.">
            <a:extLst>
              <a:ext uri="{FF2B5EF4-FFF2-40B4-BE49-F238E27FC236}">
                <a16:creationId xmlns:a16="http://schemas.microsoft.com/office/drawing/2014/main" id="{9D0D1026-1DB7-4D6F-D928-68B49150B8DB}"/>
              </a:ext>
            </a:extLst>
          </p:cNvPr>
          <p:cNvPicPr>
            <a:picLocks noChangeAspect="1"/>
          </p:cNvPicPr>
          <p:nvPr/>
        </p:nvPicPr>
        <p:blipFill>
          <a:blip r:embed="rId2"/>
          <a:stretch>
            <a:fillRect/>
          </a:stretch>
        </p:blipFill>
        <p:spPr>
          <a:xfrm>
            <a:off x="2247900" y="1710457"/>
            <a:ext cx="7696200" cy="3667125"/>
          </a:xfrm>
          <a:prstGeom prst="rect">
            <a:avLst/>
          </a:prstGeom>
        </p:spPr>
      </p:pic>
      <p:sp>
        <p:nvSpPr>
          <p:cNvPr id="3" name="Espace réservé du numéro de diapositive 2">
            <a:extLst>
              <a:ext uri="{FF2B5EF4-FFF2-40B4-BE49-F238E27FC236}">
                <a16:creationId xmlns:a16="http://schemas.microsoft.com/office/drawing/2014/main" id="{16DEC7FC-BF7B-5382-7604-B15B0CA85167}"/>
              </a:ext>
            </a:extLst>
          </p:cNvPr>
          <p:cNvSpPr>
            <a:spLocks noGrp="1"/>
          </p:cNvSpPr>
          <p:nvPr>
            <p:ph type="sldNum" sz="quarter" idx="12"/>
          </p:nvPr>
        </p:nvSpPr>
        <p:spPr/>
        <p:txBody>
          <a:bodyPr/>
          <a:lstStyle/>
          <a:p>
            <a:fld id="{27C6CCC6-2BE5-4E42-96A4-D1E8E81A3D8E}" type="slidenum">
              <a:rPr lang="fr-FR" smtClean="0"/>
              <a:t>57</a:t>
            </a:fld>
            <a:endParaRPr lang="fr-FR"/>
          </a:p>
        </p:txBody>
      </p:sp>
      <p:sp>
        <p:nvSpPr>
          <p:cNvPr id="5" name="Espace réservé du pied de page 4">
            <a:extLst>
              <a:ext uri="{FF2B5EF4-FFF2-40B4-BE49-F238E27FC236}">
                <a16:creationId xmlns:a16="http://schemas.microsoft.com/office/drawing/2014/main" id="{2C4B96A2-78CD-D270-D889-FD5F967DBBD3}"/>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4124179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france with red and white squares&#10;&#10;AI-generated content may be incorrect.">
            <a:extLst>
              <a:ext uri="{FF2B5EF4-FFF2-40B4-BE49-F238E27FC236}">
                <a16:creationId xmlns:a16="http://schemas.microsoft.com/office/drawing/2014/main" id="{FBB9F9BB-3560-1C98-A20D-2BED5BF55AE2}"/>
              </a:ext>
            </a:extLst>
          </p:cNvPr>
          <p:cNvPicPr>
            <a:picLocks noChangeAspect="1"/>
          </p:cNvPicPr>
          <p:nvPr/>
        </p:nvPicPr>
        <p:blipFill>
          <a:blip r:embed="rId2"/>
          <a:stretch>
            <a:fillRect/>
          </a:stretch>
        </p:blipFill>
        <p:spPr>
          <a:xfrm>
            <a:off x="3482748" y="1685925"/>
            <a:ext cx="5237390" cy="5021035"/>
          </a:xfrm>
          <a:prstGeom prst="rect">
            <a:avLst/>
          </a:prstGeom>
        </p:spPr>
      </p:pic>
      <p:sp>
        <p:nvSpPr>
          <p:cNvPr id="6" name="Title 1">
            <a:extLst>
              <a:ext uri="{FF2B5EF4-FFF2-40B4-BE49-F238E27FC236}">
                <a16:creationId xmlns:a16="http://schemas.microsoft.com/office/drawing/2014/main" id="{FBDCD598-4EBA-0ED0-EA29-128CD497656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2"/>
                </a:solidFill>
              </a:rPr>
              <a:t>Au </a:t>
            </a:r>
            <a:r>
              <a:rPr lang="en-US" err="1">
                <a:solidFill>
                  <a:schemeClr val="accent2"/>
                </a:solidFill>
              </a:rPr>
              <a:t>cas</a:t>
            </a:r>
            <a:r>
              <a:rPr lang="en-US">
                <a:solidFill>
                  <a:schemeClr val="accent2"/>
                </a:solidFill>
              </a:rPr>
              <a:t> </a:t>
            </a:r>
            <a:r>
              <a:rPr lang="en-US" err="1">
                <a:solidFill>
                  <a:schemeClr val="accent2"/>
                </a:solidFill>
              </a:rPr>
              <a:t>où</a:t>
            </a:r>
            <a:r>
              <a:rPr lang="en-US">
                <a:solidFill>
                  <a:schemeClr val="accent2"/>
                </a:solidFill>
              </a:rPr>
              <a:t> on </a:t>
            </a:r>
            <a:r>
              <a:rPr lang="en-US" err="1">
                <a:solidFill>
                  <a:schemeClr val="accent2"/>
                </a:solidFill>
              </a:rPr>
              <a:t>aurait</a:t>
            </a:r>
            <a:r>
              <a:rPr lang="en-US">
                <a:solidFill>
                  <a:schemeClr val="accent2"/>
                </a:solidFill>
              </a:rPr>
              <a:t> </a:t>
            </a:r>
            <a:r>
              <a:rPr lang="en-US" err="1">
                <a:solidFill>
                  <a:schemeClr val="accent2"/>
                </a:solidFill>
              </a:rPr>
              <a:t>besoin</a:t>
            </a:r>
            <a:r>
              <a:rPr lang="en-US">
                <a:solidFill>
                  <a:schemeClr val="accent2"/>
                </a:solidFill>
              </a:rPr>
              <a:t> de </a:t>
            </a:r>
            <a:r>
              <a:rPr lang="en-US" err="1">
                <a:solidFill>
                  <a:schemeClr val="accent2"/>
                </a:solidFill>
              </a:rPr>
              <a:t>cartes</a:t>
            </a:r>
            <a:endParaRPr lang="en-US">
              <a:solidFill>
                <a:schemeClr val="accent2"/>
              </a:solidFill>
            </a:endParaRPr>
          </a:p>
        </p:txBody>
      </p:sp>
      <p:sp>
        <p:nvSpPr>
          <p:cNvPr id="2" name="Espace réservé du numéro de diapositive 1">
            <a:extLst>
              <a:ext uri="{FF2B5EF4-FFF2-40B4-BE49-F238E27FC236}">
                <a16:creationId xmlns:a16="http://schemas.microsoft.com/office/drawing/2014/main" id="{A4C4DCC3-5226-EB19-6C32-8D4B108464E3}"/>
              </a:ext>
            </a:extLst>
          </p:cNvPr>
          <p:cNvSpPr>
            <a:spLocks noGrp="1"/>
          </p:cNvSpPr>
          <p:nvPr>
            <p:ph type="sldNum" sz="quarter" idx="12"/>
          </p:nvPr>
        </p:nvSpPr>
        <p:spPr/>
        <p:txBody>
          <a:bodyPr/>
          <a:lstStyle/>
          <a:p>
            <a:fld id="{27C6CCC6-2BE5-4E42-96A4-D1E8E81A3D8E}" type="slidenum">
              <a:rPr lang="fr-FR" smtClean="0"/>
              <a:t>58</a:t>
            </a:fld>
            <a:endParaRPr lang="fr-FR"/>
          </a:p>
        </p:txBody>
      </p:sp>
      <p:sp>
        <p:nvSpPr>
          <p:cNvPr id="3" name="Espace réservé du pied de page 2">
            <a:extLst>
              <a:ext uri="{FF2B5EF4-FFF2-40B4-BE49-F238E27FC236}">
                <a16:creationId xmlns:a16="http://schemas.microsoft.com/office/drawing/2014/main" id="{D5A90B1E-8AFE-69A4-7DC8-06F73322AA87}"/>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109852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E4264-712F-AB9E-AF84-C6C4C906CDBF}"/>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2A296CC5-7574-31BA-95B9-DBB8DA9FF09D}"/>
              </a:ext>
            </a:extLst>
          </p:cNvPr>
          <p:cNvSpPr>
            <a:spLocks noGrp="1"/>
          </p:cNvSpPr>
          <p:nvPr>
            <p:ph idx="1"/>
          </p:nvPr>
        </p:nvSpPr>
        <p:spPr>
          <a:xfrm>
            <a:off x="4313" y="790455"/>
            <a:ext cx="12168996" cy="6062243"/>
          </a:xfrm>
        </p:spPr>
        <p:txBody>
          <a:bodyPr vert="horz" lIns="91440" tIns="45720" rIns="91440" bIns="45720" rtlCol="0" anchor="t">
            <a:normAutofit/>
          </a:bodyPr>
          <a:lstStyle/>
          <a:p>
            <a:r>
              <a:rPr lang="fr-FR"/>
              <a:t>Types de logement (public v. privé, maison v. appart) et répartition sur le territoire. </a:t>
            </a:r>
          </a:p>
          <a:p>
            <a:r>
              <a:rPr lang="fr-FR"/>
              <a:t>Taille moyenne des logements et des ménages et des  et répartition selon les couronnes. </a:t>
            </a:r>
          </a:p>
          <a:p>
            <a:r>
              <a:rPr lang="fr-FR"/>
              <a:t>Rythme de construction  des dernières années, et où. </a:t>
            </a:r>
          </a:p>
          <a:p>
            <a:r>
              <a:rPr lang="fr-FR"/>
              <a:t>Les prix des logements et le "taux d'effort" : évolution et comparaison avec le reste de la France. </a:t>
            </a:r>
          </a:p>
          <a:p>
            <a:pPr marL="0" indent="0">
              <a:buNone/>
            </a:pPr>
            <a:endParaRPr lang="fr-FR"/>
          </a:p>
          <a:p>
            <a:pPr marL="0" indent="0">
              <a:buNone/>
            </a:pPr>
            <a:r>
              <a:rPr lang="fr-FR"/>
              <a:t>--&gt; Dans son mail, le prof dit vouloir éviter une description trop détaillée ou plate. PEUT-ETRE, passer 5 minutes sur cette partie, 1 min par point ? (à voir quels points précisément on met) </a:t>
            </a:r>
          </a:p>
          <a:p>
            <a:pPr marL="0" indent="0">
              <a:buNone/>
            </a:pPr>
            <a:r>
              <a:rPr lang="fr-FR"/>
              <a:t>--&gt; Le document "</a:t>
            </a:r>
            <a:r>
              <a:rPr lang="fr-FR" err="1"/>
              <a:t>Vivid</a:t>
            </a:r>
            <a:r>
              <a:rPr lang="fr-FR"/>
              <a:t> </a:t>
            </a:r>
            <a:r>
              <a:rPr lang="fr-FR" err="1"/>
              <a:t>economics</a:t>
            </a:r>
            <a:r>
              <a:rPr lang="fr-FR"/>
              <a:t>" a bcp d'infos dessus. </a:t>
            </a:r>
          </a:p>
          <a:p>
            <a:endParaRPr lang="fr-FR"/>
          </a:p>
        </p:txBody>
      </p:sp>
      <p:sp>
        <p:nvSpPr>
          <p:cNvPr id="4" name="Espace réservé du numéro de diapositive 3">
            <a:extLst>
              <a:ext uri="{FF2B5EF4-FFF2-40B4-BE49-F238E27FC236}">
                <a16:creationId xmlns:a16="http://schemas.microsoft.com/office/drawing/2014/main" id="{7910DD4D-78FD-91C9-545E-549461D0E063}"/>
              </a:ext>
            </a:extLst>
          </p:cNvPr>
          <p:cNvSpPr>
            <a:spLocks noGrp="1"/>
          </p:cNvSpPr>
          <p:nvPr>
            <p:ph type="sldNum" sz="quarter" idx="12"/>
          </p:nvPr>
        </p:nvSpPr>
        <p:spPr/>
        <p:txBody>
          <a:bodyPr/>
          <a:lstStyle/>
          <a:p>
            <a:fld id="{27C6CCC6-2BE5-4E42-96A4-D1E8E81A3D8E}" type="slidenum">
              <a:rPr lang="fr-FR" smtClean="0"/>
              <a:t>59</a:t>
            </a:fld>
            <a:endParaRPr lang="fr-FR"/>
          </a:p>
        </p:txBody>
      </p:sp>
      <p:sp>
        <p:nvSpPr>
          <p:cNvPr id="5" name="Espace réservé du pied de page 4">
            <a:extLst>
              <a:ext uri="{FF2B5EF4-FFF2-40B4-BE49-F238E27FC236}">
                <a16:creationId xmlns:a16="http://schemas.microsoft.com/office/drawing/2014/main" id="{292A0C99-EC7F-D373-7D37-44EE7ABA895D}"/>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26234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5710-0EFB-D376-4612-E615D05EBB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4781C8-1A4A-16BA-15FE-EB8EDBB8909C}"/>
              </a:ext>
            </a:extLst>
          </p:cNvPr>
          <p:cNvSpPr>
            <a:spLocks noGrp="1"/>
          </p:cNvSpPr>
          <p:nvPr>
            <p:ph type="title"/>
          </p:nvPr>
        </p:nvSpPr>
        <p:spPr>
          <a:xfrm>
            <a:off x="4313" y="5691"/>
            <a:ext cx="12183373" cy="621073"/>
          </a:xfrm>
          <a:solidFill>
            <a:schemeClr val="bg1"/>
          </a:solidFill>
        </p:spPr>
        <p:txBody>
          <a:bodyPr>
            <a:normAutofit fontScale="90000"/>
          </a:bodyPr>
          <a:lstStyle/>
          <a:p>
            <a:r>
              <a:rPr lang="fr-FR"/>
              <a:t>0. Etat du logement en Île-de-France  </a:t>
            </a:r>
            <a:endParaRPr lang="en-US"/>
          </a:p>
        </p:txBody>
      </p:sp>
      <p:sp>
        <p:nvSpPr>
          <p:cNvPr id="4" name="ZoneTexte 3">
            <a:extLst>
              <a:ext uri="{FF2B5EF4-FFF2-40B4-BE49-F238E27FC236}">
                <a16:creationId xmlns:a16="http://schemas.microsoft.com/office/drawing/2014/main" id="{DBDC7717-DEE9-A9FE-7795-07BB1F9EDB46}"/>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3" name="Espace réservé du numéro de diapositive 2">
            <a:extLst>
              <a:ext uri="{FF2B5EF4-FFF2-40B4-BE49-F238E27FC236}">
                <a16:creationId xmlns:a16="http://schemas.microsoft.com/office/drawing/2014/main" id="{C29C84E3-861B-2D4E-5DC8-36DDEEBDF873}"/>
              </a:ext>
            </a:extLst>
          </p:cNvPr>
          <p:cNvSpPr>
            <a:spLocks noGrp="1"/>
          </p:cNvSpPr>
          <p:nvPr>
            <p:ph type="sldNum" sz="quarter" idx="12"/>
          </p:nvPr>
        </p:nvSpPr>
        <p:spPr/>
        <p:txBody>
          <a:bodyPr/>
          <a:lstStyle/>
          <a:p>
            <a:fld id="{27C6CCC6-2BE5-4E42-96A4-D1E8E81A3D8E}" type="slidenum">
              <a:rPr lang="fr-FR" smtClean="0"/>
              <a:t>6</a:t>
            </a:fld>
            <a:endParaRPr lang="fr-FR"/>
          </a:p>
        </p:txBody>
      </p:sp>
      <p:sp>
        <p:nvSpPr>
          <p:cNvPr id="6" name="Espace réservé du pied de page 5">
            <a:extLst>
              <a:ext uri="{FF2B5EF4-FFF2-40B4-BE49-F238E27FC236}">
                <a16:creationId xmlns:a16="http://schemas.microsoft.com/office/drawing/2014/main" id="{5D2D564E-0550-CE27-46D1-105231F73BE6}"/>
              </a:ext>
            </a:extLst>
          </p:cNvPr>
          <p:cNvSpPr>
            <a:spLocks noGrp="1"/>
          </p:cNvSpPr>
          <p:nvPr>
            <p:ph type="ftr" sz="quarter" idx="11"/>
          </p:nvPr>
        </p:nvSpPr>
        <p:spPr/>
        <p:txBody>
          <a:bodyPr/>
          <a:lstStyle/>
          <a:p>
            <a:r>
              <a:rPr lang="fr-FR"/>
              <a:t>TAMUR - 01/04/26</a:t>
            </a:r>
          </a:p>
        </p:txBody>
      </p:sp>
      <p:sp>
        <p:nvSpPr>
          <p:cNvPr id="8" name="Title 1">
            <a:extLst>
              <a:ext uri="{FF2B5EF4-FFF2-40B4-BE49-F238E27FC236}">
                <a16:creationId xmlns:a16="http://schemas.microsoft.com/office/drawing/2014/main" id="{DC7D081F-9C33-A3E6-BEBF-024C854B1A51}"/>
              </a:ext>
            </a:extLst>
          </p:cNvPr>
          <p:cNvSpPr txBox="1">
            <a:spLocks/>
          </p:cNvSpPr>
          <p:nvPr/>
        </p:nvSpPr>
        <p:spPr>
          <a:xfrm>
            <a:off x="5443" y="650875"/>
            <a:ext cx="10515600" cy="7812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err="1">
                <a:solidFill>
                  <a:schemeClr val="accent1">
                    <a:lumMod val="40000"/>
                    <a:lumOff val="60000"/>
                  </a:schemeClr>
                </a:solidFill>
              </a:rPr>
              <a:t>Évolution</a:t>
            </a:r>
            <a:r>
              <a:rPr lang="en-US" b="1" i="1">
                <a:solidFill>
                  <a:schemeClr val="accent1">
                    <a:lumMod val="40000"/>
                    <a:lumOff val="60000"/>
                  </a:schemeClr>
                </a:solidFill>
              </a:rPr>
              <a:t> du </a:t>
            </a:r>
            <a:r>
              <a:rPr lang="en-US" b="1" i="1" err="1">
                <a:solidFill>
                  <a:schemeClr val="accent1">
                    <a:lumMod val="40000"/>
                    <a:lumOff val="60000"/>
                  </a:schemeClr>
                </a:solidFill>
              </a:rPr>
              <a:t>nombre</a:t>
            </a:r>
            <a:r>
              <a:rPr lang="en-US" b="1" i="1">
                <a:solidFill>
                  <a:schemeClr val="accent1">
                    <a:lumMod val="40000"/>
                    <a:lumOff val="60000"/>
                  </a:schemeClr>
                </a:solidFill>
              </a:rPr>
              <a:t> de </a:t>
            </a:r>
            <a:r>
              <a:rPr lang="en-US" b="1" i="1" err="1">
                <a:solidFill>
                  <a:schemeClr val="accent1">
                    <a:lumMod val="40000"/>
                    <a:lumOff val="60000"/>
                  </a:schemeClr>
                </a:solidFill>
              </a:rPr>
              <a:t>logement</a:t>
            </a:r>
            <a:r>
              <a:rPr lang="en-US" b="1" i="1">
                <a:solidFill>
                  <a:schemeClr val="accent1">
                    <a:lumMod val="40000"/>
                    <a:lumOff val="60000"/>
                  </a:schemeClr>
                </a:solidFill>
              </a:rPr>
              <a:t> (2009 – 2020) </a:t>
            </a:r>
          </a:p>
        </p:txBody>
      </p:sp>
      <p:sp>
        <p:nvSpPr>
          <p:cNvPr id="10" name="ZoneTexte 9">
            <a:extLst>
              <a:ext uri="{FF2B5EF4-FFF2-40B4-BE49-F238E27FC236}">
                <a16:creationId xmlns:a16="http://schemas.microsoft.com/office/drawing/2014/main" id="{AB498898-98A1-D1F2-FC16-755309786241}"/>
              </a:ext>
            </a:extLst>
          </p:cNvPr>
          <p:cNvSpPr txBox="1"/>
          <p:nvPr/>
        </p:nvSpPr>
        <p:spPr>
          <a:xfrm>
            <a:off x="755170" y="1840752"/>
            <a:ext cx="1954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215E99"/>
                </a:solidFill>
                <a:latin typeface="Aptos Display"/>
                <a:cs typeface="Aharoni"/>
              </a:rPr>
              <a:t>+ 3%</a:t>
            </a:r>
          </a:p>
        </p:txBody>
      </p:sp>
      <p:sp>
        <p:nvSpPr>
          <p:cNvPr id="11" name="ZoneTexte 10">
            <a:extLst>
              <a:ext uri="{FF2B5EF4-FFF2-40B4-BE49-F238E27FC236}">
                <a16:creationId xmlns:a16="http://schemas.microsoft.com/office/drawing/2014/main" id="{307DB7A5-6A12-5A35-E890-E85299BB120A}"/>
              </a:ext>
            </a:extLst>
          </p:cNvPr>
          <p:cNvSpPr txBox="1"/>
          <p:nvPr/>
        </p:nvSpPr>
        <p:spPr>
          <a:xfrm>
            <a:off x="4778188" y="1782695"/>
            <a:ext cx="1954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215E99"/>
                </a:solidFill>
                <a:latin typeface="Aptos Display"/>
                <a:cs typeface="Aharoni"/>
              </a:rPr>
              <a:t>+ 10,5%</a:t>
            </a:r>
          </a:p>
        </p:txBody>
      </p:sp>
      <p:sp>
        <p:nvSpPr>
          <p:cNvPr id="12" name="ZoneTexte 11">
            <a:extLst>
              <a:ext uri="{FF2B5EF4-FFF2-40B4-BE49-F238E27FC236}">
                <a16:creationId xmlns:a16="http://schemas.microsoft.com/office/drawing/2014/main" id="{297C6084-4AC2-42A2-7FDC-22E3E4BFBB37}"/>
              </a:ext>
            </a:extLst>
          </p:cNvPr>
          <p:cNvSpPr txBox="1"/>
          <p:nvPr/>
        </p:nvSpPr>
        <p:spPr>
          <a:xfrm>
            <a:off x="8840788" y="1782695"/>
            <a:ext cx="1954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a:solidFill>
                  <a:srgbClr val="215E99"/>
                </a:solidFill>
                <a:latin typeface="Aptos Display"/>
                <a:cs typeface="Aharoni"/>
              </a:rPr>
              <a:t>+ 13,6%</a:t>
            </a:r>
          </a:p>
        </p:txBody>
      </p:sp>
      <p:sp>
        <p:nvSpPr>
          <p:cNvPr id="13" name="Organigramme : Connecteur 12">
            <a:extLst>
              <a:ext uri="{FF2B5EF4-FFF2-40B4-BE49-F238E27FC236}">
                <a16:creationId xmlns:a16="http://schemas.microsoft.com/office/drawing/2014/main" id="{D0C753B3-1989-53F6-4659-734642D90679}"/>
              </a:ext>
            </a:extLst>
          </p:cNvPr>
          <p:cNvSpPr/>
          <p:nvPr/>
        </p:nvSpPr>
        <p:spPr>
          <a:xfrm>
            <a:off x="1434352" y="3657600"/>
            <a:ext cx="1308847" cy="1255058"/>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PARIS</a:t>
            </a:r>
          </a:p>
        </p:txBody>
      </p:sp>
      <p:sp>
        <p:nvSpPr>
          <p:cNvPr id="14" name="Organigramme : Connecteur 13">
            <a:extLst>
              <a:ext uri="{FF2B5EF4-FFF2-40B4-BE49-F238E27FC236}">
                <a16:creationId xmlns:a16="http://schemas.microsoft.com/office/drawing/2014/main" id="{E2A054A3-EAF3-85FB-68E4-BB2BBAC63DE1}"/>
              </a:ext>
            </a:extLst>
          </p:cNvPr>
          <p:cNvSpPr/>
          <p:nvPr/>
        </p:nvSpPr>
        <p:spPr>
          <a:xfrm>
            <a:off x="5109881" y="3657600"/>
            <a:ext cx="1308847" cy="1255058"/>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ercle : creux 15">
            <a:extLst>
              <a:ext uri="{FF2B5EF4-FFF2-40B4-BE49-F238E27FC236}">
                <a16:creationId xmlns:a16="http://schemas.microsoft.com/office/drawing/2014/main" id="{41548269-1E53-2C39-8A67-8735DAD06C3A}"/>
              </a:ext>
            </a:extLst>
          </p:cNvPr>
          <p:cNvSpPr/>
          <p:nvPr/>
        </p:nvSpPr>
        <p:spPr>
          <a:xfrm>
            <a:off x="4643716" y="3209364"/>
            <a:ext cx="2223247" cy="2151529"/>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17" name="ZoneTexte 16">
            <a:extLst>
              <a:ext uri="{FF2B5EF4-FFF2-40B4-BE49-F238E27FC236}">
                <a16:creationId xmlns:a16="http://schemas.microsoft.com/office/drawing/2014/main" id="{BAE949F5-E3CA-2EBB-7641-CB8CF5CAF00A}"/>
              </a:ext>
            </a:extLst>
          </p:cNvPr>
          <p:cNvSpPr txBox="1"/>
          <p:nvPr/>
        </p:nvSpPr>
        <p:spPr>
          <a:xfrm>
            <a:off x="3531414" y="5629835"/>
            <a:ext cx="4446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t>PETITE COURONNE </a:t>
            </a:r>
          </a:p>
        </p:txBody>
      </p:sp>
      <p:sp>
        <p:nvSpPr>
          <p:cNvPr id="18" name="Organigramme : Connecteur 17">
            <a:extLst>
              <a:ext uri="{FF2B5EF4-FFF2-40B4-BE49-F238E27FC236}">
                <a16:creationId xmlns:a16="http://schemas.microsoft.com/office/drawing/2014/main" id="{4FD1C6CB-ADA5-12C9-62D2-9773F521DBBE}"/>
              </a:ext>
            </a:extLst>
          </p:cNvPr>
          <p:cNvSpPr/>
          <p:nvPr/>
        </p:nvSpPr>
        <p:spPr>
          <a:xfrm>
            <a:off x="9220822" y="3638308"/>
            <a:ext cx="1308847" cy="1255058"/>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Cercle : creux 18">
            <a:extLst>
              <a:ext uri="{FF2B5EF4-FFF2-40B4-BE49-F238E27FC236}">
                <a16:creationId xmlns:a16="http://schemas.microsoft.com/office/drawing/2014/main" id="{D76A4FD1-0A12-41E5-E0CF-2A69BD4D9521}"/>
              </a:ext>
            </a:extLst>
          </p:cNvPr>
          <p:cNvSpPr/>
          <p:nvPr/>
        </p:nvSpPr>
        <p:spPr>
          <a:xfrm>
            <a:off x="8899374" y="3313443"/>
            <a:ext cx="1954733" cy="1883016"/>
          </a:xfrm>
          <a:prstGeom prst="donu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5" name="Cercle : creux 4">
            <a:extLst>
              <a:ext uri="{FF2B5EF4-FFF2-40B4-BE49-F238E27FC236}">
                <a16:creationId xmlns:a16="http://schemas.microsoft.com/office/drawing/2014/main" id="{847E8426-593E-471B-AC81-69AE16E79543}"/>
              </a:ext>
            </a:extLst>
          </p:cNvPr>
          <p:cNvSpPr/>
          <p:nvPr/>
        </p:nvSpPr>
        <p:spPr>
          <a:xfrm>
            <a:off x="8282942" y="2725616"/>
            <a:ext cx="3188446" cy="308770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7" name="ZoneTexte 6">
            <a:extLst>
              <a:ext uri="{FF2B5EF4-FFF2-40B4-BE49-F238E27FC236}">
                <a16:creationId xmlns:a16="http://schemas.microsoft.com/office/drawing/2014/main" id="{A069AAED-A6EB-9CC3-477E-78D5E5C86BFA}"/>
              </a:ext>
            </a:extLst>
          </p:cNvPr>
          <p:cNvSpPr txBox="1"/>
          <p:nvPr/>
        </p:nvSpPr>
        <p:spPr>
          <a:xfrm>
            <a:off x="7650072" y="6044594"/>
            <a:ext cx="4446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t>GRANDE COURONNE </a:t>
            </a:r>
          </a:p>
        </p:txBody>
      </p:sp>
      <p:sp>
        <p:nvSpPr>
          <p:cNvPr id="15" name="ZoneTexte 14">
            <a:extLst>
              <a:ext uri="{FF2B5EF4-FFF2-40B4-BE49-F238E27FC236}">
                <a16:creationId xmlns:a16="http://schemas.microsoft.com/office/drawing/2014/main" id="{A3C95643-53D2-0B36-0092-7BCDE2C7D3EC}"/>
              </a:ext>
            </a:extLst>
          </p:cNvPr>
          <p:cNvSpPr txBox="1"/>
          <p:nvPr/>
        </p:nvSpPr>
        <p:spPr>
          <a:xfrm>
            <a:off x="977152" y="6355976"/>
            <a:ext cx="2402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00" i="1">
                <a:solidFill>
                  <a:srgbClr val="000000"/>
                </a:solidFill>
                <a:ea typeface="+mn-lt"/>
                <a:cs typeface="+mn-lt"/>
              </a:rPr>
              <a:t>INSEE, 2024</a:t>
            </a:r>
            <a:r>
              <a:rPr lang="fr-FR" b="1">
                <a:solidFill>
                  <a:schemeClr val="accent4">
                    <a:lumMod val="20000"/>
                    <a:lumOff val="80000"/>
                  </a:schemeClr>
                </a:solidFill>
              </a:rPr>
              <a:t> </a:t>
            </a:r>
            <a:endParaRPr lang="fr-FR">
              <a:solidFill>
                <a:schemeClr val="accent4">
                  <a:lumMod val="20000"/>
                  <a:lumOff val="80000"/>
                </a:schemeClr>
              </a:solidFill>
            </a:endParaRPr>
          </a:p>
        </p:txBody>
      </p:sp>
    </p:spTree>
    <p:extLst>
      <p:ext uri="{BB962C8B-B14F-4D97-AF65-F5344CB8AC3E}">
        <p14:creationId xmlns:p14="http://schemas.microsoft.com/office/powerpoint/2010/main" val="405276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FEC1-D47D-0B4F-42CC-79BB5B5853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CBD628-30D5-9D20-98CD-9105871FE3E4}"/>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2C83591E-420E-2C20-4A5D-37FE791A0779}"/>
              </a:ext>
            </a:extLst>
          </p:cNvPr>
          <p:cNvSpPr>
            <a:spLocks noGrp="1"/>
          </p:cNvSpPr>
          <p:nvPr>
            <p:ph idx="1"/>
          </p:nvPr>
        </p:nvSpPr>
        <p:spPr>
          <a:xfrm>
            <a:off x="4313" y="790455"/>
            <a:ext cx="12168996" cy="6062243"/>
          </a:xfrm>
        </p:spPr>
        <p:txBody>
          <a:bodyPr vert="horz" lIns="91440" tIns="45720" rIns="91440" bIns="45720" rtlCol="0" anchor="t">
            <a:normAutofit/>
          </a:bodyPr>
          <a:lstStyle/>
          <a:p>
            <a:pPr marL="0" indent="0">
              <a:buNone/>
            </a:pPr>
            <a:r>
              <a:rPr lang="fr-FR" b="1">
                <a:solidFill>
                  <a:schemeClr val="accent2">
                    <a:lumMod val="76000"/>
                  </a:schemeClr>
                </a:solidFill>
              </a:rPr>
              <a:t>Types de logement (public v. privé, maison v. appart) et répartition sur le territoire. </a:t>
            </a:r>
            <a:endParaRPr lang="fr-FR"/>
          </a:p>
          <a:p>
            <a:pPr>
              <a:buFont typeface="Calibri" panose="020B0604020202020204" pitchFamily="34" charset="0"/>
              <a:buChar char="-"/>
            </a:pPr>
            <a:r>
              <a:rPr lang="fr-FR">
                <a:ea typeface="+mn-lt"/>
                <a:cs typeface="+mn-lt"/>
              </a:rPr>
              <a:t>Environ 5,8 millions de logements recensés dans la région, pour 12,4 millions d'habitants.</a:t>
            </a:r>
          </a:p>
          <a:p>
            <a:pPr>
              <a:buFont typeface="Calibri" panose="020B0604020202020204" pitchFamily="34" charset="0"/>
              <a:buChar char="-"/>
            </a:pPr>
            <a:r>
              <a:rPr lang="fr-FR">
                <a:ea typeface="+mn-lt"/>
                <a:cs typeface="+mn-lt"/>
              </a:rPr>
              <a:t>Près de 3 millions de logements en petite couronne, contre 2,8 millions en grande couronne.</a:t>
            </a:r>
            <a:endParaRPr lang="fr-FR"/>
          </a:p>
          <a:p>
            <a:pPr>
              <a:buFont typeface="Calibri" panose="020B0604020202020204" pitchFamily="34" charset="0"/>
              <a:buChar char="-"/>
            </a:pPr>
            <a:r>
              <a:rPr lang="fr-FR">
                <a:ea typeface="+mn-lt"/>
                <a:cs typeface="+mn-lt"/>
              </a:rPr>
              <a:t>25 % de logements sociaux, 73 % de propriétaires physiques, 2 % autres.</a:t>
            </a:r>
          </a:p>
          <a:p>
            <a:pPr>
              <a:buFont typeface="Calibri" panose="020B0604020202020204" pitchFamily="34" charset="0"/>
              <a:buChar char="-"/>
            </a:pPr>
            <a:r>
              <a:rPr lang="fr-FR">
                <a:ea typeface="+mn-lt"/>
                <a:cs typeface="+mn-lt"/>
              </a:rPr>
              <a:t>72% d’appartements, de 2,8 pièces et de 60m² en moyenne.</a:t>
            </a:r>
          </a:p>
          <a:p>
            <a:pPr>
              <a:buFont typeface="Calibri" panose="020B0604020202020204" pitchFamily="34" charset="0"/>
              <a:buChar char="-"/>
            </a:pPr>
            <a:r>
              <a:rPr lang="fr-FR">
                <a:ea typeface="+mn-lt"/>
                <a:cs typeface="+mn-lt"/>
              </a:rPr>
              <a:t>88 % du locatif dans les mains de privés --&gt; 38 % des résidences principales.</a:t>
            </a:r>
          </a:p>
          <a:p>
            <a:pPr>
              <a:buFont typeface="Calibri" panose="020B0604020202020204" pitchFamily="34" charset="0"/>
              <a:buChar char="-"/>
            </a:pPr>
            <a:r>
              <a:rPr lang="fr-FR"/>
              <a:t>48 % de propriétaires, contre 58 % en province. </a:t>
            </a:r>
          </a:p>
          <a:p>
            <a:pPr>
              <a:buFont typeface="Calibri" panose="020B0604020202020204" pitchFamily="34" charset="0"/>
              <a:buChar char="-"/>
            </a:pPr>
            <a:endParaRPr lang="fr-FR"/>
          </a:p>
          <a:p>
            <a:pPr>
              <a:buFont typeface="Calibri" panose="020B0604020202020204" pitchFamily="34" charset="0"/>
              <a:buChar char="-"/>
            </a:pPr>
            <a:endParaRPr lang="fr-FR"/>
          </a:p>
          <a:p>
            <a:pPr>
              <a:buFont typeface="Calibri" panose="020B0604020202020204" pitchFamily="34" charset="0"/>
              <a:buChar char="-"/>
            </a:pPr>
            <a:endParaRPr lang="fr-FR"/>
          </a:p>
          <a:p>
            <a:pPr marL="0" indent="0">
              <a:buNone/>
            </a:pPr>
            <a:endParaRPr lang="fr-FR"/>
          </a:p>
          <a:p>
            <a:pPr>
              <a:buFont typeface="Calibri" panose="020B0604020202020204" pitchFamily="34" charset="0"/>
              <a:buChar char="-"/>
            </a:pPr>
            <a:endParaRPr lang="fr-FR"/>
          </a:p>
          <a:p>
            <a:pPr>
              <a:buFont typeface="Calibri" panose="020B0604020202020204" pitchFamily="34" charset="0"/>
              <a:buChar char="-"/>
            </a:pPr>
            <a:endParaRPr lang="fr-FR"/>
          </a:p>
        </p:txBody>
      </p:sp>
      <p:sp>
        <p:nvSpPr>
          <p:cNvPr id="4" name="Espace réservé du numéro de diapositive 3">
            <a:extLst>
              <a:ext uri="{FF2B5EF4-FFF2-40B4-BE49-F238E27FC236}">
                <a16:creationId xmlns:a16="http://schemas.microsoft.com/office/drawing/2014/main" id="{C57541A4-3486-2D36-0BA2-F5D6E403FA0C}"/>
              </a:ext>
            </a:extLst>
          </p:cNvPr>
          <p:cNvSpPr>
            <a:spLocks noGrp="1"/>
          </p:cNvSpPr>
          <p:nvPr>
            <p:ph type="sldNum" sz="quarter" idx="12"/>
          </p:nvPr>
        </p:nvSpPr>
        <p:spPr/>
        <p:txBody>
          <a:bodyPr/>
          <a:lstStyle/>
          <a:p>
            <a:fld id="{27C6CCC6-2BE5-4E42-96A4-D1E8E81A3D8E}" type="slidenum">
              <a:rPr lang="fr-FR" smtClean="0"/>
              <a:t>60</a:t>
            </a:fld>
            <a:endParaRPr lang="fr-FR"/>
          </a:p>
        </p:txBody>
      </p:sp>
      <p:sp>
        <p:nvSpPr>
          <p:cNvPr id="5" name="Espace réservé du pied de page 4">
            <a:extLst>
              <a:ext uri="{FF2B5EF4-FFF2-40B4-BE49-F238E27FC236}">
                <a16:creationId xmlns:a16="http://schemas.microsoft.com/office/drawing/2014/main" id="{A5770695-F84E-F45E-E0E6-757B46ED05EA}"/>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89652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C808-B8F8-638A-A4D8-BF1687D978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C555EF-2357-128F-5C2A-F671086F9746}"/>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4C91020C-D0FD-B5A7-F6EE-1B7F995BF82C}"/>
              </a:ext>
            </a:extLst>
          </p:cNvPr>
          <p:cNvSpPr>
            <a:spLocks noGrp="1"/>
          </p:cNvSpPr>
          <p:nvPr>
            <p:ph idx="1"/>
          </p:nvPr>
        </p:nvSpPr>
        <p:spPr>
          <a:xfrm>
            <a:off x="4313" y="790455"/>
            <a:ext cx="12168996" cy="6062243"/>
          </a:xfrm>
        </p:spPr>
        <p:txBody>
          <a:bodyPr vert="horz" lIns="91440" tIns="45720" rIns="91440" bIns="45720" rtlCol="0" anchor="t">
            <a:normAutofit lnSpcReduction="10000"/>
          </a:bodyPr>
          <a:lstStyle/>
          <a:p>
            <a:pPr marL="0" indent="0">
              <a:buNone/>
            </a:pPr>
            <a:r>
              <a:rPr lang="fr-FR" b="1">
                <a:solidFill>
                  <a:schemeClr val="accent2">
                    <a:lumMod val="76000"/>
                  </a:schemeClr>
                </a:solidFill>
              </a:rPr>
              <a:t>Taille moyenne des logements et des ménages.</a:t>
            </a:r>
            <a:endParaRPr lang="fr-FR"/>
          </a:p>
          <a:p>
            <a:pPr marL="0" indent="0">
              <a:buNone/>
            </a:pPr>
            <a:endParaRPr lang="fr-FR"/>
          </a:p>
          <a:p>
            <a:pPr marL="0" indent="0">
              <a:buNone/>
            </a:pPr>
            <a:endParaRPr lang="fr-FR"/>
          </a:p>
          <a:p>
            <a:pPr marL="0" indent="0">
              <a:buNone/>
            </a:pPr>
            <a:endParaRPr lang="fr-FR"/>
          </a:p>
          <a:p>
            <a:endParaRPr lang="fr-FR"/>
          </a:p>
          <a:p>
            <a:endParaRPr lang="fr-FR"/>
          </a:p>
          <a:p>
            <a:r>
              <a:rPr lang="fr-FR">
                <a:ea typeface="+mn-lt"/>
                <a:cs typeface="+mn-lt"/>
              </a:rPr>
              <a:t>La suroccupation des logements en Île-de-France est quatre fois plus fréquente qu’en province.</a:t>
            </a:r>
          </a:p>
          <a:p>
            <a:r>
              <a:rPr lang="fr-FR">
                <a:ea typeface="+mn-lt"/>
                <a:cs typeface="+mn-lt"/>
              </a:rPr>
              <a:t>En 2016, 28 % de la population de la métropole du Grand Paris est en situation de suroccupation, contre 22 % des Franciliens et 9 % des Français de métropole.</a:t>
            </a:r>
            <a:endParaRPr lang="fr-FR"/>
          </a:p>
          <a:p>
            <a:r>
              <a:rPr lang="fr-FR">
                <a:ea typeface="+mn-lt"/>
                <a:cs typeface="+mn-lt"/>
              </a:rPr>
              <a:t>2,33 personnes contre 2,25 à l’échelon national. 1 ménage sur 2 est composé d’une seule personne.</a:t>
            </a:r>
          </a:p>
        </p:txBody>
      </p:sp>
      <p:graphicFrame>
        <p:nvGraphicFramePr>
          <p:cNvPr id="5" name="Tableau 4">
            <a:extLst>
              <a:ext uri="{FF2B5EF4-FFF2-40B4-BE49-F238E27FC236}">
                <a16:creationId xmlns:a16="http://schemas.microsoft.com/office/drawing/2014/main" id="{FD0E547E-BDBE-B626-C47E-A819DD5E3FCB}"/>
              </a:ext>
            </a:extLst>
          </p:cNvPr>
          <p:cNvGraphicFramePr>
            <a:graphicFrameLocks noGrp="1"/>
          </p:cNvGraphicFramePr>
          <p:nvPr>
            <p:extLst>
              <p:ext uri="{D42A27DB-BD31-4B8C-83A1-F6EECF244321}">
                <p14:modId xmlns:p14="http://schemas.microsoft.com/office/powerpoint/2010/main" val="2895213640"/>
              </p:ext>
            </p:extLst>
          </p:nvPr>
        </p:nvGraphicFramePr>
        <p:xfrm>
          <a:off x="0" y="1449885"/>
          <a:ext cx="8517304" cy="2217420"/>
        </p:xfrm>
        <a:graphic>
          <a:graphicData uri="http://schemas.openxmlformats.org/drawingml/2006/table">
            <a:tbl>
              <a:tblPr bandRow="1">
                <a:tableStyleId>{5C22544A-7EE6-4342-B048-85BDC9FD1C3A}</a:tableStyleId>
              </a:tblPr>
              <a:tblGrid>
                <a:gridCol w="2041819">
                  <a:extLst>
                    <a:ext uri="{9D8B030D-6E8A-4147-A177-3AD203B41FA5}">
                      <a16:colId xmlns:a16="http://schemas.microsoft.com/office/drawing/2014/main" val="3793616437"/>
                    </a:ext>
                  </a:extLst>
                </a:gridCol>
                <a:gridCol w="2032000">
                  <a:extLst>
                    <a:ext uri="{9D8B030D-6E8A-4147-A177-3AD203B41FA5}">
                      <a16:colId xmlns:a16="http://schemas.microsoft.com/office/drawing/2014/main" val="2979679599"/>
                    </a:ext>
                  </a:extLst>
                </a:gridCol>
                <a:gridCol w="2051639">
                  <a:extLst>
                    <a:ext uri="{9D8B030D-6E8A-4147-A177-3AD203B41FA5}">
                      <a16:colId xmlns:a16="http://schemas.microsoft.com/office/drawing/2014/main" val="2688964901"/>
                    </a:ext>
                  </a:extLst>
                </a:gridCol>
                <a:gridCol w="2391846">
                  <a:extLst>
                    <a:ext uri="{9D8B030D-6E8A-4147-A177-3AD203B41FA5}">
                      <a16:colId xmlns:a16="http://schemas.microsoft.com/office/drawing/2014/main" val="1721561109"/>
                    </a:ext>
                  </a:extLst>
                </a:gridCol>
              </a:tblGrid>
              <a:tr h="219075">
                <a:tc>
                  <a:txBody>
                    <a:bodyPr/>
                    <a:lstStyle/>
                    <a:p>
                      <a:pPr lvl="0" algn="ctr">
                        <a:buNone/>
                      </a:pPr>
                      <a:endParaRPr lang="fr-FR" b="1" i="0">
                        <a:solidFill>
                          <a:srgbClr val="FFFFFF"/>
                        </a:solidFill>
                        <a:effectLst/>
                        <a:latin typeface="Aptos Display"/>
                      </a:endParaRPr>
                    </a:p>
                  </a:txBody>
                  <a:tcPr marL="66674" marR="66674" marT="47625" marB="47625" anchor="ctr">
                    <a:lnL w="9524">
                      <a:solidFill>
                        <a:srgbClr val="E0E0E0"/>
                      </a:solidFill>
                    </a:lnL>
                    <a:lnR w="9524">
                      <a:solidFill>
                        <a:srgbClr val="E0E0E0"/>
                      </a:solidFill>
                    </a:lnR>
                    <a:lnT w="9524">
                      <a:solidFill>
                        <a:srgbClr val="E0E0E0"/>
                      </a:solidFill>
                    </a:lnT>
                    <a:lnB w="9524">
                      <a:solidFill>
                        <a:srgbClr val="E0E0E0"/>
                      </a:solidFill>
                    </a:lnB>
                    <a:solidFill>
                      <a:schemeClr val="tx1">
                        <a:lumMod val="75000"/>
                        <a:lumOff val="25000"/>
                      </a:schemeClr>
                    </a:solidFill>
                  </a:tcPr>
                </a:tc>
                <a:tc>
                  <a:txBody>
                    <a:bodyPr/>
                    <a:lstStyle/>
                    <a:p>
                      <a:pPr lvl="0" algn="ctr">
                        <a:lnSpc>
                          <a:spcPct val="100000"/>
                        </a:lnSpc>
                        <a:spcBef>
                          <a:spcPts val="0"/>
                        </a:spcBef>
                        <a:spcAft>
                          <a:spcPts val="0"/>
                        </a:spcAft>
                        <a:buNone/>
                      </a:pPr>
                      <a:r>
                        <a:rPr lang="fr-FR" sz="1800" b="1" i="0" u="none" strike="noStrike" noProof="0">
                          <a:solidFill>
                            <a:srgbClr val="FFFFFF"/>
                          </a:solidFill>
                          <a:effectLst/>
                          <a:latin typeface="Aptos Display"/>
                        </a:rPr>
                        <a:t>Moins de 40 m²</a:t>
                      </a:r>
                      <a:endParaRPr lang="fr-FR" sz="1800" b="0" i="0" u="none" strike="noStrike" noProof="0">
                        <a:solidFill>
                          <a:srgbClr val="000000"/>
                        </a:solidFill>
                        <a:effectLst/>
                        <a:latin typeface="Aptos Display"/>
                      </a:endParaRPr>
                    </a:p>
                  </a:txBody>
                  <a:tcPr marL="66674" marR="66674" marT="47625" marB="47625" anchor="ctr">
                    <a:lnL w="9524">
                      <a:solidFill>
                        <a:srgbClr val="E0E0E0"/>
                      </a:solidFill>
                    </a:lnL>
                    <a:lnR w="9524">
                      <a:solidFill>
                        <a:srgbClr val="E0E0E0"/>
                      </a:solidFill>
                    </a:lnR>
                    <a:lnT w="9524">
                      <a:solidFill>
                        <a:srgbClr val="E0E0E0"/>
                      </a:solidFill>
                    </a:lnT>
                    <a:lnB w="9524">
                      <a:solidFill>
                        <a:srgbClr val="E0E0E0"/>
                      </a:solidFill>
                    </a:lnB>
                    <a:solidFill>
                      <a:schemeClr val="tx1">
                        <a:lumMod val="75000"/>
                        <a:lumOff val="25000"/>
                      </a:schemeClr>
                    </a:solidFill>
                  </a:tcPr>
                </a:tc>
                <a:tc>
                  <a:txBody>
                    <a:bodyPr/>
                    <a:lstStyle/>
                    <a:p>
                      <a:pPr lvl="0" algn="ctr">
                        <a:lnSpc>
                          <a:spcPct val="100000"/>
                        </a:lnSpc>
                        <a:spcBef>
                          <a:spcPts val="0"/>
                        </a:spcBef>
                        <a:spcAft>
                          <a:spcPts val="0"/>
                        </a:spcAft>
                        <a:buNone/>
                      </a:pPr>
                      <a:r>
                        <a:rPr lang="fr-FR" sz="1800" b="1" i="0" u="none" strike="noStrike" noProof="0">
                          <a:solidFill>
                            <a:srgbClr val="FFFFFF"/>
                          </a:solidFill>
                          <a:effectLst/>
                          <a:latin typeface="Aptos Display"/>
                        </a:rPr>
                        <a:t>De 40 m² à 100 m²</a:t>
                      </a:r>
                      <a:endParaRPr lang="fr-FR" sz="1800" b="0" i="0" u="none" strike="noStrike" noProof="0">
                        <a:solidFill>
                          <a:srgbClr val="000000"/>
                        </a:solidFill>
                        <a:effectLst/>
                        <a:latin typeface="Aptos Display"/>
                      </a:endParaRPr>
                    </a:p>
                  </a:txBody>
                  <a:tcPr marL="66674" marR="66674" marT="47625" marB="47625" anchor="ctr">
                    <a:lnL w="9524">
                      <a:solidFill>
                        <a:srgbClr val="E0E0E0"/>
                      </a:solidFill>
                    </a:lnL>
                    <a:lnR w="9524">
                      <a:solidFill>
                        <a:srgbClr val="E0E0E0"/>
                      </a:solidFill>
                    </a:lnR>
                    <a:lnT w="9524">
                      <a:solidFill>
                        <a:srgbClr val="E0E0E0"/>
                      </a:solidFill>
                    </a:lnT>
                    <a:lnB w="9524">
                      <a:solidFill>
                        <a:srgbClr val="E0E0E0"/>
                      </a:solidFill>
                    </a:lnB>
                    <a:solidFill>
                      <a:schemeClr val="tx1">
                        <a:lumMod val="75000"/>
                        <a:lumOff val="25000"/>
                      </a:schemeClr>
                    </a:solidFill>
                  </a:tcPr>
                </a:tc>
                <a:tc>
                  <a:txBody>
                    <a:bodyPr/>
                    <a:lstStyle/>
                    <a:p>
                      <a:pPr marL="0" lvl="0" algn="ctr" defTabSz="914400" rtl="0" eaLnBrk="1" latinLnBrk="0" hangingPunct="1">
                        <a:lnSpc>
                          <a:spcPct val="100000"/>
                        </a:lnSpc>
                        <a:spcBef>
                          <a:spcPts val="0"/>
                        </a:spcBef>
                        <a:spcAft>
                          <a:spcPts val="0"/>
                        </a:spcAft>
                        <a:buNone/>
                      </a:pPr>
                      <a:r>
                        <a:rPr lang="fr-FR" sz="1800" b="1" i="0" kern="1200" noProof="0">
                          <a:solidFill>
                            <a:srgbClr val="FFFFFF"/>
                          </a:solidFill>
                          <a:effectLst/>
                          <a:latin typeface="Aptos Display"/>
                          <a:ea typeface="+mn-ea"/>
                          <a:cs typeface="+mn-cs"/>
                        </a:rPr>
                        <a:t>Plus de 100 m²</a:t>
                      </a:r>
                    </a:p>
                  </a:txBody>
                  <a:tcPr anchor="ctr">
                    <a:lnL w="9524">
                      <a:solidFill>
                        <a:srgbClr val="E0E0E0"/>
                      </a:solidFill>
                    </a:lnL>
                    <a:lnB w="9524">
                      <a:solidFill>
                        <a:srgbClr val="E0E0E0"/>
                      </a:solidFill>
                    </a:lnB>
                    <a:solidFill>
                      <a:schemeClr val="tx1">
                        <a:lumMod val="75000"/>
                        <a:lumOff val="25000"/>
                      </a:schemeClr>
                    </a:solidFill>
                  </a:tcPr>
                </a:tc>
                <a:extLst>
                  <a:ext uri="{0D108BD9-81ED-4DB2-BD59-A6C34878D82A}">
                    <a16:rowId xmlns:a16="http://schemas.microsoft.com/office/drawing/2014/main" val="768061383"/>
                  </a:ext>
                </a:extLst>
              </a:tr>
              <a:tr h="219075">
                <a:tc>
                  <a:txBody>
                    <a:bodyPr/>
                    <a:lstStyle/>
                    <a:p>
                      <a:pPr algn="l" fontAlgn="ctr">
                        <a:buNone/>
                      </a:pPr>
                      <a:r>
                        <a:rPr lang="fr-FR" b="0" i="0">
                          <a:solidFill>
                            <a:srgbClr val="525457"/>
                          </a:solidFill>
                          <a:effectLst/>
                          <a:latin typeface="Aptos Display"/>
                        </a:rPr>
                        <a:t>Paris</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4"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39</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4"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51</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4"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10</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4"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extLst>
                  <a:ext uri="{0D108BD9-81ED-4DB2-BD59-A6C34878D82A}">
                    <a16:rowId xmlns:a16="http://schemas.microsoft.com/office/drawing/2014/main" val="1092625036"/>
                  </a:ext>
                </a:extLst>
              </a:tr>
              <a:tr h="219075">
                <a:tc>
                  <a:txBody>
                    <a:bodyPr/>
                    <a:lstStyle/>
                    <a:p>
                      <a:pPr algn="l" fontAlgn="ctr">
                        <a:buNone/>
                      </a:pPr>
                      <a:r>
                        <a:rPr lang="fr-FR" b="0" i="0">
                          <a:solidFill>
                            <a:srgbClr val="525457"/>
                          </a:solidFill>
                          <a:effectLst/>
                          <a:latin typeface="Aptos Display"/>
                        </a:rPr>
                        <a:t>Petite couronne</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tc>
                  <a:txBody>
                    <a:bodyPr/>
                    <a:lstStyle/>
                    <a:p>
                      <a:pPr algn="r" fontAlgn="ctr">
                        <a:buNone/>
                      </a:pPr>
                      <a:r>
                        <a:rPr lang="fr-FR" b="0" i="0">
                          <a:solidFill>
                            <a:srgbClr val="525457"/>
                          </a:solidFill>
                          <a:effectLst/>
                          <a:latin typeface="Aptos Display"/>
                        </a:rPr>
                        <a:t>20</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tc>
                  <a:txBody>
                    <a:bodyPr/>
                    <a:lstStyle/>
                    <a:p>
                      <a:pPr algn="r" fontAlgn="ctr">
                        <a:buNone/>
                      </a:pPr>
                      <a:r>
                        <a:rPr lang="fr-FR" b="0" i="0">
                          <a:solidFill>
                            <a:srgbClr val="525457"/>
                          </a:solidFill>
                          <a:effectLst/>
                          <a:latin typeface="Aptos Display"/>
                        </a:rPr>
                        <a:t>67</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tc>
                  <a:txBody>
                    <a:bodyPr/>
                    <a:lstStyle/>
                    <a:p>
                      <a:pPr algn="r" fontAlgn="ctr">
                        <a:buNone/>
                      </a:pPr>
                      <a:r>
                        <a:rPr lang="fr-FR" b="0" i="0">
                          <a:solidFill>
                            <a:srgbClr val="525457"/>
                          </a:solidFill>
                          <a:effectLst/>
                          <a:latin typeface="Aptos Display"/>
                        </a:rPr>
                        <a:t>13</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extLst>
                  <a:ext uri="{0D108BD9-81ED-4DB2-BD59-A6C34878D82A}">
                    <a16:rowId xmlns:a16="http://schemas.microsoft.com/office/drawing/2014/main" val="2027607017"/>
                  </a:ext>
                </a:extLst>
              </a:tr>
              <a:tr h="219075">
                <a:tc>
                  <a:txBody>
                    <a:bodyPr/>
                    <a:lstStyle/>
                    <a:p>
                      <a:pPr algn="l" fontAlgn="ctr">
                        <a:buNone/>
                      </a:pPr>
                      <a:r>
                        <a:rPr lang="fr-FR" b="0" i="0">
                          <a:solidFill>
                            <a:srgbClr val="525457"/>
                          </a:solidFill>
                          <a:effectLst/>
                          <a:latin typeface="Aptos Display"/>
                        </a:rPr>
                        <a:t>Grande couronne</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11</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62</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27</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extLst>
                  <a:ext uri="{0D108BD9-81ED-4DB2-BD59-A6C34878D82A}">
                    <a16:rowId xmlns:a16="http://schemas.microsoft.com/office/drawing/2014/main" val="3465662938"/>
                  </a:ext>
                </a:extLst>
              </a:tr>
              <a:tr h="219075">
                <a:tc>
                  <a:txBody>
                    <a:bodyPr/>
                    <a:lstStyle/>
                    <a:p>
                      <a:pPr algn="l" fontAlgn="ctr">
                        <a:buNone/>
                      </a:pPr>
                      <a:r>
                        <a:rPr lang="fr-FR" b="1" i="0">
                          <a:solidFill>
                            <a:srgbClr val="525457"/>
                          </a:solidFill>
                          <a:effectLst/>
                          <a:latin typeface="Aptos Display"/>
                        </a:rPr>
                        <a:t>Île-de-France</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tc>
                  <a:txBody>
                    <a:bodyPr/>
                    <a:lstStyle/>
                    <a:p>
                      <a:pPr algn="r" fontAlgn="ctr">
                        <a:buNone/>
                      </a:pPr>
                      <a:r>
                        <a:rPr lang="fr-FR" b="1" i="0">
                          <a:solidFill>
                            <a:srgbClr val="525457"/>
                          </a:solidFill>
                          <a:effectLst/>
                          <a:latin typeface="Aptos Display"/>
                        </a:rPr>
                        <a:t>21</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tc>
                  <a:txBody>
                    <a:bodyPr/>
                    <a:lstStyle/>
                    <a:p>
                      <a:pPr algn="r" fontAlgn="ctr">
                        <a:buNone/>
                      </a:pPr>
                      <a:r>
                        <a:rPr lang="fr-FR" b="1" i="0">
                          <a:solidFill>
                            <a:srgbClr val="525457"/>
                          </a:solidFill>
                          <a:effectLst/>
                          <a:latin typeface="Aptos Display"/>
                        </a:rPr>
                        <a:t>61</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tc>
                  <a:txBody>
                    <a:bodyPr/>
                    <a:lstStyle/>
                    <a:p>
                      <a:pPr algn="r" fontAlgn="ctr">
                        <a:buNone/>
                      </a:pPr>
                      <a:r>
                        <a:rPr lang="fr-FR" b="1" i="0">
                          <a:solidFill>
                            <a:srgbClr val="525457"/>
                          </a:solidFill>
                          <a:effectLst/>
                          <a:latin typeface="Aptos Display"/>
                        </a:rPr>
                        <a:t>18</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FFFFF"/>
                    </a:solidFill>
                  </a:tcPr>
                </a:tc>
                <a:extLst>
                  <a:ext uri="{0D108BD9-81ED-4DB2-BD59-A6C34878D82A}">
                    <a16:rowId xmlns:a16="http://schemas.microsoft.com/office/drawing/2014/main" val="3991325929"/>
                  </a:ext>
                </a:extLst>
              </a:tr>
              <a:tr h="219075">
                <a:tc>
                  <a:txBody>
                    <a:bodyPr/>
                    <a:lstStyle/>
                    <a:p>
                      <a:pPr algn="l" fontAlgn="ctr">
                        <a:buNone/>
                      </a:pPr>
                      <a:r>
                        <a:rPr lang="fr-FR" b="0" i="0">
                          <a:solidFill>
                            <a:srgbClr val="525457"/>
                          </a:solidFill>
                          <a:effectLst/>
                          <a:latin typeface="Aptos Display"/>
                        </a:rPr>
                        <a:t>Province</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8</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59</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tc>
                  <a:txBody>
                    <a:bodyPr/>
                    <a:lstStyle/>
                    <a:p>
                      <a:pPr algn="r" fontAlgn="ctr">
                        <a:buNone/>
                      </a:pPr>
                      <a:r>
                        <a:rPr lang="fr-FR" b="0" i="0">
                          <a:solidFill>
                            <a:srgbClr val="525457"/>
                          </a:solidFill>
                          <a:effectLst/>
                          <a:latin typeface="Aptos Display"/>
                        </a:rPr>
                        <a:t>33</a:t>
                      </a:r>
                    </a:p>
                  </a:txBody>
                  <a:tcPr marL="76200" marR="76200" marT="47625" marB="47625" anchor="ctr">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rgbClr val="F1F1F1"/>
                    </a:solidFill>
                  </a:tcPr>
                </a:tc>
                <a:extLst>
                  <a:ext uri="{0D108BD9-81ED-4DB2-BD59-A6C34878D82A}">
                    <a16:rowId xmlns:a16="http://schemas.microsoft.com/office/drawing/2014/main" val="1590999824"/>
                  </a:ext>
                </a:extLst>
              </a:tr>
            </a:tbl>
          </a:graphicData>
        </a:graphic>
      </p:graphicFrame>
      <p:sp>
        <p:nvSpPr>
          <p:cNvPr id="4" name="Espace réservé du numéro de diapositive 3">
            <a:extLst>
              <a:ext uri="{FF2B5EF4-FFF2-40B4-BE49-F238E27FC236}">
                <a16:creationId xmlns:a16="http://schemas.microsoft.com/office/drawing/2014/main" id="{F379E6ED-4E66-3723-54CA-404F3AA5F2C0}"/>
              </a:ext>
            </a:extLst>
          </p:cNvPr>
          <p:cNvSpPr>
            <a:spLocks noGrp="1"/>
          </p:cNvSpPr>
          <p:nvPr>
            <p:ph type="sldNum" sz="quarter" idx="12"/>
          </p:nvPr>
        </p:nvSpPr>
        <p:spPr/>
        <p:txBody>
          <a:bodyPr/>
          <a:lstStyle/>
          <a:p>
            <a:fld id="{27C6CCC6-2BE5-4E42-96A4-D1E8E81A3D8E}" type="slidenum">
              <a:rPr lang="fr-FR" smtClean="0"/>
              <a:t>61</a:t>
            </a:fld>
            <a:endParaRPr lang="fr-FR"/>
          </a:p>
        </p:txBody>
      </p:sp>
      <p:sp>
        <p:nvSpPr>
          <p:cNvPr id="6" name="Espace réservé du pied de page 5">
            <a:extLst>
              <a:ext uri="{FF2B5EF4-FFF2-40B4-BE49-F238E27FC236}">
                <a16:creationId xmlns:a16="http://schemas.microsoft.com/office/drawing/2014/main" id="{A98918B0-1C80-6907-0E7D-BFD0D7A465C6}"/>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427072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74E2D-4E77-62D1-1BCE-AB433855CE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0BE073-981B-31F9-EFCF-33A4877797D4}"/>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F6DC107D-DEE8-FD5E-3D33-BF7E0C5D3109}"/>
              </a:ext>
            </a:extLst>
          </p:cNvPr>
          <p:cNvSpPr>
            <a:spLocks noGrp="1"/>
          </p:cNvSpPr>
          <p:nvPr>
            <p:ph idx="1"/>
          </p:nvPr>
        </p:nvSpPr>
        <p:spPr>
          <a:xfrm>
            <a:off x="4313" y="790455"/>
            <a:ext cx="12168996" cy="6062243"/>
          </a:xfrm>
        </p:spPr>
        <p:txBody>
          <a:bodyPr vert="horz" lIns="91440" tIns="45720" rIns="91440" bIns="45720" rtlCol="0" anchor="t">
            <a:normAutofit/>
          </a:bodyPr>
          <a:lstStyle/>
          <a:p>
            <a:pPr marL="0" indent="0">
              <a:buNone/>
            </a:pPr>
            <a:r>
              <a:rPr lang="fr-FR" b="1">
                <a:solidFill>
                  <a:schemeClr val="accent2">
                    <a:lumMod val="76000"/>
                  </a:schemeClr>
                </a:solidFill>
              </a:rPr>
              <a:t>Rythme de construction des dernières années, et où. </a:t>
            </a:r>
            <a:endParaRPr lang="fr-FR"/>
          </a:p>
          <a:p>
            <a:pPr marL="0" indent="0">
              <a:buNone/>
            </a:pPr>
            <a:r>
              <a:rPr lang="fr-FR">
                <a:ea typeface="+mn-lt"/>
                <a:cs typeface="+mn-lt"/>
              </a:rPr>
              <a:t>- Une production annuelle d’environ 70 000 logements (loi Grand Paris)</a:t>
            </a:r>
            <a:endParaRPr lang="fr-FR"/>
          </a:p>
          <a:p>
            <a:pPr>
              <a:buFont typeface="Calibri" panose="020B0604020202020204" pitchFamily="34" charset="0"/>
              <a:buChar char="-"/>
            </a:pPr>
            <a:r>
              <a:rPr lang="fr-FR">
                <a:ea typeface="+mn-lt"/>
                <a:cs typeface="+mn-lt"/>
              </a:rPr>
              <a:t>Depuis 1968, augmentation de 63 % (vs 100% en province). + 135 % en grande couronne , + 55 % en petite couronne et + 13 % assez faible à Paris.</a:t>
            </a:r>
          </a:p>
          <a:p>
            <a:pPr>
              <a:buFont typeface="Calibri" panose="020B0604020202020204" pitchFamily="34" charset="0"/>
              <a:buChar char="-"/>
            </a:pPr>
            <a:r>
              <a:rPr lang="fr-FR">
                <a:ea typeface="+mn-lt"/>
                <a:cs typeface="+mn-lt"/>
              </a:rPr>
              <a:t>2017-2023 : 71 800  logements autorisés en moyenne.</a:t>
            </a:r>
          </a:p>
          <a:p>
            <a:pPr>
              <a:buFont typeface="Calibri" panose="020B0604020202020204" pitchFamily="34" charset="0"/>
              <a:buChar char="-"/>
            </a:pPr>
            <a:endParaRPr lang="fr-FR"/>
          </a:p>
          <a:p>
            <a:pPr marL="0" indent="0">
              <a:buNone/>
            </a:pPr>
            <a:endParaRPr lang="fr-FR"/>
          </a:p>
          <a:p>
            <a:pPr>
              <a:buFont typeface="Calibri" panose="020B0604020202020204" pitchFamily="34" charset="0"/>
              <a:buChar char="-"/>
            </a:pPr>
            <a:endParaRPr lang="fr-FR"/>
          </a:p>
          <a:p>
            <a:pPr>
              <a:buFont typeface="Calibri" panose="020B0604020202020204" pitchFamily="34" charset="0"/>
              <a:buChar char="-"/>
            </a:pPr>
            <a:endParaRPr lang="fr-FR"/>
          </a:p>
        </p:txBody>
      </p:sp>
      <p:sp>
        <p:nvSpPr>
          <p:cNvPr id="4" name="Espace réservé du numéro de diapositive 3">
            <a:extLst>
              <a:ext uri="{FF2B5EF4-FFF2-40B4-BE49-F238E27FC236}">
                <a16:creationId xmlns:a16="http://schemas.microsoft.com/office/drawing/2014/main" id="{BD5B92E2-298D-2235-8F60-3BF8CC55C6E2}"/>
              </a:ext>
            </a:extLst>
          </p:cNvPr>
          <p:cNvSpPr>
            <a:spLocks noGrp="1"/>
          </p:cNvSpPr>
          <p:nvPr>
            <p:ph type="sldNum" sz="quarter" idx="12"/>
          </p:nvPr>
        </p:nvSpPr>
        <p:spPr/>
        <p:txBody>
          <a:bodyPr/>
          <a:lstStyle/>
          <a:p>
            <a:fld id="{27C6CCC6-2BE5-4E42-96A4-D1E8E81A3D8E}" type="slidenum">
              <a:rPr lang="fr-FR" smtClean="0"/>
              <a:t>62</a:t>
            </a:fld>
            <a:endParaRPr lang="fr-FR"/>
          </a:p>
        </p:txBody>
      </p:sp>
      <p:sp>
        <p:nvSpPr>
          <p:cNvPr id="5" name="Espace réservé du pied de page 4">
            <a:extLst>
              <a:ext uri="{FF2B5EF4-FFF2-40B4-BE49-F238E27FC236}">
                <a16:creationId xmlns:a16="http://schemas.microsoft.com/office/drawing/2014/main" id="{E68D57F6-2D91-BA1A-AA88-A3CC920BC98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377160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AEC7-76DE-1CF4-0EFE-05C8D9C67B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7E271E-57A0-99A8-A466-00F0E97F07C9}"/>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C5B0D13C-ABA4-ACFA-E4EF-912DB4379676}"/>
              </a:ext>
            </a:extLst>
          </p:cNvPr>
          <p:cNvSpPr>
            <a:spLocks noGrp="1"/>
          </p:cNvSpPr>
          <p:nvPr>
            <p:ph idx="1"/>
          </p:nvPr>
        </p:nvSpPr>
        <p:spPr>
          <a:xfrm>
            <a:off x="4313" y="790455"/>
            <a:ext cx="12168996" cy="6062243"/>
          </a:xfrm>
        </p:spPr>
        <p:txBody>
          <a:bodyPr vert="horz" lIns="91440" tIns="45720" rIns="91440" bIns="45720" rtlCol="0" anchor="t">
            <a:normAutofit/>
          </a:bodyPr>
          <a:lstStyle/>
          <a:p>
            <a:pPr marL="0" indent="0">
              <a:buNone/>
            </a:pPr>
            <a:r>
              <a:rPr lang="fr-FR" b="1">
                <a:solidFill>
                  <a:schemeClr val="accent2">
                    <a:lumMod val="76000"/>
                  </a:schemeClr>
                </a:solidFill>
              </a:rPr>
              <a:t>Rythme de construction des dernières années, et où. </a:t>
            </a:r>
            <a:endParaRPr lang="fr-FR"/>
          </a:p>
          <a:p>
            <a:pPr>
              <a:buFont typeface="Calibri" panose="020B0604020202020204" pitchFamily="34" charset="0"/>
              <a:buChar char="-"/>
            </a:pPr>
            <a:endParaRPr lang="fr-FR">
              <a:ea typeface="+mn-lt"/>
              <a:cs typeface="+mn-lt"/>
            </a:endParaRPr>
          </a:p>
          <a:p>
            <a:pPr>
              <a:buFont typeface="Calibri" panose="020B0604020202020204" pitchFamily="34" charset="0"/>
              <a:buChar char="-"/>
            </a:pPr>
            <a:endParaRPr lang="fr-FR"/>
          </a:p>
          <a:p>
            <a:pPr marL="0" indent="0">
              <a:buNone/>
            </a:pPr>
            <a:endParaRPr lang="fr-FR"/>
          </a:p>
          <a:p>
            <a:pPr>
              <a:buFont typeface="Calibri" panose="020B0604020202020204" pitchFamily="34" charset="0"/>
              <a:buChar char="-"/>
            </a:pPr>
            <a:endParaRPr lang="fr-FR"/>
          </a:p>
          <a:p>
            <a:pPr>
              <a:buFont typeface="Calibri" panose="020B0604020202020204" pitchFamily="34" charset="0"/>
              <a:buChar char="-"/>
            </a:pPr>
            <a:endParaRPr lang="fr-FR"/>
          </a:p>
        </p:txBody>
      </p:sp>
      <p:pic>
        <p:nvPicPr>
          <p:cNvPr id="4" name="Image 3" descr="Une image contenant texte, Police, ligne, capture d’écran&#10;&#10;Le contenu généré par l’IA peut être incorrect.">
            <a:extLst>
              <a:ext uri="{FF2B5EF4-FFF2-40B4-BE49-F238E27FC236}">
                <a16:creationId xmlns:a16="http://schemas.microsoft.com/office/drawing/2014/main" id="{C3AEF41F-B839-2A82-132B-B7EC851683B2}"/>
              </a:ext>
            </a:extLst>
          </p:cNvPr>
          <p:cNvPicPr>
            <a:picLocks noChangeAspect="1"/>
          </p:cNvPicPr>
          <p:nvPr/>
        </p:nvPicPr>
        <p:blipFill>
          <a:blip r:embed="rId2"/>
          <a:stretch>
            <a:fillRect/>
          </a:stretch>
        </p:blipFill>
        <p:spPr>
          <a:xfrm>
            <a:off x="7548" y="1360457"/>
            <a:ext cx="5865244" cy="3950179"/>
          </a:xfrm>
          <a:prstGeom prst="rect">
            <a:avLst/>
          </a:prstGeom>
        </p:spPr>
      </p:pic>
      <p:pic>
        <p:nvPicPr>
          <p:cNvPr id="5" name="Image 4" descr="Une image contenant texte, diagramme, Tracé, ligne&#10;&#10;Le contenu généré par l’IA peut être incorrect.">
            <a:extLst>
              <a:ext uri="{FF2B5EF4-FFF2-40B4-BE49-F238E27FC236}">
                <a16:creationId xmlns:a16="http://schemas.microsoft.com/office/drawing/2014/main" id="{21B99DE9-BE8F-2A28-7990-959D4C29469B}"/>
              </a:ext>
            </a:extLst>
          </p:cNvPr>
          <p:cNvPicPr>
            <a:picLocks noChangeAspect="1"/>
          </p:cNvPicPr>
          <p:nvPr/>
        </p:nvPicPr>
        <p:blipFill>
          <a:blip r:embed="rId3"/>
          <a:stretch>
            <a:fillRect/>
          </a:stretch>
        </p:blipFill>
        <p:spPr>
          <a:xfrm>
            <a:off x="5861918" y="1243461"/>
            <a:ext cx="5845296" cy="4169795"/>
          </a:xfrm>
          <a:prstGeom prst="rect">
            <a:avLst/>
          </a:prstGeom>
        </p:spPr>
      </p:pic>
      <p:sp>
        <p:nvSpPr>
          <p:cNvPr id="6" name="Espace réservé du numéro de diapositive 5">
            <a:extLst>
              <a:ext uri="{FF2B5EF4-FFF2-40B4-BE49-F238E27FC236}">
                <a16:creationId xmlns:a16="http://schemas.microsoft.com/office/drawing/2014/main" id="{07FB8A93-5ED6-1349-1D9A-F7C84F6D1DA4}"/>
              </a:ext>
            </a:extLst>
          </p:cNvPr>
          <p:cNvSpPr>
            <a:spLocks noGrp="1"/>
          </p:cNvSpPr>
          <p:nvPr>
            <p:ph type="sldNum" sz="quarter" idx="12"/>
          </p:nvPr>
        </p:nvSpPr>
        <p:spPr/>
        <p:txBody>
          <a:bodyPr/>
          <a:lstStyle/>
          <a:p>
            <a:fld id="{27C6CCC6-2BE5-4E42-96A4-D1E8E81A3D8E}" type="slidenum">
              <a:rPr lang="fr-FR" smtClean="0"/>
              <a:t>63</a:t>
            </a:fld>
            <a:endParaRPr lang="fr-FR"/>
          </a:p>
        </p:txBody>
      </p:sp>
      <p:sp>
        <p:nvSpPr>
          <p:cNvPr id="7" name="Espace réservé du pied de page 6">
            <a:extLst>
              <a:ext uri="{FF2B5EF4-FFF2-40B4-BE49-F238E27FC236}">
                <a16:creationId xmlns:a16="http://schemas.microsoft.com/office/drawing/2014/main" id="{97CEB97C-230F-97F7-743A-0FC245290B07}"/>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354325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0765C-67C1-A408-A4F8-E3FA702B79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DEB5F5-DC75-7C1D-39AE-9FF663335E6C}"/>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143BB6C0-9639-0F66-1DE9-367A95600C40}"/>
              </a:ext>
            </a:extLst>
          </p:cNvPr>
          <p:cNvSpPr>
            <a:spLocks noGrp="1"/>
          </p:cNvSpPr>
          <p:nvPr>
            <p:ph idx="1"/>
          </p:nvPr>
        </p:nvSpPr>
        <p:spPr>
          <a:xfrm>
            <a:off x="4313" y="790455"/>
            <a:ext cx="12168996" cy="6062243"/>
          </a:xfrm>
        </p:spPr>
        <p:txBody>
          <a:bodyPr vert="horz" lIns="91440" tIns="45720" rIns="91440" bIns="45720" rtlCol="0" anchor="t">
            <a:normAutofit/>
          </a:bodyPr>
          <a:lstStyle/>
          <a:p>
            <a:pPr marL="0" indent="0">
              <a:buNone/>
            </a:pPr>
            <a:r>
              <a:rPr lang="fr-FR" b="1">
                <a:solidFill>
                  <a:schemeClr val="accent2">
                    <a:lumMod val="76000"/>
                  </a:schemeClr>
                </a:solidFill>
              </a:rPr>
              <a:t>Rythme de construction des dernières années, et où. </a:t>
            </a:r>
            <a:endParaRPr lang="fr-FR"/>
          </a:p>
          <a:p>
            <a:pPr>
              <a:buFont typeface="Calibri" panose="020B0604020202020204" pitchFamily="34" charset="0"/>
              <a:buChar char="-"/>
            </a:pPr>
            <a:endParaRPr lang="fr-FR">
              <a:ea typeface="+mn-lt"/>
              <a:cs typeface="+mn-lt"/>
            </a:endParaRPr>
          </a:p>
          <a:p>
            <a:pPr>
              <a:buFont typeface="Calibri" panose="020B0604020202020204" pitchFamily="34" charset="0"/>
              <a:buChar char="-"/>
            </a:pPr>
            <a:endParaRPr lang="fr-FR"/>
          </a:p>
          <a:p>
            <a:pPr marL="0" indent="0">
              <a:buNone/>
            </a:pPr>
            <a:endParaRPr lang="fr-FR"/>
          </a:p>
          <a:p>
            <a:pPr>
              <a:buFont typeface="Calibri" panose="020B0604020202020204" pitchFamily="34" charset="0"/>
              <a:buChar char="-"/>
            </a:pPr>
            <a:endParaRPr lang="fr-FR"/>
          </a:p>
          <a:p>
            <a:pPr>
              <a:buFont typeface="Calibri" panose="020B0604020202020204" pitchFamily="34" charset="0"/>
              <a:buChar char="-"/>
            </a:pPr>
            <a:endParaRPr lang="fr-FR"/>
          </a:p>
        </p:txBody>
      </p:sp>
      <p:graphicFrame>
        <p:nvGraphicFramePr>
          <p:cNvPr id="9" name="Tableau 8">
            <a:extLst>
              <a:ext uri="{FF2B5EF4-FFF2-40B4-BE49-F238E27FC236}">
                <a16:creationId xmlns:a16="http://schemas.microsoft.com/office/drawing/2014/main" id="{43A80DEC-1987-9A9E-F332-5C8618F5E31C}"/>
              </a:ext>
            </a:extLst>
          </p:cNvPr>
          <p:cNvGraphicFramePr>
            <a:graphicFrameLocks noGrp="1"/>
          </p:cNvGraphicFramePr>
          <p:nvPr>
            <p:extLst>
              <p:ext uri="{D42A27DB-BD31-4B8C-83A1-F6EECF244321}">
                <p14:modId xmlns:p14="http://schemas.microsoft.com/office/powerpoint/2010/main" val="3380723412"/>
              </p:ext>
            </p:extLst>
          </p:nvPr>
        </p:nvGraphicFramePr>
        <p:xfrm>
          <a:off x="1843082" y="1305482"/>
          <a:ext cx="8497754" cy="5344583"/>
        </p:xfrm>
        <a:graphic>
          <a:graphicData uri="http://schemas.openxmlformats.org/drawingml/2006/table">
            <a:tbl>
              <a:tblPr bandRow="1">
                <a:tableStyleId>{5C22544A-7EE6-4342-B048-85BDC9FD1C3A}</a:tableStyleId>
              </a:tblPr>
              <a:tblGrid>
                <a:gridCol w="1701106">
                  <a:extLst>
                    <a:ext uri="{9D8B030D-6E8A-4147-A177-3AD203B41FA5}">
                      <a16:colId xmlns:a16="http://schemas.microsoft.com/office/drawing/2014/main" val="1458688731"/>
                    </a:ext>
                  </a:extLst>
                </a:gridCol>
                <a:gridCol w="1701106">
                  <a:extLst>
                    <a:ext uri="{9D8B030D-6E8A-4147-A177-3AD203B41FA5}">
                      <a16:colId xmlns:a16="http://schemas.microsoft.com/office/drawing/2014/main" val="2191032284"/>
                    </a:ext>
                  </a:extLst>
                </a:gridCol>
                <a:gridCol w="1701106">
                  <a:extLst>
                    <a:ext uri="{9D8B030D-6E8A-4147-A177-3AD203B41FA5}">
                      <a16:colId xmlns:a16="http://schemas.microsoft.com/office/drawing/2014/main" val="709460173"/>
                    </a:ext>
                  </a:extLst>
                </a:gridCol>
                <a:gridCol w="1701106">
                  <a:extLst>
                    <a:ext uri="{9D8B030D-6E8A-4147-A177-3AD203B41FA5}">
                      <a16:colId xmlns:a16="http://schemas.microsoft.com/office/drawing/2014/main" val="1632460236"/>
                    </a:ext>
                  </a:extLst>
                </a:gridCol>
                <a:gridCol w="1693330">
                  <a:extLst>
                    <a:ext uri="{9D8B030D-6E8A-4147-A177-3AD203B41FA5}">
                      <a16:colId xmlns:a16="http://schemas.microsoft.com/office/drawing/2014/main" val="2747350516"/>
                    </a:ext>
                  </a:extLst>
                </a:gridCol>
              </a:tblGrid>
              <a:tr h="372533">
                <a:tc>
                  <a:txBody>
                    <a:bodyPr/>
                    <a:lstStyle/>
                    <a:p>
                      <a:pPr algn="ctr" fontAlgn="b">
                        <a:buNone/>
                      </a:pPr>
                      <a:endParaRPr lang="fr-FR">
                        <a:solidFill>
                          <a:schemeClr val="tx1"/>
                        </a:solidFill>
                        <a:effectLst/>
                      </a:endParaRPr>
                    </a:p>
                  </a:txBody>
                  <a:tcPr marL="28575" marR="28575" marT="47625" anchor="b">
                    <a:lnL>
                      <a:noFill/>
                    </a:lnL>
                    <a:lnR>
                      <a:noFill/>
                    </a:lnR>
                    <a:lnT>
                      <a:noFill/>
                    </a:lnT>
                    <a:lnB w="9525" cap="flat" cmpd="sng" algn="ctr">
                      <a:solidFill>
                        <a:srgbClr val="DDDDDD"/>
                      </a:solidFill>
                      <a:prstDash val="solid"/>
                      <a:round/>
                      <a:headEnd type="none" w="med" len="med"/>
                      <a:tailEnd type="none" w="med" len="med"/>
                    </a:lnB>
                    <a:solidFill>
                      <a:schemeClr val="tx1">
                        <a:lumMod val="50000"/>
                        <a:lumOff val="50000"/>
                      </a:schemeClr>
                    </a:solidFill>
                  </a:tcPr>
                </a:tc>
                <a:tc gridSpan="2">
                  <a:txBody>
                    <a:bodyPr/>
                    <a:lstStyle/>
                    <a:p>
                      <a:pPr lvl="0" algn="ctr">
                        <a:buNone/>
                      </a:pPr>
                      <a:r>
                        <a:rPr lang="fr-FR">
                          <a:solidFill>
                            <a:schemeClr val="bg1"/>
                          </a:solidFill>
                          <a:effectLst/>
                        </a:rPr>
                        <a:t>Autorisations</a:t>
                      </a:r>
                    </a:p>
                  </a:txBody>
                  <a:tcPr marL="28575" marR="28575" marT="47625" anchor="b">
                    <a:lnL>
                      <a:noFill/>
                    </a:lnL>
                    <a:lnR>
                      <a:noFill/>
                    </a:lnR>
                    <a:lnT>
                      <a:noFill/>
                    </a:lnT>
                    <a:lnB w="9525" cap="flat" cmpd="sng" algn="ctr">
                      <a:solidFill>
                        <a:srgbClr val="DDDDDD"/>
                      </a:solidFill>
                      <a:prstDash val="solid"/>
                      <a:round/>
                      <a:headEnd type="none" w="med" len="med"/>
                      <a:tailEnd type="none" w="med" len="med"/>
                    </a:lnB>
                    <a:solidFill>
                      <a:schemeClr val="tx1">
                        <a:lumMod val="50000"/>
                        <a:lumOff val="50000"/>
                      </a:schemeClr>
                    </a:solidFill>
                  </a:tcPr>
                </a:tc>
                <a:tc hMerge="1">
                  <a:txBody>
                    <a:bodyPr/>
                    <a:lstStyle/>
                    <a:p>
                      <a:endParaRPr lang="fr-FR">
                        <a:effectLst/>
                      </a:endParaRPr>
                    </a:p>
                  </a:txBody>
                  <a:tcPr marL="28575" marR="28575" marT="47625"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gridSpan="2">
                  <a:txBody>
                    <a:bodyPr/>
                    <a:lstStyle/>
                    <a:p>
                      <a:pPr lvl="0" algn="ctr">
                        <a:lnSpc>
                          <a:spcPct val="100000"/>
                        </a:lnSpc>
                        <a:spcBef>
                          <a:spcPts val="0"/>
                        </a:spcBef>
                        <a:spcAft>
                          <a:spcPts val="0"/>
                        </a:spcAft>
                        <a:buNone/>
                      </a:pPr>
                      <a:r>
                        <a:rPr lang="fr-FR" sz="1800" b="0" i="0" u="none" strike="noStrike" noProof="0">
                          <a:solidFill>
                            <a:schemeClr val="bg1"/>
                          </a:solidFill>
                          <a:effectLst/>
                          <a:latin typeface="Aptos"/>
                        </a:rPr>
                        <a:t>Mises en chantier</a:t>
                      </a:r>
                    </a:p>
                  </a:txBody>
                  <a:tcPr marL="28575" marR="28575" marT="47625" anchor="b">
                    <a:lnL>
                      <a:noFill/>
                    </a:lnL>
                    <a:lnR w="0">
                      <a:noFill/>
                    </a:lnR>
                    <a:lnT>
                      <a:noFill/>
                    </a:lnT>
                    <a:lnB w="9525" cap="flat" cmpd="sng" algn="ctr">
                      <a:solidFill>
                        <a:srgbClr val="DDDDDD"/>
                      </a:solidFill>
                      <a:prstDash val="solid"/>
                      <a:round/>
                      <a:headEnd type="none" w="med" len="med"/>
                      <a:tailEnd type="none" w="med" len="med"/>
                    </a:lnB>
                    <a:solidFill>
                      <a:schemeClr val="tx1">
                        <a:lumMod val="50000"/>
                        <a:lumOff val="50000"/>
                      </a:schemeClr>
                    </a:solidFill>
                  </a:tcPr>
                </a:tc>
                <a:tc hMerge="1">
                  <a:txBody>
                    <a:bodyPr/>
                    <a:lstStyle/>
                    <a:p>
                      <a:endParaRPr lang="fr-FR"/>
                    </a:p>
                  </a:txBody>
                  <a:tcPr>
                    <a:lnL>
                      <a:noFill/>
                    </a:lnL>
                    <a:lnR w="0">
                      <a:noFill/>
                    </a:lnR>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121146476"/>
                  </a:ext>
                </a:extLst>
              </a:tr>
              <a:tr h="0">
                <a:tc>
                  <a:txBody>
                    <a:bodyPr/>
                    <a:lstStyle/>
                    <a:p>
                      <a:pPr algn="ctr" fontAlgn="b">
                        <a:buNone/>
                      </a:pPr>
                      <a:r>
                        <a:rPr lang="fr-FR">
                          <a:effectLst/>
                        </a:rPr>
                        <a:t>Type de logement</a:t>
                      </a:r>
                    </a:p>
                  </a:txBody>
                  <a:tcPr marL="47625" marR="47625" marT="47625" marB="47625"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buNone/>
                      </a:pPr>
                      <a:r>
                        <a:rPr lang="fr-FR">
                          <a:effectLst/>
                        </a:rPr>
                        <a:t>Cumul sur les 12 derniers mois</a:t>
                      </a:r>
                    </a:p>
                  </a:txBody>
                  <a:tcPr marL="47625" marR="47625" marT="47625" marB="47625"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buNone/>
                      </a:pPr>
                      <a:r>
                        <a:rPr lang="fr-FR">
                          <a:effectLst/>
                        </a:rPr>
                        <a:t>Evolution sur les 12 mois précédents</a:t>
                      </a:r>
                    </a:p>
                  </a:txBody>
                  <a:tcPr marL="47625" marR="47625" marT="47625" marB="47625"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buNone/>
                      </a:pPr>
                      <a:r>
                        <a:rPr lang="fr-FR">
                          <a:effectLst/>
                        </a:rPr>
                        <a:t>Cumul sur les 12 derniers mois</a:t>
                      </a:r>
                    </a:p>
                  </a:txBody>
                  <a:tcPr marL="47625" marR="47625" marT="47625" marB="47625"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buNone/>
                      </a:pPr>
                      <a:r>
                        <a:rPr lang="fr-FR">
                          <a:effectLst/>
                        </a:rPr>
                        <a:t>Evolution sur les 12 mois précédents</a:t>
                      </a:r>
                    </a:p>
                  </a:txBody>
                  <a:tcPr marL="47625" marR="47625" marT="47625" marB="47625" anchor="b">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98794516"/>
                  </a:ext>
                </a:extLst>
              </a:tr>
              <a:tr h="0">
                <a:tc gridSpan="5">
                  <a:txBody>
                    <a:bodyPr/>
                    <a:lstStyle/>
                    <a:p>
                      <a:pPr algn="l" fontAlgn="t">
                        <a:buNone/>
                      </a:pPr>
                      <a:r>
                        <a:rPr lang="fr-FR" b="1">
                          <a:solidFill>
                            <a:srgbClr val="FFFFFF"/>
                          </a:solidFill>
                          <a:effectLst/>
                        </a:rPr>
                        <a:t>Grande couronne</a:t>
                      </a:r>
                      <a:endParaRPr lang="fr-FR">
                        <a:solidFill>
                          <a:srgbClr val="FFFFFF"/>
                        </a:solidFill>
                        <a:effectLst/>
                      </a:endParaRP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467248"/>
                    </a:solidFill>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extLst>
                  <a:ext uri="{0D108BD9-81ED-4DB2-BD59-A6C34878D82A}">
                    <a16:rowId xmlns:a16="http://schemas.microsoft.com/office/drawing/2014/main" val="410747915"/>
                  </a:ext>
                </a:extLst>
              </a:tr>
              <a:tr h="0">
                <a:tc>
                  <a:txBody>
                    <a:bodyPr/>
                    <a:lstStyle/>
                    <a:p>
                      <a:pPr algn="ctr" fontAlgn="t">
                        <a:buNone/>
                      </a:pPr>
                      <a:r>
                        <a:rPr lang="fr-FR">
                          <a:effectLst/>
                        </a:rPr>
                        <a:t>Collectif et Résidence</a:t>
                      </a:r>
                    </a:p>
                  </a:txBody>
                  <a:tcPr marR="47625" marT="47625" marB="47625">
                    <a:lnL>
                      <a:noFill/>
                    </a:lnL>
                    <a:lnR w="9525" cap="flat" cmpd="sng" algn="ctr">
                      <a:solidFill>
                        <a:schemeClr val="bg1"/>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21 185</a:t>
                      </a:r>
                    </a:p>
                  </a:txBody>
                  <a:tcPr marL="47625" marR="47625" marT="47625" marB="47625">
                    <a:lnL w="9525" cap="flat" cmpd="sng" algn="ctr">
                      <a:solidFill>
                        <a:schemeClr val="bg1"/>
                      </a:solidFill>
                      <a:prstDash val="solid"/>
                      <a:round/>
                      <a:headEnd type="none" w="med" len="med"/>
                      <a:tailEnd type="none" w="med" len="med"/>
                    </a:lnL>
                    <a:lnR>
                      <a:noFill/>
                    </a:lnR>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32 %</a:t>
                      </a:r>
                    </a:p>
                  </a:txBody>
                  <a:tcPr marL="47625" marR="47625" marT="47625" marB="47625">
                    <a:lnL>
                      <a:noFill/>
                    </a:lnL>
                    <a:lnR>
                      <a:noFill/>
                    </a:lnR>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15 553</a:t>
                      </a:r>
                    </a:p>
                  </a:txBody>
                  <a:tcPr marL="47625" marR="47625" marT="47625" marB="47625">
                    <a:lnL>
                      <a:noFill/>
                    </a:lnL>
                    <a:lnR>
                      <a:noFill/>
                    </a:lnR>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7 %</a:t>
                      </a:r>
                    </a:p>
                  </a:txBody>
                  <a:tcPr marL="47625" marR="47625" marT="47625" marB="47625">
                    <a:lnL>
                      <a:noFill/>
                    </a:lnL>
                    <a:lnR>
                      <a:noFill/>
                    </a:lnR>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28897004"/>
                  </a:ext>
                </a:extLst>
              </a:tr>
              <a:tr h="0">
                <a:tc>
                  <a:txBody>
                    <a:bodyPr/>
                    <a:lstStyle/>
                    <a:p>
                      <a:pPr algn="ctr" fontAlgn="t">
                        <a:buNone/>
                      </a:pPr>
                      <a:r>
                        <a:rPr lang="fr-FR">
                          <a:effectLst/>
                        </a:rPr>
                        <a:t>Individuel</a:t>
                      </a:r>
                    </a:p>
                  </a:txBody>
                  <a:tcPr marR="47625" marT="47625" marB="47625">
                    <a:lnL>
                      <a:noFill/>
                    </a:lnL>
                    <a:lnR w="9525" cap="flat" cmpd="sng" algn="ctr">
                      <a:solidFill>
                        <a:schemeClr val="bg1"/>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4 046</a:t>
                      </a:r>
                    </a:p>
                  </a:txBody>
                  <a:tcPr marL="47625" marR="47625" marT="47625" marB="47625">
                    <a:lnL w="9525" cap="flat" cmpd="sng" algn="ctr">
                      <a:solidFill>
                        <a:schemeClr val="bg1"/>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buNone/>
                      </a:pPr>
                      <a:r>
                        <a:rPr lang="fr-FR">
                          <a:effectLst/>
                        </a:rPr>
                        <a:t>-8 %</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buNone/>
                      </a:pPr>
                      <a:r>
                        <a:rPr lang="fr-FR">
                          <a:effectLst/>
                        </a:rPr>
                        <a:t>3 396</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buNone/>
                      </a:pPr>
                      <a:r>
                        <a:rPr lang="fr-FR">
                          <a:effectLst/>
                        </a:rPr>
                        <a:t>-1 %</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53753682"/>
                  </a:ext>
                </a:extLst>
              </a:tr>
              <a:tr h="0">
                <a:tc>
                  <a:txBody>
                    <a:bodyPr/>
                    <a:lstStyle/>
                    <a:p>
                      <a:pPr algn="ctr" fontAlgn="t">
                        <a:buNone/>
                      </a:pPr>
                      <a:r>
                        <a:rPr lang="fr-FR">
                          <a:effectLst/>
                        </a:rPr>
                        <a:t>Tous Logements</a:t>
                      </a:r>
                    </a:p>
                  </a:txBody>
                  <a:tcPr marR="47625" marT="47625" marB="47625">
                    <a:lnL>
                      <a:noFill/>
                    </a:lnL>
                    <a:lnR w="9525" cap="flat" cmpd="sng" algn="ctr">
                      <a:solidFill>
                        <a:schemeClr val="bg1"/>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25 231</a:t>
                      </a:r>
                    </a:p>
                  </a:txBody>
                  <a:tcPr marL="47625" marR="47625" marT="47625" marB="47625">
                    <a:lnL w="9525" cap="flat" cmpd="sng" algn="ctr">
                      <a:solidFill>
                        <a:schemeClr val="bg1"/>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23 %</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18 949</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6 %</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04928438"/>
                  </a:ext>
                </a:extLst>
              </a:tr>
              <a:tr h="0">
                <a:tc gridSpan="5">
                  <a:txBody>
                    <a:bodyPr/>
                    <a:lstStyle/>
                    <a:p>
                      <a:pPr algn="l" fontAlgn="t">
                        <a:buNone/>
                      </a:pPr>
                      <a:r>
                        <a:rPr lang="fr-FR" b="1">
                          <a:solidFill>
                            <a:srgbClr val="FFFFFF"/>
                          </a:solidFill>
                          <a:effectLst/>
                        </a:rPr>
                        <a:t>Paris et petite couronne</a:t>
                      </a:r>
                      <a:endParaRPr lang="fr-FR">
                        <a:solidFill>
                          <a:srgbClr val="FFFFFF"/>
                        </a:solidFill>
                        <a:effectLst/>
                      </a:endParaRP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68A532"/>
                    </a:solidFill>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tc hMerge="1">
                  <a:txBody>
                    <a:bodyPr/>
                    <a:lstStyle/>
                    <a:p>
                      <a:endParaRPr lang="fr-FR"/>
                    </a:p>
                  </a:txBody>
                  <a:tcPr>
                    <a:lnL w="12700" cmpd="sng">
                      <a:noFill/>
                    </a:lnL>
                    <a:lnT w="9525" cap="flat" cmpd="sng" algn="ctr">
                      <a:solidFill>
                        <a:srgbClr val="DDDDDD"/>
                      </a:solidFill>
                      <a:prstDash val="solid"/>
                      <a:round/>
                      <a:headEnd type="none" w="med" len="med"/>
                      <a:tailEnd type="none" w="med" len="med"/>
                    </a:lnT>
                  </a:tcPr>
                </a:tc>
                <a:extLst>
                  <a:ext uri="{0D108BD9-81ED-4DB2-BD59-A6C34878D82A}">
                    <a16:rowId xmlns:a16="http://schemas.microsoft.com/office/drawing/2014/main" val="4072105371"/>
                  </a:ext>
                </a:extLst>
              </a:tr>
              <a:tr h="0">
                <a:tc>
                  <a:txBody>
                    <a:bodyPr/>
                    <a:lstStyle/>
                    <a:p>
                      <a:pPr algn="ctr" fontAlgn="t">
                        <a:buNone/>
                      </a:pPr>
                      <a:r>
                        <a:rPr lang="fr-FR">
                          <a:effectLst/>
                        </a:rPr>
                        <a:t>Collectif et Résidence</a:t>
                      </a:r>
                    </a:p>
                  </a:txBody>
                  <a:tcPr marR="47625" marT="47625" marB="47625">
                    <a:lnL>
                      <a:noFill/>
                    </a:lnL>
                    <a:lnR w="9525" cap="flat" cmpd="sng" algn="ctr">
                      <a:solidFill>
                        <a:schemeClr val="bg1"/>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36 819</a:t>
                      </a:r>
                    </a:p>
                  </a:txBody>
                  <a:tcPr marL="47625" marR="47625" marT="47625" marB="47625">
                    <a:lnL w="9525" cap="flat" cmpd="sng" algn="ctr">
                      <a:solidFill>
                        <a:schemeClr val="bg1"/>
                      </a:solidFill>
                      <a:prstDash val="solid"/>
                      <a:round/>
                      <a:headEnd type="none" w="med" len="med"/>
                      <a:tailEnd type="none" w="med" len="med"/>
                    </a:lnL>
                    <a:lnR>
                      <a:noFill/>
                    </a:lnR>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16 %</a:t>
                      </a:r>
                    </a:p>
                  </a:txBody>
                  <a:tcPr marL="47625" marR="47625" marT="47625" marB="47625">
                    <a:lnL>
                      <a:noFill/>
                    </a:lnL>
                    <a:lnR>
                      <a:noFill/>
                    </a:lnR>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28 231</a:t>
                      </a:r>
                    </a:p>
                  </a:txBody>
                  <a:tcPr marL="47625" marR="47625" marT="47625" marB="47625">
                    <a:lnL>
                      <a:noFill/>
                    </a:lnL>
                    <a:lnR>
                      <a:noFill/>
                    </a:lnR>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31 %</a:t>
                      </a:r>
                    </a:p>
                  </a:txBody>
                  <a:tcPr marL="47625" marR="47625" marT="47625" marB="47625">
                    <a:lnL>
                      <a:noFill/>
                    </a:lnL>
                    <a:lnR>
                      <a:noFill/>
                    </a:lnR>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53668934"/>
                  </a:ext>
                </a:extLst>
              </a:tr>
              <a:tr h="0">
                <a:tc>
                  <a:txBody>
                    <a:bodyPr/>
                    <a:lstStyle/>
                    <a:p>
                      <a:pPr algn="ctr" fontAlgn="t">
                        <a:buNone/>
                      </a:pPr>
                      <a:r>
                        <a:rPr lang="fr-FR">
                          <a:effectLst/>
                        </a:rPr>
                        <a:t>Individuel</a:t>
                      </a:r>
                    </a:p>
                  </a:txBody>
                  <a:tcPr marR="47625" marT="47625" marB="47625">
                    <a:lnL>
                      <a:noFill/>
                    </a:lnL>
                    <a:lnR w="9525" cap="flat" cmpd="sng" algn="ctr">
                      <a:solidFill>
                        <a:schemeClr val="bg1"/>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fr-FR">
                          <a:effectLst/>
                        </a:rPr>
                        <a:t>1 823</a:t>
                      </a:r>
                    </a:p>
                  </a:txBody>
                  <a:tcPr marL="47625" marR="47625" marT="47625" marB="47625">
                    <a:lnL w="9525" cap="flat" cmpd="sng" algn="ctr">
                      <a:solidFill>
                        <a:schemeClr val="bg1"/>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ctr" fontAlgn="t">
                        <a:buNone/>
                      </a:pPr>
                      <a:r>
                        <a:rPr lang="fr-FR">
                          <a:effectLst/>
                        </a:rPr>
                        <a:t>11 %</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ctr" fontAlgn="t">
                        <a:buNone/>
                      </a:pPr>
                      <a:r>
                        <a:rPr lang="fr-FR">
                          <a:effectLst/>
                        </a:rPr>
                        <a:t>1 750</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ctr" fontAlgn="t">
                        <a:buNone/>
                      </a:pPr>
                      <a:r>
                        <a:rPr lang="fr-FR">
                          <a:effectLst/>
                        </a:rPr>
                        <a:t>30 %</a:t>
                      </a:r>
                    </a:p>
                  </a:txBody>
                  <a:tcPr marL="47625" marR="47625" marT="47625" marB="4762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779989159"/>
                  </a:ext>
                </a:extLst>
              </a:tr>
              <a:tr h="0">
                <a:tc>
                  <a:txBody>
                    <a:bodyPr/>
                    <a:lstStyle/>
                    <a:p>
                      <a:pPr algn="ctr" fontAlgn="t">
                        <a:buNone/>
                      </a:pPr>
                      <a:r>
                        <a:rPr lang="fr-FR">
                          <a:effectLst/>
                        </a:rPr>
                        <a:t>Tous Logements</a:t>
                      </a:r>
                    </a:p>
                  </a:txBody>
                  <a:tcPr marR="47625" marT="47625" marB="47625">
                    <a:lnL>
                      <a:noFill/>
                    </a:lnL>
                    <a:lnR w="9525" cap="flat" cmpd="sng" algn="ctr">
                      <a:solidFill>
                        <a:schemeClr val="bg1"/>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ctr" fontAlgn="t">
                        <a:buNone/>
                      </a:pPr>
                      <a:r>
                        <a:rPr lang="fr-FR">
                          <a:effectLst/>
                        </a:rPr>
                        <a:t>38 642</a:t>
                      </a:r>
                    </a:p>
                  </a:txBody>
                  <a:tcPr marL="47625" marR="47625" marT="47625" marB="47625">
                    <a:lnL w="9525" cap="flat" cmpd="sng" algn="ctr">
                      <a:solidFill>
                        <a:schemeClr val="bg1"/>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ctr" fontAlgn="t">
                        <a:buNone/>
                      </a:pPr>
                      <a:r>
                        <a:rPr lang="fr-FR">
                          <a:effectLst/>
                        </a:rPr>
                        <a:t>16 %</a:t>
                      </a:r>
                    </a:p>
                  </a:txBody>
                  <a:tcPr marL="47625" marR="47625" marT="47625" marB="4762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ctr" fontAlgn="t">
                        <a:buNone/>
                      </a:pPr>
                      <a:r>
                        <a:rPr lang="fr-FR">
                          <a:effectLst/>
                        </a:rPr>
                        <a:t>29 981</a:t>
                      </a:r>
                    </a:p>
                  </a:txBody>
                  <a:tcPr marL="47625" marR="47625" marT="47625" marB="4762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ctr" fontAlgn="t">
                        <a:buNone/>
                      </a:pPr>
                      <a:r>
                        <a:rPr lang="fr-FR">
                          <a:effectLst/>
                        </a:rPr>
                        <a:t>31 %</a:t>
                      </a:r>
                    </a:p>
                  </a:txBody>
                  <a:tcPr marL="47625" marR="47625" marT="47625" marB="47625">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57021391"/>
                  </a:ext>
                </a:extLst>
              </a:tr>
            </a:tbl>
          </a:graphicData>
        </a:graphic>
      </p:graphicFrame>
      <p:sp>
        <p:nvSpPr>
          <p:cNvPr id="4" name="Espace réservé du numéro de diapositive 3">
            <a:extLst>
              <a:ext uri="{FF2B5EF4-FFF2-40B4-BE49-F238E27FC236}">
                <a16:creationId xmlns:a16="http://schemas.microsoft.com/office/drawing/2014/main" id="{35769275-78BD-59EC-F998-A459580725A5}"/>
              </a:ext>
            </a:extLst>
          </p:cNvPr>
          <p:cNvSpPr>
            <a:spLocks noGrp="1"/>
          </p:cNvSpPr>
          <p:nvPr>
            <p:ph type="sldNum" sz="quarter" idx="12"/>
          </p:nvPr>
        </p:nvSpPr>
        <p:spPr/>
        <p:txBody>
          <a:bodyPr/>
          <a:lstStyle/>
          <a:p>
            <a:fld id="{27C6CCC6-2BE5-4E42-96A4-D1E8E81A3D8E}" type="slidenum">
              <a:rPr lang="fr-FR" smtClean="0"/>
              <a:t>64</a:t>
            </a:fld>
            <a:endParaRPr lang="fr-FR"/>
          </a:p>
        </p:txBody>
      </p:sp>
      <p:sp>
        <p:nvSpPr>
          <p:cNvPr id="5" name="Espace réservé du pied de page 4">
            <a:extLst>
              <a:ext uri="{FF2B5EF4-FFF2-40B4-BE49-F238E27FC236}">
                <a16:creationId xmlns:a16="http://schemas.microsoft.com/office/drawing/2014/main" id="{82FA16DF-7629-9BE7-741C-58C9E6E98188}"/>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950726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8B08B-A8E1-7B61-6F35-A2CE626A96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9D72E6-B7F3-335D-C10A-7A1DBE246E18}"/>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F2115F26-4B36-D9B5-BF7A-D88FE8E82E8C}"/>
              </a:ext>
            </a:extLst>
          </p:cNvPr>
          <p:cNvSpPr>
            <a:spLocks noGrp="1"/>
          </p:cNvSpPr>
          <p:nvPr>
            <p:ph idx="1"/>
          </p:nvPr>
        </p:nvSpPr>
        <p:spPr>
          <a:xfrm>
            <a:off x="4313" y="790455"/>
            <a:ext cx="12168996" cy="6062243"/>
          </a:xfrm>
        </p:spPr>
        <p:txBody>
          <a:bodyPr vert="horz" lIns="91440" tIns="45720" rIns="91440" bIns="45720" rtlCol="0" anchor="t">
            <a:normAutofit/>
          </a:bodyPr>
          <a:lstStyle/>
          <a:p>
            <a:pPr marL="0" indent="0">
              <a:buNone/>
            </a:pPr>
            <a:r>
              <a:rPr lang="fr-FR" b="1">
                <a:solidFill>
                  <a:schemeClr val="accent2">
                    <a:lumMod val="76000"/>
                  </a:schemeClr>
                </a:solidFill>
              </a:rPr>
              <a:t>Les prix des logements et le "taux d'effort" : évolution et comparaison avec le reste de la France. </a:t>
            </a:r>
            <a:endParaRPr lang="fr-FR"/>
          </a:p>
          <a:p>
            <a:pPr>
              <a:buFont typeface="Calibri" panose="020B0604020202020204" pitchFamily="34" charset="0"/>
              <a:buChar char="-"/>
            </a:pPr>
            <a:r>
              <a:rPr lang="fr-FR">
                <a:ea typeface="+mn-lt"/>
                <a:cs typeface="+mn-lt"/>
              </a:rPr>
              <a:t>Un prix moyen de l’immobilier à Paris : environ 10 000 €/m², contre 6 000 €/m² en petite couronne et 3 500 €/m² en grande couronne.</a:t>
            </a:r>
          </a:p>
          <a:p>
            <a:pPr marL="0" indent="0">
              <a:buNone/>
            </a:pPr>
            <a:endParaRPr lang="fr-FR">
              <a:ea typeface="+mn-lt"/>
              <a:cs typeface="+mn-lt"/>
            </a:endParaRPr>
          </a:p>
          <a:p>
            <a:pPr marL="0" indent="0">
              <a:buNone/>
            </a:pPr>
            <a:endParaRPr lang="fr-FR"/>
          </a:p>
          <a:p>
            <a:pPr marL="0" indent="0">
              <a:buNone/>
            </a:pPr>
            <a:endParaRPr lang="fr-FR"/>
          </a:p>
          <a:p>
            <a:pPr marL="0" indent="0">
              <a:buNone/>
            </a:pPr>
            <a:endParaRPr lang="fr-FR"/>
          </a:p>
          <a:p>
            <a:pPr>
              <a:buFont typeface="Calibri" panose="020B0604020202020204" pitchFamily="34" charset="0"/>
              <a:buChar char="-"/>
            </a:pPr>
            <a:endParaRPr lang="fr-FR"/>
          </a:p>
          <a:p>
            <a:pPr>
              <a:buFont typeface="Calibri" panose="020B0604020202020204" pitchFamily="34" charset="0"/>
              <a:buChar char="-"/>
            </a:pPr>
            <a:endParaRPr lang="fr-FR"/>
          </a:p>
        </p:txBody>
      </p:sp>
      <p:pic>
        <p:nvPicPr>
          <p:cNvPr id="4" name="Image 3" descr="Une image contenant texte, capture d’écran, Tracé, diagramme&#10;&#10;Le contenu généré par l’IA peut être incorrect.">
            <a:extLst>
              <a:ext uri="{FF2B5EF4-FFF2-40B4-BE49-F238E27FC236}">
                <a16:creationId xmlns:a16="http://schemas.microsoft.com/office/drawing/2014/main" id="{86F1F579-8D48-5E7D-50A4-71EB499D9D65}"/>
              </a:ext>
            </a:extLst>
          </p:cNvPr>
          <p:cNvPicPr>
            <a:picLocks noChangeAspect="1"/>
          </p:cNvPicPr>
          <p:nvPr/>
        </p:nvPicPr>
        <p:blipFill>
          <a:blip r:embed="rId2"/>
          <a:stretch>
            <a:fillRect/>
          </a:stretch>
        </p:blipFill>
        <p:spPr>
          <a:xfrm>
            <a:off x="2488601" y="2451510"/>
            <a:ext cx="7212401" cy="4406121"/>
          </a:xfrm>
          <a:prstGeom prst="rect">
            <a:avLst/>
          </a:prstGeom>
        </p:spPr>
      </p:pic>
      <p:sp>
        <p:nvSpPr>
          <p:cNvPr id="5" name="Espace réservé du numéro de diapositive 4">
            <a:extLst>
              <a:ext uri="{FF2B5EF4-FFF2-40B4-BE49-F238E27FC236}">
                <a16:creationId xmlns:a16="http://schemas.microsoft.com/office/drawing/2014/main" id="{F9D7DB8E-374A-A2C5-9675-9E042BC19626}"/>
              </a:ext>
            </a:extLst>
          </p:cNvPr>
          <p:cNvSpPr>
            <a:spLocks noGrp="1"/>
          </p:cNvSpPr>
          <p:nvPr>
            <p:ph type="sldNum" sz="quarter" idx="12"/>
          </p:nvPr>
        </p:nvSpPr>
        <p:spPr/>
        <p:txBody>
          <a:bodyPr/>
          <a:lstStyle/>
          <a:p>
            <a:fld id="{27C6CCC6-2BE5-4E42-96A4-D1E8E81A3D8E}" type="slidenum">
              <a:rPr lang="fr-FR" smtClean="0"/>
              <a:t>65</a:t>
            </a:fld>
            <a:endParaRPr lang="fr-FR"/>
          </a:p>
        </p:txBody>
      </p:sp>
      <p:sp>
        <p:nvSpPr>
          <p:cNvPr id="6" name="Espace réservé du pied de page 5">
            <a:extLst>
              <a:ext uri="{FF2B5EF4-FFF2-40B4-BE49-F238E27FC236}">
                <a16:creationId xmlns:a16="http://schemas.microsoft.com/office/drawing/2014/main" id="{7EFA6D1D-A90C-8EA6-E842-C879C5A62D0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359798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0529-C97C-CC8A-8136-DCCB01C61E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E50517-5D12-353A-2374-A946CA1E199E}"/>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7014B043-1711-5142-59BB-99A1B090EE16}"/>
              </a:ext>
            </a:extLst>
          </p:cNvPr>
          <p:cNvSpPr>
            <a:spLocks noGrp="1"/>
          </p:cNvSpPr>
          <p:nvPr>
            <p:ph idx="1"/>
          </p:nvPr>
        </p:nvSpPr>
        <p:spPr>
          <a:xfrm>
            <a:off x="4313" y="790455"/>
            <a:ext cx="12168996" cy="6062243"/>
          </a:xfrm>
        </p:spPr>
        <p:txBody>
          <a:bodyPr vert="horz" lIns="91440" tIns="45720" rIns="91440" bIns="45720" rtlCol="0" anchor="t">
            <a:normAutofit lnSpcReduction="10000"/>
          </a:bodyPr>
          <a:lstStyle/>
          <a:p>
            <a:pPr marL="0" indent="0">
              <a:buNone/>
            </a:pPr>
            <a:r>
              <a:rPr lang="fr-FR" b="1">
                <a:solidFill>
                  <a:schemeClr val="accent2">
                    <a:lumMod val="76000"/>
                  </a:schemeClr>
                </a:solidFill>
              </a:rPr>
              <a:t>Les prix des logements et le "taux d'effort" : évolution et comparaison avec le reste de la France. </a:t>
            </a:r>
            <a:endParaRPr lang="fr-FR"/>
          </a:p>
          <a:p>
            <a:pPr>
              <a:buFont typeface="Calibri" panose="020B0604020202020204" pitchFamily="34" charset="0"/>
              <a:buChar char="-"/>
            </a:pPr>
            <a:r>
              <a:rPr lang="fr-FR">
                <a:ea typeface="+mn-lt"/>
                <a:cs typeface="+mn-lt"/>
              </a:rPr>
              <a:t>De 2006 à 2018, les prix ont par conséquent augmenté plus vite dans les territoires où ils étaient déjà les plus élevés (figure 1), à Paris (+ 73 % pour les appartements et + 56 % pour les maisons) et dans les Hauts-de-Seine (figure 2).</a:t>
            </a:r>
          </a:p>
          <a:p>
            <a:pPr>
              <a:buFont typeface="Calibri" panose="020B0604020202020204" pitchFamily="34" charset="0"/>
              <a:buChar char="-"/>
            </a:pPr>
            <a:r>
              <a:rPr lang="fr-FR">
                <a:ea typeface="+mn-lt"/>
                <a:cs typeface="+mn-lt"/>
              </a:rPr>
              <a:t>En 2018, les appartements sont jusqu’à huit fois plus chers au m² dans certains quartiers parisiens (6e et 7e ) que dans certaines communes aux franges de l’Île-de-France (Provins, Montereau-Fault-Yonne)</a:t>
            </a:r>
            <a:endParaRPr lang="fr-FR"/>
          </a:p>
          <a:p>
            <a:pPr>
              <a:buFont typeface="Calibri" panose="020B0604020202020204" pitchFamily="34" charset="0"/>
              <a:buChar char="-"/>
            </a:pPr>
            <a:r>
              <a:rPr lang="fr-FR"/>
              <a:t>Quelques exemples (en note, à voir si on veut inclure ce genre d'infos) : </a:t>
            </a:r>
          </a:p>
          <a:p>
            <a:pPr>
              <a:buNone/>
            </a:pPr>
            <a:r>
              <a:rPr lang="fr-FR">
                <a:ea typeface="+mn-lt"/>
                <a:cs typeface="+mn-lt"/>
              </a:rPr>
              <a:t>--&gt; revenu mensuel de 3 410 €, couple sans enfant, acheter un appartement de 42 m² à Paris ;</a:t>
            </a:r>
          </a:p>
          <a:p>
            <a:pPr marL="0" indent="0">
              <a:buNone/>
            </a:pPr>
            <a:r>
              <a:rPr lang="fr-FR"/>
              <a:t>--&gt;</a:t>
            </a:r>
            <a:r>
              <a:rPr lang="fr-FR">
                <a:ea typeface="+mn-lt"/>
                <a:cs typeface="+mn-lt"/>
              </a:rPr>
              <a:t> revenu mensuel de 3 227 €, couple avec un enfant, acquérir un appartement de 63 m² à Bussy-Saint-Georges. </a:t>
            </a:r>
            <a:endParaRPr lang="fr-FR"/>
          </a:p>
          <a:p>
            <a:pPr>
              <a:buFont typeface="Calibri" panose="020B0604020202020204" pitchFamily="34" charset="0"/>
              <a:buChar char="-"/>
            </a:pPr>
            <a:endParaRPr lang="fr-FR"/>
          </a:p>
        </p:txBody>
      </p:sp>
      <p:sp>
        <p:nvSpPr>
          <p:cNvPr id="4" name="Espace réservé du numéro de diapositive 3">
            <a:extLst>
              <a:ext uri="{FF2B5EF4-FFF2-40B4-BE49-F238E27FC236}">
                <a16:creationId xmlns:a16="http://schemas.microsoft.com/office/drawing/2014/main" id="{5DD3D342-1061-C428-BA04-1D255EBD1ADD}"/>
              </a:ext>
            </a:extLst>
          </p:cNvPr>
          <p:cNvSpPr>
            <a:spLocks noGrp="1"/>
          </p:cNvSpPr>
          <p:nvPr>
            <p:ph type="sldNum" sz="quarter" idx="12"/>
          </p:nvPr>
        </p:nvSpPr>
        <p:spPr/>
        <p:txBody>
          <a:bodyPr/>
          <a:lstStyle/>
          <a:p>
            <a:fld id="{27C6CCC6-2BE5-4E42-96A4-D1E8E81A3D8E}" type="slidenum">
              <a:rPr lang="fr-FR" smtClean="0"/>
              <a:t>66</a:t>
            </a:fld>
            <a:endParaRPr lang="fr-FR"/>
          </a:p>
        </p:txBody>
      </p:sp>
      <p:sp>
        <p:nvSpPr>
          <p:cNvPr id="5" name="Espace réservé du pied de page 4">
            <a:extLst>
              <a:ext uri="{FF2B5EF4-FFF2-40B4-BE49-F238E27FC236}">
                <a16:creationId xmlns:a16="http://schemas.microsoft.com/office/drawing/2014/main" id="{FCADA04E-5465-F5B9-4BCE-EA92CFE03501}"/>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983911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436C-167F-9AA9-2B07-F86760D3F3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F1F45AE-112C-F68D-71D4-590642554086}"/>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C587BEDB-8599-8810-1A31-1E27BDDA9A61}"/>
              </a:ext>
            </a:extLst>
          </p:cNvPr>
          <p:cNvSpPr>
            <a:spLocks noGrp="1"/>
          </p:cNvSpPr>
          <p:nvPr>
            <p:ph idx="1"/>
          </p:nvPr>
        </p:nvSpPr>
        <p:spPr>
          <a:xfrm>
            <a:off x="4313" y="790455"/>
            <a:ext cx="12183373" cy="929527"/>
          </a:xfrm>
        </p:spPr>
        <p:txBody>
          <a:bodyPr vert="horz" lIns="91440" tIns="45720" rIns="91440" bIns="45720" rtlCol="0" anchor="t">
            <a:normAutofit/>
          </a:bodyPr>
          <a:lstStyle/>
          <a:p>
            <a:pPr marL="0" indent="0">
              <a:buNone/>
            </a:pPr>
            <a:r>
              <a:rPr lang="fr-FR" b="1">
                <a:solidFill>
                  <a:schemeClr val="accent2">
                    <a:lumMod val="76000"/>
                  </a:schemeClr>
                </a:solidFill>
              </a:rPr>
              <a:t>Les prix des logements et le "taux d'effort" : évolution et comparaison avec le reste de la France. </a:t>
            </a:r>
            <a:endParaRPr lang="fr-FR"/>
          </a:p>
          <a:p>
            <a:pPr>
              <a:buFont typeface="Calibri" panose="020B0604020202020204" pitchFamily="34" charset="0"/>
              <a:buChar char="-"/>
            </a:pPr>
            <a:endParaRPr lang="fr-FR"/>
          </a:p>
          <a:p>
            <a:pPr>
              <a:buFont typeface="Calibri" panose="020B0604020202020204" pitchFamily="34" charset="0"/>
              <a:buChar char="-"/>
            </a:pPr>
            <a:endParaRPr lang="fr-FR"/>
          </a:p>
        </p:txBody>
      </p:sp>
      <p:pic>
        <p:nvPicPr>
          <p:cNvPr id="4" name="Image 3" descr="Une image contenant texte, carte, diagramme&#10;&#10;Le contenu généré par l’IA peut être incorrect.">
            <a:extLst>
              <a:ext uri="{FF2B5EF4-FFF2-40B4-BE49-F238E27FC236}">
                <a16:creationId xmlns:a16="http://schemas.microsoft.com/office/drawing/2014/main" id="{FFE3AAAE-8975-24AA-4155-68DBAF2B2EB7}"/>
              </a:ext>
            </a:extLst>
          </p:cNvPr>
          <p:cNvPicPr>
            <a:picLocks noChangeAspect="1"/>
          </p:cNvPicPr>
          <p:nvPr/>
        </p:nvPicPr>
        <p:blipFill>
          <a:blip r:embed="rId2"/>
          <a:stretch>
            <a:fillRect/>
          </a:stretch>
        </p:blipFill>
        <p:spPr>
          <a:xfrm>
            <a:off x="1114516" y="1731124"/>
            <a:ext cx="9977347" cy="4833488"/>
          </a:xfrm>
          <a:prstGeom prst="rect">
            <a:avLst/>
          </a:prstGeom>
        </p:spPr>
      </p:pic>
      <p:sp>
        <p:nvSpPr>
          <p:cNvPr id="5" name="Espace réservé du numéro de diapositive 4">
            <a:extLst>
              <a:ext uri="{FF2B5EF4-FFF2-40B4-BE49-F238E27FC236}">
                <a16:creationId xmlns:a16="http://schemas.microsoft.com/office/drawing/2014/main" id="{C5DECA6F-15DB-4C46-85FA-BAF391820D21}"/>
              </a:ext>
            </a:extLst>
          </p:cNvPr>
          <p:cNvSpPr>
            <a:spLocks noGrp="1"/>
          </p:cNvSpPr>
          <p:nvPr>
            <p:ph type="sldNum" sz="quarter" idx="12"/>
          </p:nvPr>
        </p:nvSpPr>
        <p:spPr/>
        <p:txBody>
          <a:bodyPr/>
          <a:lstStyle/>
          <a:p>
            <a:fld id="{27C6CCC6-2BE5-4E42-96A4-D1E8E81A3D8E}" type="slidenum">
              <a:rPr lang="fr-FR" smtClean="0"/>
              <a:t>67</a:t>
            </a:fld>
            <a:endParaRPr lang="fr-FR"/>
          </a:p>
        </p:txBody>
      </p:sp>
      <p:sp>
        <p:nvSpPr>
          <p:cNvPr id="6" name="Espace réservé du pied de page 5">
            <a:extLst>
              <a:ext uri="{FF2B5EF4-FFF2-40B4-BE49-F238E27FC236}">
                <a16:creationId xmlns:a16="http://schemas.microsoft.com/office/drawing/2014/main" id="{FFAF9676-8F45-EED3-B272-F4419F94DDF5}"/>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786107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90D0-3704-A630-BE5C-7B7300362BE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0B1C09-FBEE-E068-F3B9-A56E77C511F3}"/>
              </a:ext>
            </a:extLst>
          </p:cNvPr>
          <p:cNvSpPr>
            <a:spLocks noGrp="1"/>
          </p:cNvSpPr>
          <p:nvPr>
            <p:ph type="title"/>
          </p:nvPr>
        </p:nvSpPr>
        <p:spPr>
          <a:xfrm>
            <a:off x="4313" y="5691"/>
            <a:ext cx="12168996" cy="779224"/>
          </a:xfrm>
        </p:spPr>
        <p:txBody>
          <a:bodyPr/>
          <a:lstStyle/>
          <a:p>
            <a:r>
              <a:rPr lang="fr-FR"/>
              <a:t>Partie description : chiffres clés à déterminer</a:t>
            </a:r>
          </a:p>
        </p:txBody>
      </p:sp>
      <p:sp>
        <p:nvSpPr>
          <p:cNvPr id="3" name="Espace réservé du contenu 2">
            <a:extLst>
              <a:ext uri="{FF2B5EF4-FFF2-40B4-BE49-F238E27FC236}">
                <a16:creationId xmlns:a16="http://schemas.microsoft.com/office/drawing/2014/main" id="{CF01D9CC-DA85-E576-A227-00789349D820}"/>
              </a:ext>
            </a:extLst>
          </p:cNvPr>
          <p:cNvSpPr>
            <a:spLocks noGrp="1"/>
          </p:cNvSpPr>
          <p:nvPr>
            <p:ph idx="1"/>
          </p:nvPr>
        </p:nvSpPr>
        <p:spPr>
          <a:xfrm>
            <a:off x="4313" y="790455"/>
            <a:ext cx="12183373" cy="6076621"/>
          </a:xfrm>
        </p:spPr>
        <p:txBody>
          <a:bodyPr vert="horz" lIns="91440" tIns="45720" rIns="91440" bIns="45720" rtlCol="0" anchor="t">
            <a:normAutofit lnSpcReduction="10000"/>
          </a:bodyPr>
          <a:lstStyle/>
          <a:p>
            <a:pPr marL="0" indent="0">
              <a:buNone/>
            </a:pPr>
            <a:r>
              <a:rPr lang="fr-FR" b="1">
                <a:solidFill>
                  <a:schemeClr val="accent2">
                    <a:lumMod val="76000"/>
                  </a:schemeClr>
                </a:solidFill>
              </a:rPr>
              <a:t>Les prix des logements et le "taux d'effort" : évolution et comparaison avec le reste de la France. </a:t>
            </a:r>
            <a:endParaRPr lang="fr-FR"/>
          </a:p>
          <a:p>
            <a:pPr>
              <a:buFont typeface="Calibri" panose="020B0604020202020204" pitchFamily="34" charset="0"/>
              <a:buChar char="-"/>
            </a:pPr>
            <a:r>
              <a:rPr lang="fr-FR">
                <a:ea typeface="+mn-lt"/>
                <a:cs typeface="+mn-lt"/>
              </a:rPr>
              <a:t>Entre 2010 et 2013, prix de 323 700 € en moyenne (359 100 € pour une maison, 288 700 € pour un appartement), soit 29 % de plus qu'entre 2002 et 2006. Prix d’achat moyen du logement : 5,1 années de revenus en 2013 contre 4,4 en 2006. </a:t>
            </a:r>
          </a:p>
          <a:p>
            <a:pPr>
              <a:buFont typeface="Calibri" panose="020B0604020202020204" pitchFamily="34" charset="0"/>
              <a:buChar char="-"/>
            </a:pPr>
            <a:r>
              <a:rPr lang="fr-FR"/>
              <a:t>Taux d'effort net propriétaires : </a:t>
            </a:r>
            <a:r>
              <a:rPr lang="fr-FR">
                <a:ea typeface="+mn-lt"/>
                <a:cs typeface="+mn-lt"/>
              </a:rPr>
              <a:t>25,1 % en 2013 contre 21,3% en 2006. </a:t>
            </a:r>
          </a:p>
          <a:p>
            <a:pPr>
              <a:buFont typeface="Calibri" panose="020B0604020202020204" pitchFamily="34" charset="0"/>
              <a:buChar char="-"/>
            </a:pPr>
            <a:r>
              <a:rPr lang="fr-FR">
                <a:ea typeface="+mn-lt"/>
                <a:cs typeface="+mn-lt"/>
              </a:rPr>
              <a:t>Taux d'effort net locataires : 23,2% en 2013 contre 21,3% en 2006.</a:t>
            </a:r>
          </a:p>
          <a:p>
            <a:pPr>
              <a:buFont typeface="Calibri" panose="020B0604020202020204" pitchFamily="34" charset="0"/>
              <a:buChar char="-"/>
            </a:pPr>
            <a:r>
              <a:rPr lang="fr-FR">
                <a:ea typeface="+mn-lt"/>
                <a:cs typeface="+mn-lt"/>
              </a:rPr>
              <a:t>Paris, 2013 : loyer en secteur libre de 20,5€/m², contre 8,8€/m² à l’échelon national et 9,2€/m² dans les grandes agglomérations, 36% plus chers qu’en petite couronne. </a:t>
            </a:r>
          </a:p>
          <a:p>
            <a:r>
              <a:rPr lang="fr-FR">
                <a:ea typeface="+mn-lt"/>
                <a:cs typeface="+mn-lt"/>
              </a:rPr>
              <a:t>Augmentation de 25% pour les loyers entre 2006 et 2013, avec 10,5% d'inflation. </a:t>
            </a:r>
          </a:p>
          <a:p>
            <a:r>
              <a:rPr lang="fr-FR">
                <a:ea typeface="+mn-lt"/>
                <a:cs typeface="+mn-lt"/>
              </a:rPr>
              <a:t>Parc social : loyer au m² inférieur de 58% au parc privé. </a:t>
            </a:r>
            <a:endParaRPr lang="fr-FR"/>
          </a:p>
        </p:txBody>
      </p:sp>
      <p:sp>
        <p:nvSpPr>
          <p:cNvPr id="4" name="Espace réservé du numéro de diapositive 3">
            <a:extLst>
              <a:ext uri="{FF2B5EF4-FFF2-40B4-BE49-F238E27FC236}">
                <a16:creationId xmlns:a16="http://schemas.microsoft.com/office/drawing/2014/main" id="{CEA7282B-77F2-040A-A261-367CD3E80BDF}"/>
              </a:ext>
            </a:extLst>
          </p:cNvPr>
          <p:cNvSpPr>
            <a:spLocks noGrp="1"/>
          </p:cNvSpPr>
          <p:nvPr>
            <p:ph type="sldNum" sz="quarter" idx="12"/>
          </p:nvPr>
        </p:nvSpPr>
        <p:spPr/>
        <p:txBody>
          <a:bodyPr/>
          <a:lstStyle/>
          <a:p>
            <a:fld id="{27C6CCC6-2BE5-4E42-96A4-D1E8E81A3D8E}" type="slidenum">
              <a:rPr lang="fr-FR" smtClean="0"/>
              <a:t>68</a:t>
            </a:fld>
            <a:endParaRPr lang="fr-FR"/>
          </a:p>
        </p:txBody>
      </p:sp>
      <p:sp>
        <p:nvSpPr>
          <p:cNvPr id="5" name="Espace réservé du pied de page 4">
            <a:extLst>
              <a:ext uri="{FF2B5EF4-FFF2-40B4-BE49-F238E27FC236}">
                <a16:creationId xmlns:a16="http://schemas.microsoft.com/office/drawing/2014/main" id="{35FD9562-C960-75F4-7ADC-4400E275FDEC}"/>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021469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A3EB7-1386-9BCB-84B7-D51A222735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FC4D54-4CAC-261D-EDFE-277D44C866D4}"/>
              </a:ext>
            </a:extLst>
          </p:cNvPr>
          <p:cNvSpPr>
            <a:spLocks noGrp="1"/>
          </p:cNvSpPr>
          <p:nvPr>
            <p:ph type="title"/>
          </p:nvPr>
        </p:nvSpPr>
        <p:spPr>
          <a:xfrm>
            <a:off x="4313" y="5691"/>
            <a:ext cx="12168996" cy="779224"/>
          </a:xfrm>
        </p:spPr>
        <p:txBody>
          <a:bodyPr/>
          <a:lstStyle/>
          <a:p>
            <a:r>
              <a:rPr lang="fr-FR"/>
              <a:t>Partie analyse : idées en vrac</a:t>
            </a:r>
          </a:p>
        </p:txBody>
      </p:sp>
      <p:sp>
        <p:nvSpPr>
          <p:cNvPr id="3" name="Espace réservé du contenu 2">
            <a:extLst>
              <a:ext uri="{FF2B5EF4-FFF2-40B4-BE49-F238E27FC236}">
                <a16:creationId xmlns:a16="http://schemas.microsoft.com/office/drawing/2014/main" id="{C4F76295-DEE9-F919-8AF3-8468D16CD336}"/>
              </a:ext>
            </a:extLst>
          </p:cNvPr>
          <p:cNvSpPr>
            <a:spLocks noGrp="1"/>
          </p:cNvSpPr>
          <p:nvPr>
            <p:ph idx="1"/>
          </p:nvPr>
        </p:nvSpPr>
        <p:spPr>
          <a:xfrm>
            <a:off x="4313" y="790455"/>
            <a:ext cx="12168996" cy="6062243"/>
          </a:xfrm>
        </p:spPr>
        <p:txBody>
          <a:bodyPr vert="horz" lIns="91440" tIns="45720" rIns="91440" bIns="45720" rtlCol="0" anchor="t">
            <a:normAutofit/>
          </a:bodyPr>
          <a:lstStyle/>
          <a:p>
            <a:pPr marL="0" indent="0">
              <a:buNone/>
            </a:pPr>
            <a:r>
              <a:rPr lang="fr-FR">
                <a:ea typeface="+mn-lt"/>
                <a:cs typeface="+mn-lt"/>
              </a:rPr>
              <a:t>En 50 ans, le nombre de logements vacants a plus que doublé dans la région et presque triplé à Paris. Celui des résidences secondaires a été multiplié par 4,6 à Paris et 2,5 en petite couronne ; il a diminué de 38 % en grande couronne.</a:t>
            </a:r>
            <a:endParaRPr lang="fr-FR"/>
          </a:p>
          <a:p>
            <a:pPr marL="0" indent="0">
              <a:buNone/>
            </a:pPr>
            <a:r>
              <a:rPr lang="fr-FR">
                <a:ea typeface="+mn-lt"/>
                <a:cs typeface="+mn-lt"/>
              </a:rPr>
              <a:t>Tension sur le marché immobilier, demande &gt; offre. Les Franciliens doivent consacrer une plus grande part de leur budget au logement (20 % pour les propriétaires et 23 % pour les locataires du parc privé en 2013). 47 % des ménages sont propriétaires de leur logement en 2016, contre 60 % en province.</a:t>
            </a:r>
          </a:p>
          <a:p>
            <a:pPr marL="0" indent="0">
              <a:buNone/>
            </a:pPr>
            <a:r>
              <a:rPr lang="fr-FR"/>
              <a:t>La partie prospective peut se baser sur l'article de l'INSEE. Le scénario haut part de l'obligation de construction de la loi Grand Paris, on peut la comparer à ce qui a été observé et les tendances.  </a:t>
            </a:r>
          </a:p>
        </p:txBody>
      </p:sp>
      <p:sp>
        <p:nvSpPr>
          <p:cNvPr id="4" name="Espace réservé du numéro de diapositive 3">
            <a:extLst>
              <a:ext uri="{FF2B5EF4-FFF2-40B4-BE49-F238E27FC236}">
                <a16:creationId xmlns:a16="http://schemas.microsoft.com/office/drawing/2014/main" id="{587CFE6E-7A4E-73CF-4B26-B11AC5897C0B}"/>
              </a:ext>
            </a:extLst>
          </p:cNvPr>
          <p:cNvSpPr>
            <a:spLocks noGrp="1"/>
          </p:cNvSpPr>
          <p:nvPr>
            <p:ph type="sldNum" sz="quarter" idx="12"/>
          </p:nvPr>
        </p:nvSpPr>
        <p:spPr/>
        <p:txBody>
          <a:bodyPr/>
          <a:lstStyle/>
          <a:p>
            <a:fld id="{27C6CCC6-2BE5-4E42-96A4-D1E8E81A3D8E}" type="slidenum">
              <a:rPr lang="fr-FR" smtClean="0"/>
              <a:t>69</a:t>
            </a:fld>
            <a:endParaRPr lang="fr-FR"/>
          </a:p>
        </p:txBody>
      </p:sp>
      <p:sp>
        <p:nvSpPr>
          <p:cNvPr id="5" name="Espace réservé du pied de page 4">
            <a:extLst>
              <a:ext uri="{FF2B5EF4-FFF2-40B4-BE49-F238E27FC236}">
                <a16:creationId xmlns:a16="http://schemas.microsoft.com/office/drawing/2014/main" id="{38C435A8-AB2D-0AF4-88DE-6185316571D5}"/>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76854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C917D-7257-E89A-1AF7-5EB78548D3DE}"/>
              </a:ext>
            </a:extLst>
          </p:cNvPr>
          <p:cNvSpPr>
            <a:spLocks noGrp="1"/>
          </p:cNvSpPr>
          <p:nvPr>
            <p:ph type="title"/>
          </p:nvPr>
        </p:nvSpPr>
        <p:spPr>
          <a:xfrm>
            <a:off x="4313" y="5691"/>
            <a:ext cx="12183373" cy="621073"/>
          </a:xfrm>
          <a:solidFill>
            <a:schemeClr val="bg1"/>
          </a:solidFill>
        </p:spPr>
        <p:txBody>
          <a:bodyPr>
            <a:normAutofit fontScale="90000"/>
          </a:bodyPr>
          <a:lstStyle/>
          <a:p>
            <a:r>
              <a:rPr lang="fr-FR"/>
              <a:t>0. Etat du logement en Île-de-France – Prix des logements</a:t>
            </a:r>
          </a:p>
        </p:txBody>
      </p:sp>
      <p:sp>
        <p:nvSpPr>
          <p:cNvPr id="4" name="ZoneTexte 3">
            <a:extLst>
              <a:ext uri="{FF2B5EF4-FFF2-40B4-BE49-F238E27FC236}">
                <a16:creationId xmlns:a16="http://schemas.microsoft.com/office/drawing/2014/main" id="{1150F28E-3D83-0EA7-C9C0-6E62D7859F01}"/>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pic>
        <p:nvPicPr>
          <p:cNvPr id="7" name="Image 6" descr="Une image contenant texte, capture d’écran, Tracé, diagramme&#10;&#10;Le contenu généré par l’IA peut être incorrect.">
            <a:extLst>
              <a:ext uri="{FF2B5EF4-FFF2-40B4-BE49-F238E27FC236}">
                <a16:creationId xmlns:a16="http://schemas.microsoft.com/office/drawing/2014/main" id="{BAF83D4B-51EA-0B4D-5758-995DAF6E6A18}"/>
              </a:ext>
            </a:extLst>
          </p:cNvPr>
          <p:cNvPicPr>
            <a:picLocks noChangeAspect="1"/>
          </p:cNvPicPr>
          <p:nvPr/>
        </p:nvPicPr>
        <p:blipFill>
          <a:blip r:embed="rId2"/>
          <a:srcRect l="170" t="169" r="1299" b="1064"/>
          <a:stretch>
            <a:fillRect/>
          </a:stretch>
        </p:blipFill>
        <p:spPr>
          <a:xfrm>
            <a:off x="1881577" y="861245"/>
            <a:ext cx="8448193" cy="5128944"/>
          </a:xfrm>
          <a:prstGeom prst="rect">
            <a:avLst/>
          </a:prstGeom>
        </p:spPr>
      </p:pic>
      <p:sp>
        <p:nvSpPr>
          <p:cNvPr id="3" name="Espace réservé du numéro de diapositive 2">
            <a:extLst>
              <a:ext uri="{FF2B5EF4-FFF2-40B4-BE49-F238E27FC236}">
                <a16:creationId xmlns:a16="http://schemas.microsoft.com/office/drawing/2014/main" id="{893B53A5-6F37-D49D-A23B-22D3149C9EB8}"/>
              </a:ext>
            </a:extLst>
          </p:cNvPr>
          <p:cNvSpPr>
            <a:spLocks noGrp="1"/>
          </p:cNvSpPr>
          <p:nvPr>
            <p:ph type="sldNum" sz="quarter" idx="12"/>
          </p:nvPr>
        </p:nvSpPr>
        <p:spPr/>
        <p:txBody>
          <a:bodyPr/>
          <a:lstStyle/>
          <a:p>
            <a:fld id="{27C6CCC6-2BE5-4E42-96A4-D1E8E81A3D8E}" type="slidenum">
              <a:rPr lang="fr-FR" smtClean="0"/>
              <a:t>7</a:t>
            </a:fld>
            <a:endParaRPr lang="fr-FR"/>
          </a:p>
        </p:txBody>
      </p:sp>
      <p:sp>
        <p:nvSpPr>
          <p:cNvPr id="6" name="Espace réservé du pied de page 5">
            <a:extLst>
              <a:ext uri="{FF2B5EF4-FFF2-40B4-BE49-F238E27FC236}">
                <a16:creationId xmlns:a16="http://schemas.microsoft.com/office/drawing/2014/main" id="{B3599960-1B59-A69D-746B-AD8176F45D6B}"/>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16466087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CFF31-BFD3-547E-0598-CDB28B4805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1DCD01-2460-CD8C-08AE-1FBEB5801887}"/>
              </a:ext>
            </a:extLst>
          </p:cNvPr>
          <p:cNvSpPr>
            <a:spLocks noGrp="1"/>
          </p:cNvSpPr>
          <p:nvPr>
            <p:ph type="title"/>
          </p:nvPr>
        </p:nvSpPr>
        <p:spPr>
          <a:xfrm>
            <a:off x="4313" y="5691"/>
            <a:ext cx="12168996" cy="779224"/>
          </a:xfrm>
        </p:spPr>
        <p:txBody>
          <a:bodyPr>
            <a:normAutofit/>
          </a:bodyPr>
          <a:lstStyle/>
          <a:p>
            <a:r>
              <a:rPr lang="fr-FR"/>
              <a:t>Partie analyse : le logement vacant vu par la CC</a:t>
            </a:r>
          </a:p>
        </p:txBody>
      </p:sp>
      <p:sp>
        <p:nvSpPr>
          <p:cNvPr id="3" name="Espace réservé du contenu 2">
            <a:extLst>
              <a:ext uri="{FF2B5EF4-FFF2-40B4-BE49-F238E27FC236}">
                <a16:creationId xmlns:a16="http://schemas.microsoft.com/office/drawing/2014/main" id="{7DE232A4-E933-2008-9873-4DE9405F3F44}"/>
              </a:ext>
            </a:extLst>
          </p:cNvPr>
          <p:cNvSpPr>
            <a:spLocks noGrp="1"/>
          </p:cNvSpPr>
          <p:nvPr>
            <p:ph idx="1"/>
          </p:nvPr>
        </p:nvSpPr>
        <p:spPr>
          <a:xfrm>
            <a:off x="-10064" y="804833"/>
            <a:ext cx="12226505" cy="6047864"/>
          </a:xfrm>
        </p:spPr>
        <p:txBody>
          <a:bodyPr vert="horz" lIns="91440" tIns="45720" rIns="91440" bIns="45720" rtlCol="0" anchor="t">
            <a:normAutofit/>
          </a:bodyPr>
          <a:lstStyle/>
          <a:p>
            <a:pPr marL="0" indent="0">
              <a:buNone/>
            </a:pPr>
            <a:r>
              <a:rPr lang="fr-FR">
                <a:ea typeface="+mn-lt"/>
                <a:cs typeface="+mn-lt"/>
              </a:rPr>
              <a:t> --&gt; Enjeu de la rénovation </a:t>
            </a:r>
            <a:endParaRPr lang="fr-FR"/>
          </a:p>
        </p:txBody>
      </p:sp>
      <p:sp>
        <p:nvSpPr>
          <p:cNvPr id="4" name="Espace réservé du numéro de diapositive 3">
            <a:extLst>
              <a:ext uri="{FF2B5EF4-FFF2-40B4-BE49-F238E27FC236}">
                <a16:creationId xmlns:a16="http://schemas.microsoft.com/office/drawing/2014/main" id="{7D9FC9EE-56D5-420C-9EAB-3909488E8A02}"/>
              </a:ext>
            </a:extLst>
          </p:cNvPr>
          <p:cNvSpPr>
            <a:spLocks noGrp="1"/>
          </p:cNvSpPr>
          <p:nvPr>
            <p:ph type="sldNum" sz="quarter" idx="12"/>
          </p:nvPr>
        </p:nvSpPr>
        <p:spPr/>
        <p:txBody>
          <a:bodyPr/>
          <a:lstStyle/>
          <a:p>
            <a:fld id="{27C6CCC6-2BE5-4E42-96A4-D1E8E81A3D8E}" type="slidenum">
              <a:rPr lang="fr-FR" smtClean="0"/>
              <a:t>70</a:t>
            </a:fld>
            <a:endParaRPr lang="fr-FR"/>
          </a:p>
        </p:txBody>
      </p:sp>
      <p:sp>
        <p:nvSpPr>
          <p:cNvPr id="5" name="Espace réservé du pied de page 4">
            <a:extLst>
              <a:ext uri="{FF2B5EF4-FFF2-40B4-BE49-F238E27FC236}">
                <a16:creationId xmlns:a16="http://schemas.microsoft.com/office/drawing/2014/main" id="{969A0A51-7852-E371-DF5E-E32B671AF698}"/>
              </a:ext>
            </a:extLst>
          </p:cNvPr>
          <p:cNvSpPr>
            <a:spLocks noGrp="1"/>
          </p:cNvSpPr>
          <p:nvPr>
            <p:ph type="ftr" sz="quarter" idx="11"/>
          </p:nvPr>
        </p:nvSpPr>
        <p:spPr/>
        <p:txBody>
          <a:bodyPr/>
          <a:lstStyle/>
          <a:p>
            <a:r>
              <a:rPr lang="fr-FR"/>
              <a:t>TAMUR - 01/04/26</a:t>
            </a:r>
          </a:p>
        </p:txBody>
      </p:sp>
    </p:spTree>
    <p:extLst>
      <p:ext uri="{BB962C8B-B14F-4D97-AF65-F5344CB8AC3E}">
        <p14:creationId xmlns:p14="http://schemas.microsoft.com/office/powerpoint/2010/main" val="218005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2AAD-02FE-65E1-3DA6-C10453D632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C0B940-3D5E-A694-2195-CE31319A987B}"/>
              </a:ext>
            </a:extLst>
          </p:cNvPr>
          <p:cNvSpPr>
            <a:spLocks noGrp="1"/>
          </p:cNvSpPr>
          <p:nvPr>
            <p:ph type="title"/>
          </p:nvPr>
        </p:nvSpPr>
        <p:spPr>
          <a:xfrm>
            <a:off x="4313" y="5691"/>
            <a:ext cx="12183373" cy="621073"/>
          </a:xfrm>
          <a:solidFill>
            <a:schemeClr val="bg1"/>
          </a:solidFill>
        </p:spPr>
        <p:txBody>
          <a:bodyPr>
            <a:normAutofit fontScale="90000"/>
          </a:bodyPr>
          <a:lstStyle/>
          <a:p>
            <a:r>
              <a:rPr lang="fr-FR"/>
              <a:t>0. Etat du logement en Île-de-France – Prix des logements</a:t>
            </a:r>
            <a:endParaRPr lang="en-US"/>
          </a:p>
        </p:txBody>
      </p:sp>
      <p:sp>
        <p:nvSpPr>
          <p:cNvPr id="4" name="ZoneTexte 3">
            <a:extLst>
              <a:ext uri="{FF2B5EF4-FFF2-40B4-BE49-F238E27FC236}">
                <a16:creationId xmlns:a16="http://schemas.microsoft.com/office/drawing/2014/main" id="{0376A15E-6B3A-31D0-6566-0A786183F6CD}"/>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graphicFrame>
        <p:nvGraphicFramePr>
          <p:cNvPr id="6" name="Tableau 5">
            <a:extLst>
              <a:ext uri="{FF2B5EF4-FFF2-40B4-BE49-F238E27FC236}">
                <a16:creationId xmlns:a16="http://schemas.microsoft.com/office/drawing/2014/main" id="{97B70CF7-42B6-B277-9CD3-1152FE0B9EC0}"/>
              </a:ext>
            </a:extLst>
          </p:cNvPr>
          <p:cNvGraphicFramePr>
            <a:graphicFrameLocks noGrp="1"/>
          </p:cNvGraphicFramePr>
          <p:nvPr>
            <p:extLst>
              <p:ext uri="{D42A27DB-BD31-4B8C-83A1-F6EECF244321}">
                <p14:modId xmlns:p14="http://schemas.microsoft.com/office/powerpoint/2010/main" val="3935064079"/>
              </p:ext>
            </p:extLst>
          </p:nvPr>
        </p:nvGraphicFramePr>
        <p:xfrm>
          <a:off x="2011680" y="1469999"/>
          <a:ext cx="8168640" cy="146304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2413405758"/>
                    </a:ext>
                  </a:extLst>
                </a:gridCol>
                <a:gridCol w="2722880">
                  <a:extLst>
                    <a:ext uri="{9D8B030D-6E8A-4147-A177-3AD203B41FA5}">
                      <a16:colId xmlns:a16="http://schemas.microsoft.com/office/drawing/2014/main" val="818258829"/>
                    </a:ext>
                  </a:extLst>
                </a:gridCol>
                <a:gridCol w="2722880">
                  <a:extLst>
                    <a:ext uri="{9D8B030D-6E8A-4147-A177-3AD203B41FA5}">
                      <a16:colId xmlns:a16="http://schemas.microsoft.com/office/drawing/2014/main" val="1489518430"/>
                    </a:ext>
                  </a:extLst>
                </a:gridCol>
              </a:tblGrid>
              <a:tr h="370840">
                <a:tc gridSpan="3">
                  <a:txBody>
                    <a:bodyPr/>
                    <a:lstStyle/>
                    <a:p>
                      <a:pPr lvl="0" algn="ctr">
                        <a:buNone/>
                      </a:pPr>
                      <a:r>
                        <a:rPr lang="fr-FR" sz="2800" b="0" i="0" u="none" strike="noStrike" noProof="0">
                          <a:solidFill>
                            <a:schemeClr val="bg1"/>
                          </a:solidFill>
                          <a:latin typeface="Aptos"/>
                        </a:rPr>
                        <a:t>Prix moyen de l’immobilier dans la région, par m² </a:t>
                      </a:r>
                      <a:endParaRPr lang="fr-FR" sz="2800">
                        <a:solidFill>
                          <a:schemeClr val="bg1"/>
                        </a:solidFill>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45531342"/>
                  </a:ext>
                </a:extLst>
              </a:tr>
              <a:tr h="401052">
                <a:tc>
                  <a:txBody>
                    <a:bodyPr/>
                    <a:lstStyle/>
                    <a:p>
                      <a:pPr algn="ctr"/>
                      <a:r>
                        <a:rPr lang="fr-FR" sz="2500">
                          <a:solidFill>
                            <a:schemeClr val="tx1"/>
                          </a:solidFill>
                        </a:rPr>
                        <a:t>Paris</a:t>
                      </a:r>
                    </a:p>
                  </a:txBody>
                  <a:tcPr/>
                </a:tc>
                <a:tc>
                  <a:txBody>
                    <a:bodyPr/>
                    <a:lstStyle/>
                    <a:p>
                      <a:pPr algn="ctr"/>
                      <a:r>
                        <a:rPr lang="fr-FR" sz="2500">
                          <a:solidFill>
                            <a:schemeClr val="tx1"/>
                          </a:solidFill>
                        </a:rPr>
                        <a:t>Petite Couronne </a:t>
                      </a:r>
                    </a:p>
                  </a:txBody>
                  <a:tcPr/>
                </a:tc>
                <a:tc>
                  <a:txBody>
                    <a:bodyPr/>
                    <a:lstStyle/>
                    <a:p>
                      <a:pPr algn="ctr"/>
                      <a:r>
                        <a:rPr lang="fr-FR" sz="2500">
                          <a:solidFill>
                            <a:schemeClr val="tx1"/>
                          </a:solidFill>
                        </a:rPr>
                        <a:t>Grande Couronne </a:t>
                      </a:r>
                    </a:p>
                  </a:txBody>
                  <a:tcPr/>
                </a:tc>
                <a:extLst>
                  <a:ext uri="{0D108BD9-81ED-4DB2-BD59-A6C34878D82A}">
                    <a16:rowId xmlns:a16="http://schemas.microsoft.com/office/drawing/2014/main" val="385598801"/>
                  </a:ext>
                </a:extLst>
              </a:tr>
              <a:tr h="370840">
                <a:tc>
                  <a:txBody>
                    <a:bodyPr/>
                    <a:lstStyle/>
                    <a:p>
                      <a:pPr lvl="0" algn="ctr">
                        <a:lnSpc>
                          <a:spcPct val="100000"/>
                        </a:lnSpc>
                        <a:spcBef>
                          <a:spcPts val="0"/>
                        </a:spcBef>
                        <a:spcAft>
                          <a:spcPts val="0"/>
                        </a:spcAft>
                        <a:buNone/>
                      </a:pPr>
                      <a:r>
                        <a:rPr lang="fr-FR" sz="2500" b="0" i="0" u="none" strike="noStrike" noProof="0">
                          <a:solidFill>
                            <a:srgbClr val="000000"/>
                          </a:solidFill>
                          <a:latin typeface="Aptos"/>
                        </a:rPr>
                        <a:t>10 000 € </a:t>
                      </a:r>
                    </a:p>
                  </a:txBody>
                  <a:tcPr/>
                </a:tc>
                <a:tc>
                  <a:txBody>
                    <a:bodyPr/>
                    <a:lstStyle/>
                    <a:p>
                      <a:pPr lvl="0" algn="ctr">
                        <a:buNone/>
                      </a:pPr>
                      <a:r>
                        <a:rPr lang="fr-FR" sz="2500" b="0" i="0" u="none" strike="noStrike" noProof="0">
                          <a:solidFill>
                            <a:srgbClr val="000000"/>
                          </a:solidFill>
                          <a:latin typeface="Aptos"/>
                        </a:rPr>
                        <a:t>6 000 €</a:t>
                      </a:r>
                      <a:endParaRPr lang="fr-FR" sz="2500"/>
                    </a:p>
                  </a:txBody>
                  <a:tcPr/>
                </a:tc>
                <a:tc>
                  <a:txBody>
                    <a:bodyPr/>
                    <a:lstStyle/>
                    <a:p>
                      <a:pPr marL="0" marR="0" lvl="0" indent="0" algn="ctr">
                        <a:lnSpc>
                          <a:spcPct val="90000"/>
                        </a:lnSpc>
                        <a:spcBef>
                          <a:spcPts val="1000"/>
                        </a:spcBef>
                        <a:spcAft>
                          <a:spcPts val="0"/>
                        </a:spcAft>
                        <a:buNone/>
                      </a:pPr>
                      <a:r>
                        <a:rPr lang="fr-FR" sz="2500" b="0" i="0" u="none" strike="noStrike" noProof="0">
                          <a:solidFill>
                            <a:srgbClr val="000000"/>
                          </a:solidFill>
                          <a:latin typeface="Aptos"/>
                        </a:rPr>
                        <a:t>3 500 € </a:t>
                      </a:r>
                      <a:endParaRPr lang="en-US" sz="2500" b="0" i="0" u="none" strike="noStrike" noProof="0">
                        <a:solidFill>
                          <a:srgbClr val="000000"/>
                        </a:solidFill>
                        <a:latin typeface="Aptos"/>
                      </a:endParaRPr>
                    </a:p>
                  </a:txBody>
                  <a:tcPr/>
                </a:tc>
                <a:extLst>
                  <a:ext uri="{0D108BD9-81ED-4DB2-BD59-A6C34878D82A}">
                    <a16:rowId xmlns:a16="http://schemas.microsoft.com/office/drawing/2014/main" val="3443343064"/>
                  </a:ext>
                </a:extLst>
              </a:tr>
            </a:tbl>
          </a:graphicData>
        </a:graphic>
      </p:graphicFrame>
      <p:graphicFrame>
        <p:nvGraphicFramePr>
          <p:cNvPr id="7" name="Tableau 6">
            <a:extLst>
              <a:ext uri="{FF2B5EF4-FFF2-40B4-BE49-F238E27FC236}">
                <a16:creationId xmlns:a16="http://schemas.microsoft.com/office/drawing/2014/main" id="{C278648F-89B4-15B7-E130-43CB7D3FB203}"/>
              </a:ext>
            </a:extLst>
          </p:cNvPr>
          <p:cNvGraphicFramePr>
            <a:graphicFrameLocks noGrp="1"/>
          </p:cNvGraphicFramePr>
          <p:nvPr>
            <p:extLst>
              <p:ext uri="{D42A27DB-BD31-4B8C-83A1-F6EECF244321}">
                <p14:modId xmlns:p14="http://schemas.microsoft.com/office/powerpoint/2010/main" val="1197783497"/>
              </p:ext>
            </p:extLst>
          </p:nvPr>
        </p:nvGraphicFramePr>
        <p:xfrm>
          <a:off x="1149038" y="3626602"/>
          <a:ext cx="9893178" cy="1889760"/>
        </p:xfrm>
        <a:graphic>
          <a:graphicData uri="http://schemas.openxmlformats.org/drawingml/2006/table">
            <a:tbl>
              <a:tblPr firstRow="1" bandRow="1">
                <a:tableStyleId>{5C22544A-7EE6-4342-B048-85BDC9FD1C3A}</a:tableStyleId>
              </a:tblPr>
              <a:tblGrid>
                <a:gridCol w="3297726">
                  <a:extLst>
                    <a:ext uri="{9D8B030D-6E8A-4147-A177-3AD203B41FA5}">
                      <a16:colId xmlns:a16="http://schemas.microsoft.com/office/drawing/2014/main" val="4280751198"/>
                    </a:ext>
                  </a:extLst>
                </a:gridCol>
                <a:gridCol w="3986548">
                  <a:extLst>
                    <a:ext uri="{9D8B030D-6E8A-4147-A177-3AD203B41FA5}">
                      <a16:colId xmlns:a16="http://schemas.microsoft.com/office/drawing/2014/main" val="2993126057"/>
                    </a:ext>
                  </a:extLst>
                </a:gridCol>
                <a:gridCol w="2608904">
                  <a:extLst>
                    <a:ext uri="{9D8B030D-6E8A-4147-A177-3AD203B41FA5}">
                      <a16:colId xmlns:a16="http://schemas.microsoft.com/office/drawing/2014/main" val="2166867157"/>
                    </a:ext>
                  </a:extLst>
                </a:gridCol>
              </a:tblGrid>
              <a:tr h="370840">
                <a:tc gridSpan="2">
                  <a:txBody>
                    <a:bodyPr/>
                    <a:lstStyle/>
                    <a:p>
                      <a:pPr algn="ctr"/>
                      <a:r>
                        <a:rPr lang="fr-FR" sz="2800" b="0"/>
                        <a:t>Prix médians des logements en Île-de-France </a:t>
                      </a:r>
                    </a:p>
                  </a:txBody>
                  <a:tcPr/>
                </a:tc>
                <a:tc hMerge="1">
                  <a:txBody>
                    <a:bodyPr/>
                    <a:lstStyle/>
                    <a:p>
                      <a:endParaRPr lang="fr-FR"/>
                    </a:p>
                  </a:txBody>
                  <a:tcPr/>
                </a:tc>
                <a:tc>
                  <a:txBody>
                    <a:bodyPr/>
                    <a:lstStyle/>
                    <a:p>
                      <a:pPr lvl="0" algn="ctr">
                        <a:buNone/>
                      </a:pPr>
                      <a:r>
                        <a:rPr lang="fr-FR" sz="2800" b="0"/>
                        <a:t>Evolution de 2006 à 2018</a:t>
                      </a:r>
                    </a:p>
                  </a:txBody>
                  <a:tcPr/>
                </a:tc>
                <a:extLst>
                  <a:ext uri="{0D108BD9-81ED-4DB2-BD59-A6C34878D82A}">
                    <a16:rowId xmlns:a16="http://schemas.microsoft.com/office/drawing/2014/main" val="4074636542"/>
                  </a:ext>
                </a:extLst>
              </a:tr>
              <a:tr h="370840">
                <a:tc>
                  <a:txBody>
                    <a:bodyPr/>
                    <a:lstStyle/>
                    <a:p>
                      <a:r>
                        <a:rPr lang="fr-FR" sz="2500"/>
                        <a:t>Appartement (au m²)</a:t>
                      </a:r>
                    </a:p>
                  </a:txBody>
                  <a:tcPr/>
                </a:tc>
                <a:tc>
                  <a:txBody>
                    <a:bodyPr/>
                    <a:lstStyle/>
                    <a:p>
                      <a:pPr lvl="0" algn="ctr">
                        <a:buNone/>
                      </a:pPr>
                      <a:r>
                        <a:rPr lang="fr-FR" sz="2500" b="0" i="0" u="none" strike="noStrike" noProof="0">
                          <a:latin typeface="Aptos"/>
                        </a:rPr>
                        <a:t>4 850 €</a:t>
                      </a:r>
                      <a:endParaRPr lang="fr-FR" sz="2500"/>
                    </a:p>
                  </a:txBody>
                  <a:tcPr/>
                </a:tc>
                <a:tc>
                  <a:txBody>
                    <a:bodyPr/>
                    <a:lstStyle/>
                    <a:p>
                      <a:pPr lvl="0" algn="ctr">
                        <a:buNone/>
                      </a:pPr>
                      <a:r>
                        <a:rPr lang="fr-FR" sz="2500" b="0" i="0" u="none" strike="noStrike" noProof="0">
                          <a:latin typeface="Aptos"/>
                        </a:rPr>
                        <a:t>+ 32 %</a:t>
                      </a:r>
                    </a:p>
                  </a:txBody>
                  <a:tcPr/>
                </a:tc>
                <a:extLst>
                  <a:ext uri="{0D108BD9-81ED-4DB2-BD59-A6C34878D82A}">
                    <a16:rowId xmlns:a16="http://schemas.microsoft.com/office/drawing/2014/main" val="89693795"/>
                  </a:ext>
                </a:extLst>
              </a:tr>
              <a:tr h="370840">
                <a:tc>
                  <a:txBody>
                    <a:bodyPr/>
                    <a:lstStyle/>
                    <a:p>
                      <a:r>
                        <a:rPr lang="fr-FR" sz="2500"/>
                        <a:t>Maison</a:t>
                      </a:r>
                    </a:p>
                  </a:txBody>
                  <a:tcPr/>
                </a:tc>
                <a:tc>
                  <a:txBody>
                    <a:bodyPr/>
                    <a:lstStyle/>
                    <a:p>
                      <a:pPr algn="ctr"/>
                      <a:r>
                        <a:rPr lang="fr-FR" sz="2500"/>
                        <a:t>300 000 </a:t>
                      </a:r>
                      <a:r>
                        <a:rPr lang="fr-FR" sz="2500" b="0" i="0" u="none" strike="noStrike" noProof="0">
                          <a:solidFill>
                            <a:srgbClr val="000000"/>
                          </a:solidFill>
                          <a:latin typeface="Aptos"/>
                        </a:rPr>
                        <a:t>€</a:t>
                      </a:r>
                      <a:endParaRPr lang="fr-FR" sz="2500"/>
                    </a:p>
                  </a:txBody>
                  <a:tcPr/>
                </a:tc>
                <a:tc>
                  <a:txBody>
                    <a:bodyPr/>
                    <a:lstStyle/>
                    <a:p>
                      <a:pPr lvl="0" algn="ctr">
                        <a:buNone/>
                      </a:pPr>
                      <a:r>
                        <a:rPr lang="fr-FR" sz="2500" b="0" i="0" u="none" strike="noStrike" noProof="0">
                          <a:solidFill>
                            <a:srgbClr val="000000"/>
                          </a:solidFill>
                          <a:latin typeface="Aptos"/>
                        </a:rPr>
                        <a:t>+ 13 %</a:t>
                      </a:r>
                    </a:p>
                  </a:txBody>
                  <a:tcPr/>
                </a:tc>
                <a:extLst>
                  <a:ext uri="{0D108BD9-81ED-4DB2-BD59-A6C34878D82A}">
                    <a16:rowId xmlns:a16="http://schemas.microsoft.com/office/drawing/2014/main" val="2425499685"/>
                  </a:ext>
                </a:extLst>
              </a:tr>
            </a:tbl>
          </a:graphicData>
        </a:graphic>
      </p:graphicFrame>
      <p:sp>
        <p:nvSpPr>
          <p:cNvPr id="8" name="Espace réservé du numéro de diapositive 7">
            <a:extLst>
              <a:ext uri="{FF2B5EF4-FFF2-40B4-BE49-F238E27FC236}">
                <a16:creationId xmlns:a16="http://schemas.microsoft.com/office/drawing/2014/main" id="{7C4E6E71-4C0E-DF8B-EDE9-57E919CDB6BE}"/>
              </a:ext>
            </a:extLst>
          </p:cNvPr>
          <p:cNvSpPr>
            <a:spLocks noGrp="1"/>
          </p:cNvSpPr>
          <p:nvPr>
            <p:ph type="sldNum" sz="quarter" idx="12"/>
          </p:nvPr>
        </p:nvSpPr>
        <p:spPr/>
        <p:txBody>
          <a:bodyPr/>
          <a:lstStyle/>
          <a:p>
            <a:fld id="{27C6CCC6-2BE5-4E42-96A4-D1E8E81A3D8E}" type="slidenum">
              <a:rPr lang="fr-FR" smtClean="0"/>
              <a:t>8</a:t>
            </a:fld>
            <a:endParaRPr lang="fr-FR"/>
          </a:p>
        </p:txBody>
      </p:sp>
      <p:sp>
        <p:nvSpPr>
          <p:cNvPr id="9" name="Espace réservé du pied de page 8">
            <a:extLst>
              <a:ext uri="{FF2B5EF4-FFF2-40B4-BE49-F238E27FC236}">
                <a16:creationId xmlns:a16="http://schemas.microsoft.com/office/drawing/2014/main" id="{2506C479-B788-1D20-9FA1-AEF3B577F2B3}"/>
              </a:ext>
            </a:extLst>
          </p:cNvPr>
          <p:cNvSpPr>
            <a:spLocks noGrp="1"/>
          </p:cNvSpPr>
          <p:nvPr>
            <p:ph type="ftr" sz="quarter" idx="11"/>
          </p:nvPr>
        </p:nvSpPr>
        <p:spPr/>
        <p:txBody>
          <a:bodyPr/>
          <a:lstStyle/>
          <a:p>
            <a:r>
              <a:rPr lang="fr-FR"/>
              <a:t>TAMUR - 01/04/26</a:t>
            </a:r>
          </a:p>
        </p:txBody>
      </p:sp>
      <p:sp>
        <p:nvSpPr>
          <p:cNvPr id="3" name="ZoneTexte 2">
            <a:extLst>
              <a:ext uri="{FF2B5EF4-FFF2-40B4-BE49-F238E27FC236}">
                <a16:creationId xmlns:a16="http://schemas.microsoft.com/office/drawing/2014/main" id="{CF944E1B-9BAF-A55D-98BB-CBB8DC7D7BCB}"/>
              </a:ext>
            </a:extLst>
          </p:cNvPr>
          <p:cNvSpPr txBox="1"/>
          <p:nvPr/>
        </p:nvSpPr>
        <p:spPr>
          <a:xfrm>
            <a:off x="9486820" y="5526337"/>
            <a:ext cx="1548601"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i="1"/>
              <a:t>INSEE, 2018.</a:t>
            </a:r>
          </a:p>
        </p:txBody>
      </p:sp>
    </p:spTree>
    <p:extLst>
      <p:ext uri="{BB962C8B-B14F-4D97-AF65-F5344CB8AC3E}">
        <p14:creationId xmlns:p14="http://schemas.microsoft.com/office/powerpoint/2010/main" val="69649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011F-A658-AA86-0EFF-BFA42048AB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9261E7-CBBC-A8A5-32D0-7D3A6EF22891}"/>
              </a:ext>
            </a:extLst>
          </p:cNvPr>
          <p:cNvSpPr>
            <a:spLocks noGrp="1"/>
          </p:cNvSpPr>
          <p:nvPr>
            <p:ph type="title"/>
          </p:nvPr>
        </p:nvSpPr>
        <p:spPr>
          <a:xfrm>
            <a:off x="4313" y="5691"/>
            <a:ext cx="12183373" cy="621073"/>
          </a:xfrm>
          <a:solidFill>
            <a:schemeClr val="bg1"/>
          </a:solidFill>
        </p:spPr>
        <p:txBody>
          <a:bodyPr>
            <a:normAutofit fontScale="90000"/>
          </a:bodyPr>
          <a:lstStyle/>
          <a:p>
            <a:r>
              <a:rPr lang="fr-FR"/>
              <a:t>0. Etat du logement en Île-de-France – Conjoncture </a:t>
            </a:r>
            <a:endParaRPr lang="en-US"/>
          </a:p>
        </p:txBody>
      </p:sp>
      <p:sp>
        <p:nvSpPr>
          <p:cNvPr id="4" name="ZoneTexte 3">
            <a:extLst>
              <a:ext uri="{FF2B5EF4-FFF2-40B4-BE49-F238E27FC236}">
                <a16:creationId xmlns:a16="http://schemas.microsoft.com/office/drawing/2014/main" id="{A4C23BFF-9464-CEFD-97BC-BFE38E1D6CA5}"/>
              </a:ext>
            </a:extLst>
          </p:cNvPr>
          <p:cNvSpPr txBox="1"/>
          <p:nvPr/>
        </p:nvSpPr>
        <p:spPr>
          <a:xfrm>
            <a:off x="11129353" y="6454156"/>
            <a:ext cx="106680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graphicFrame>
        <p:nvGraphicFramePr>
          <p:cNvPr id="9" name="Tableau 8">
            <a:extLst>
              <a:ext uri="{FF2B5EF4-FFF2-40B4-BE49-F238E27FC236}">
                <a16:creationId xmlns:a16="http://schemas.microsoft.com/office/drawing/2014/main" id="{9FA1B097-6FA3-2A11-D8F4-7157F902A8E3}"/>
              </a:ext>
            </a:extLst>
          </p:cNvPr>
          <p:cNvGraphicFramePr>
            <a:graphicFrameLocks noGrp="1"/>
          </p:cNvGraphicFramePr>
          <p:nvPr>
            <p:extLst>
              <p:ext uri="{D42A27DB-BD31-4B8C-83A1-F6EECF244321}">
                <p14:modId xmlns:p14="http://schemas.microsoft.com/office/powerpoint/2010/main" val="1643657927"/>
              </p:ext>
            </p:extLst>
          </p:nvPr>
        </p:nvGraphicFramePr>
        <p:xfrm>
          <a:off x="57510" y="1092679"/>
          <a:ext cx="6107518" cy="1935480"/>
        </p:xfrm>
        <a:graphic>
          <a:graphicData uri="http://schemas.openxmlformats.org/drawingml/2006/table">
            <a:tbl>
              <a:tblPr firstRow="1" bandRow="1">
                <a:tableStyleId>{5C22544A-7EE6-4342-B048-85BDC9FD1C3A}</a:tableStyleId>
              </a:tblPr>
              <a:tblGrid>
                <a:gridCol w="3053759">
                  <a:extLst>
                    <a:ext uri="{9D8B030D-6E8A-4147-A177-3AD203B41FA5}">
                      <a16:colId xmlns:a16="http://schemas.microsoft.com/office/drawing/2014/main" val="958692190"/>
                    </a:ext>
                  </a:extLst>
                </a:gridCol>
                <a:gridCol w="3053759">
                  <a:extLst>
                    <a:ext uri="{9D8B030D-6E8A-4147-A177-3AD203B41FA5}">
                      <a16:colId xmlns:a16="http://schemas.microsoft.com/office/drawing/2014/main" val="1560193692"/>
                    </a:ext>
                  </a:extLst>
                </a:gridCol>
              </a:tblGrid>
              <a:tr h="370839">
                <a:tc gridSpan="2">
                  <a:txBody>
                    <a:bodyPr/>
                    <a:lstStyle/>
                    <a:p>
                      <a:pPr lvl="0">
                        <a:buNone/>
                      </a:pPr>
                      <a:r>
                        <a:rPr lang="fr-FR" sz="2800" b="0"/>
                        <a:t>Evolution entre 2006 et 2013</a:t>
                      </a:r>
                    </a:p>
                  </a:txBody>
                  <a:tcPr/>
                </a:tc>
                <a:tc hMerge="1">
                  <a:txBody>
                    <a:bodyPr/>
                    <a:lstStyle/>
                    <a:p>
                      <a:endParaRPr lang="fr-FR"/>
                    </a:p>
                  </a:txBody>
                  <a:tcPr/>
                </a:tc>
                <a:extLst>
                  <a:ext uri="{0D108BD9-81ED-4DB2-BD59-A6C34878D82A}">
                    <a16:rowId xmlns:a16="http://schemas.microsoft.com/office/drawing/2014/main" val="142456876"/>
                  </a:ext>
                </a:extLst>
              </a:tr>
              <a:tr h="370838">
                <a:tc>
                  <a:txBody>
                    <a:bodyPr/>
                    <a:lstStyle/>
                    <a:p>
                      <a:r>
                        <a:rPr lang="fr-FR" sz="2500"/>
                        <a:t>Loyers </a:t>
                      </a:r>
                    </a:p>
                  </a:txBody>
                  <a:tcPr/>
                </a:tc>
                <a:tc>
                  <a:txBody>
                    <a:bodyPr/>
                    <a:lstStyle/>
                    <a:p>
                      <a:r>
                        <a:rPr lang="fr-FR" sz="2500"/>
                        <a:t>+ 25 %</a:t>
                      </a:r>
                    </a:p>
                  </a:txBody>
                  <a:tcPr/>
                </a:tc>
                <a:extLst>
                  <a:ext uri="{0D108BD9-81ED-4DB2-BD59-A6C34878D82A}">
                    <a16:rowId xmlns:a16="http://schemas.microsoft.com/office/drawing/2014/main" val="1057754040"/>
                  </a:ext>
                </a:extLst>
              </a:tr>
              <a:tr h="370838">
                <a:tc>
                  <a:txBody>
                    <a:bodyPr/>
                    <a:lstStyle/>
                    <a:p>
                      <a:pPr lvl="0">
                        <a:buNone/>
                      </a:pPr>
                      <a:r>
                        <a:rPr lang="fr-FR" sz="2500" err="1"/>
                        <a:t>Em</a:t>
                      </a:r>
                      <a:r>
                        <a:rPr lang="fr-FR" sz="2500"/>
                        <a:t>prunt pour achat</a:t>
                      </a:r>
                    </a:p>
                  </a:txBody>
                  <a:tcPr/>
                </a:tc>
                <a:tc>
                  <a:txBody>
                    <a:bodyPr/>
                    <a:lstStyle/>
                    <a:p>
                      <a:pPr lvl="0">
                        <a:buNone/>
                      </a:pPr>
                      <a:r>
                        <a:rPr lang="fr-FR" sz="2500"/>
                        <a:t>+ 32 %</a:t>
                      </a:r>
                    </a:p>
                  </a:txBody>
                  <a:tcPr/>
                </a:tc>
                <a:extLst>
                  <a:ext uri="{0D108BD9-81ED-4DB2-BD59-A6C34878D82A}">
                    <a16:rowId xmlns:a16="http://schemas.microsoft.com/office/drawing/2014/main" val="1956330837"/>
                  </a:ext>
                </a:extLst>
              </a:tr>
              <a:tr h="370838">
                <a:tc>
                  <a:txBody>
                    <a:bodyPr/>
                    <a:lstStyle/>
                    <a:p>
                      <a:pPr lvl="0">
                        <a:buNone/>
                      </a:pPr>
                      <a:r>
                        <a:rPr lang="fr-FR" sz="2500"/>
                        <a:t>Inflation </a:t>
                      </a:r>
                    </a:p>
                  </a:txBody>
                  <a:tcPr/>
                </a:tc>
                <a:tc>
                  <a:txBody>
                    <a:bodyPr/>
                    <a:lstStyle/>
                    <a:p>
                      <a:pPr lvl="0">
                        <a:buNone/>
                      </a:pPr>
                      <a:r>
                        <a:rPr lang="fr-FR" sz="2500"/>
                        <a:t>+ 10,5 %</a:t>
                      </a:r>
                    </a:p>
                  </a:txBody>
                  <a:tcPr/>
                </a:tc>
                <a:extLst>
                  <a:ext uri="{0D108BD9-81ED-4DB2-BD59-A6C34878D82A}">
                    <a16:rowId xmlns:a16="http://schemas.microsoft.com/office/drawing/2014/main" val="2676363549"/>
                  </a:ext>
                </a:extLst>
              </a:tr>
            </a:tbl>
          </a:graphicData>
        </a:graphic>
      </p:graphicFrame>
      <p:sp>
        <p:nvSpPr>
          <p:cNvPr id="10" name="Espace réservé du numéro de diapositive 9">
            <a:extLst>
              <a:ext uri="{FF2B5EF4-FFF2-40B4-BE49-F238E27FC236}">
                <a16:creationId xmlns:a16="http://schemas.microsoft.com/office/drawing/2014/main" id="{8C520390-106B-F60C-2DE6-5F52E0F73FF9}"/>
              </a:ext>
            </a:extLst>
          </p:cNvPr>
          <p:cNvSpPr>
            <a:spLocks noGrp="1"/>
          </p:cNvSpPr>
          <p:nvPr>
            <p:ph type="sldNum" sz="quarter" idx="12"/>
          </p:nvPr>
        </p:nvSpPr>
        <p:spPr/>
        <p:txBody>
          <a:bodyPr/>
          <a:lstStyle/>
          <a:p>
            <a:fld id="{27C6CCC6-2BE5-4E42-96A4-D1E8E81A3D8E}" type="slidenum">
              <a:rPr lang="fr-FR" smtClean="0"/>
              <a:t>9</a:t>
            </a:fld>
            <a:endParaRPr lang="fr-FR"/>
          </a:p>
        </p:txBody>
      </p:sp>
      <p:sp>
        <p:nvSpPr>
          <p:cNvPr id="11" name="Espace réservé du pied de page 10">
            <a:extLst>
              <a:ext uri="{FF2B5EF4-FFF2-40B4-BE49-F238E27FC236}">
                <a16:creationId xmlns:a16="http://schemas.microsoft.com/office/drawing/2014/main" id="{123C66AB-35CA-54C7-E127-BC238AAF9BB3}"/>
              </a:ext>
            </a:extLst>
          </p:cNvPr>
          <p:cNvSpPr>
            <a:spLocks noGrp="1"/>
          </p:cNvSpPr>
          <p:nvPr>
            <p:ph type="ftr" sz="quarter" idx="11"/>
          </p:nvPr>
        </p:nvSpPr>
        <p:spPr/>
        <p:txBody>
          <a:bodyPr/>
          <a:lstStyle/>
          <a:p>
            <a:r>
              <a:rPr lang="fr-FR"/>
              <a:t>TAMUR - 01/04/26</a:t>
            </a:r>
          </a:p>
        </p:txBody>
      </p:sp>
      <p:sp>
        <p:nvSpPr>
          <p:cNvPr id="14" name="Rectangle : coins arrondis 13">
            <a:extLst>
              <a:ext uri="{FF2B5EF4-FFF2-40B4-BE49-F238E27FC236}">
                <a16:creationId xmlns:a16="http://schemas.microsoft.com/office/drawing/2014/main" id="{BC2B3BD1-B8DE-3177-0230-426812DBF958}"/>
              </a:ext>
            </a:extLst>
          </p:cNvPr>
          <p:cNvSpPr/>
          <p:nvPr/>
        </p:nvSpPr>
        <p:spPr>
          <a:xfrm>
            <a:off x="7743647" y="1309617"/>
            <a:ext cx="4218632" cy="2273219"/>
          </a:xfrm>
          <a:prstGeom prst="roundRect">
            <a:avLst/>
          </a:prstGeom>
          <a:solidFill>
            <a:schemeClr val="bg1">
              <a:lumMod val="95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fr-FR" sz="2400">
                <a:solidFill>
                  <a:schemeClr val="tx1"/>
                </a:solidFill>
              </a:rPr>
              <a:t>Quelle stabilité pour le marché immobilier ? </a:t>
            </a:r>
          </a:p>
          <a:p>
            <a:pPr marL="285750" indent="-285750">
              <a:buFont typeface="Arial"/>
              <a:buChar char="•"/>
            </a:pPr>
            <a:r>
              <a:rPr lang="fr-FR" sz="2400">
                <a:solidFill>
                  <a:schemeClr val="tx1"/>
                </a:solidFill>
              </a:rPr>
              <a:t>Des tensions qui dépassent la "conjoncture économique" ?</a:t>
            </a:r>
          </a:p>
        </p:txBody>
      </p:sp>
      <p:graphicFrame>
        <p:nvGraphicFramePr>
          <p:cNvPr id="15" name="Tableau 14">
            <a:extLst>
              <a:ext uri="{FF2B5EF4-FFF2-40B4-BE49-F238E27FC236}">
                <a16:creationId xmlns:a16="http://schemas.microsoft.com/office/drawing/2014/main" id="{CB2AA8F5-6630-9080-5275-03546F8B4CC8}"/>
              </a:ext>
            </a:extLst>
          </p:cNvPr>
          <p:cNvGraphicFramePr>
            <a:graphicFrameLocks noGrp="1"/>
          </p:cNvGraphicFramePr>
          <p:nvPr>
            <p:extLst>
              <p:ext uri="{D42A27DB-BD31-4B8C-83A1-F6EECF244321}">
                <p14:modId xmlns:p14="http://schemas.microsoft.com/office/powerpoint/2010/main" val="3043542385"/>
              </p:ext>
            </p:extLst>
          </p:nvPr>
        </p:nvGraphicFramePr>
        <p:xfrm>
          <a:off x="56359" y="3784754"/>
          <a:ext cx="6824149" cy="1889760"/>
        </p:xfrm>
        <a:graphic>
          <a:graphicData uri="http://schemas.openxmlformats.org/drawingml/2006/table">
            <a:tbl>
              <a:tblPr firstRow="1" bandRow="1">
                <a:tableStyleId>{5C22544A-7EE6-4342-B048-85BDC9FD1C3A}</a:tableStyleId>
              </a:tblPr>
              <a:tblGrid>
                <a:gridCol w="3142929">
                  <a:extLst>
                    <a:ext uri="{9D8B030D-6E8A-4147-A177-3AD203B41FA5}">
                      <a16:colId xmlns:a16="http://schemas.microsoft.com/office/drawing/2014/main" val="2574907526"/>
                    </a:ext>
                  </a:extLst>
                </a:gridCol>
                <a:gridCol w="1910067">
                  <a:extLst>
                    <a:ext uri="{9D8B030D-6E8A-4147-A177-3AD203B41FA5}">
                      <a16:colId xmlns:a16="http://schemas.microsoft.com/office/drawing/2014/main" val="3724899022"/>
                    </a:ext>
                  </a:extLst>
                </a:gridCol>
                <a:gridCol w="1771153">
                  <a:extLst>
                    <a:ext uri="{9D8B030D-6E8A-4147-A177-3AD203B41FA5}">
                      <a16:colId xmlns:a16="http://schemas.microsoft.com/office/drawing/2014/main" val="1957059855"/>
                    </a:ext>
                  </a:extLst>
                </a:gridCol>
              </a:tblGrid>
              <a:tr h="370840">
                <a:tc>
                  <a:txBody>
                    <a:bodyPr/>
                    <a:lstStyle/>
                    <a:p>
                      <a:pPr algn="ctr"/>
                      <a:r>
                        <a:rPr lang="fr-FR" sz="2800" b="0"/>
                        <a:t>Taux d'effort net des ménages</a:t>
                      </a:r>
                    </a:p>
                  </a:txBody>
                  <a:tcPr anchor="ctr"/>
                </a:tc>
                <a:tc>
                  <a:txBody>
                    <a:bodyPr/>
                    <a:lstStyle/>
                    <a:p>
                      <a:pPr algn="l"/>
                      <a:r>
                        <a:rPr lang="fr-FR" sz="2800" b="0"/>
                        <a:t>2006</a:t>
                      </a:r>
                    </a:p>
                  </a:txBody>
                  <a:tcPr anchor="ctr"/>
                </a:tc>
                <a:tc>
                  <a:txBody>
                    <a:bodyPr/>
                    <a:lstStyle/>
                    <a:p>
                      <a:pPr algn="l"/>
                      <a:r>
                        <a:rPr lang="fr-FR" sz="2800" b="0"/>
                        <a:t>2013</a:t>
                      </a:r>
                    </a:p>
                  </a:txBody>
                  <a:tcPr anchor="ctr"/>
                </a:tc>
                <a:extLst>
                  <a:ext uri="{0D108BD9-81ED-4DB2-BD59-A6C34878D82A}">
                    <a16:rowId xmlns:a16="http://schemas.microsoft.com/office/drawing/2014/main" val="3380406287"/>
                  </a:ext>
                </a:extLst>
              </a:tr>
              <a:tr h="370840">
                <a:tc>
                  <a:txBody>
                    <a:bodyPr/>
                    <a:lstStyle/>
                    <a:p>
                      <a:r>
                        <a:rPr lang="fr-FR" sz="2500"/>
                        <a:t>Propriétaires</a:t>
                      </a:r>
                    </a:p>
                  </a:txBody>
                  <a:tcPr/>
                </a:tc>
                <a:tc>
                  <a:txBody>
                    <a:bodyPr/>
                    <a:lstStyle/>
                    <a:p>
                      <a:pPr algn="ctr"/>
                      <a:r>
                        <a:rPr lang="fr-FR" sz="2500"/>
                        <a:t>21,3 %</a:t>
                      </a:r>
                    </a:p>
                  </a:txBody>
                  <a:tcPr/>
                </a:tc>
                <a:tc>
                  <a:txBody>
                    <a:bodyPr/>
                    <a:lstStyle/>
                    <a:p>
                      <a:pPr algn="ctr"/>
                      <a:r>
                        <a:rPr lang="fr-FR" sz="2500"/>
                        <a:t>25,1 %</a:t>
                      </a:r>
                    </a:p>
                  </a:txBody>
                  <a:tcPr/>
                </a:tc>
                <a:extLst>
                  <a:ext uri="{0D108BD9-81ED-4DB2-BD59-A6C34878D82A}">
                    <a16:rowId xmlns:a16="http://schemas.microsoft.com/office/drawing/2014/main" val="3818760917"/>
                  </a:ext>
                </a:extLst>
              </a:tr>
              <a:tr h="370840">
                <a:tc>
                  <a:txBody>
                    <a:bodyPr/>
                    <a:lstStyle/>
                    <a:p>
                      <a:r>
                        <a:rPr lang="fr-FR" sz="2500"/>
                        <a:t>Locataires</a:t>
                      </a:r>
                    </a:p>
                  </a:txBody>
                  <a:tcPr/>
                </a:tc>
                <a:tc>
                  <a:txBody>
                    <a:bodyPr/>
                    <a:lstStyle/>
                    <a:p>
                      <a:pPr lvl="0" algn="ctr">
                        <a:buNone/>
                      </a:pPr>
                      <a:r>
                        <a:rPr lang="fr-FR" sz="2500"/>
                        <a:t>20,6 %</a:t>
                      </a:r>
                    </a:p>
                  </a:txBody>
                  <a:tcPr/>
                </a:tc>
                <a:tc>
                  <a:txBody>
                    <a:bodyPr/>
                    <a:lstStyle/>
                    <a:p>
                      <a:pPr algn="ctr"/>
                      <a:r>
                        <a:rPr lang="fr-FR" sz="2500"/>
                        <a:t>23,2 %</a:t>
                      </a:r>
                    </a:p>
                  </a:txBody>
                  <a:tcPr/>
                </a:tc>
                <a:extLst>
                  <a:ext uri="{0D108BD9-81ED-4DB2-BD59-A6C34878D82A}">
                    <a16:rowId xmlns:a16="http://schemas.microsoft.com/office/drawing/2014/main" val="2406847093"/>
                  </a:ext>
                </a:extLst>
              </a:tr>
            </a:tbl>
          </a:graphicData>
        </a:graphic>
      </p:graphicFrame>
      <p:sp>
        <p:nvSpPr>
          <p:cNvPr id="16" name="Flèche : droite 15">
            <a:extLst>
              <a:ext uri="{FF2B5EF4-FFF2-40B4-BE49-F238E27FC236}">
                <a16:creationId xmlns:a16="http://schemas.microsoft.com/office/drawing/2014/main" id="{AE359CE4-322F-8B9C-4AEC-2A5B44CFA938}"/>
              </a:ext>
            </a:extLst>
          </p:cNvPr>
          <p:cNvSpPr/>
          <p:nvPr/>
        </p:nvSpPr>
        <p:spPr>
          <a:xfrm rot="19740000">
            <a:off x="6799470" y="4212609"/>
            <a:ext cx="2542872" cy="3725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9FDDE09E-06B1-432F-5BB8-CF56D50A1E16}"/>
              </a:ext>
            </a:extLst>
          </p:cNvPr>
          <p:cNvSpPr/>
          <p:nvPr/>
        </p:nvSpPr>
        <p:spPr>
          <a:xfrm rot="540000">
            <a:off x="6191266" y="2043591"/>
            <a:ext cx="1507705" cy="3869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C05C353-69FC-59CE-89C8-D0E4EBFDDD7A}"/>
              </a:ext>
            </a:extLst>
          </p:cNvPr>
          <p:cNvSpPr txBox="1"/>
          <p:nvPr/>
        </p:nvSpPr>
        <p:spPr>
          <a:xfrm>
            <a:off x="5274254" y="5684488"/>
            <a:ext cx="1606110" cy="37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i="1"/>
              <a:t>DRIHL, 2017.</a:t>
            </a:r>
          </a:p>
        </p:txBody>
      </p:sp>
    </p:spTree>
    <p:extLst>
      <p:ext uri="{BB962C8B-B14F-4D97-AF65-F5344CB8AC3E}">
        <p14:creationId xmlns:p14="http://schemas.microsoft.com/office/powerpoint/2010/main" val="31966039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70</Slides>
  <Notes>12</Notes>
  <HiddenSlides>2</HiddenSlide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Thème Office</vt:lpstr>
      <vt:lpstr>Logement en Île-de-France</vt:lpstr>
      <vt:lpstr>Plan </vt:lpstr>
      <vt:lpstr>Terrain d'étude</vt:lpstr>
      <vt:lpstr>0. Les chiffres clés  du logement en Île-de-France</vt:lpstr>
      <vt:lpstr>0. Etat du logement en Île-de-France  </vt:lpstr>
      <vt:lpstr>0. Etat du logement en Île-de-France  </vt:lpstr>
      <vt:lpstr>0. Etat du logement en Île-de-France – Prix des logements</vt:lpstr>
      <vt:lpstr>0. Etat du logement en Île-de-France – Prix des logements</vt:lpstr>
      <vt:lpstr>0. Etat du logement en Île-de-France – Conjoncture </vt:lpstr>
      <vt:lpstr>0. Etat du logement en Île-de-France  </vt:lpstr>
      <vt:lpstr>0. Etat du logement en Île-de-France – La population </vt:lpstr>
      <vt:lpstr>1. Les difficultés d'accès  au logement</vt:lpstr>
      <vt:lpstr>1. Difficulté d'accès au logement – Le constat </vt:lpstr>
      <vt:lpstr>1. Difficulté d'accès au logement – Hétérogénéité spatiale</vt:lpstr>
      <vt:lpstr>1. Difficulté d'accès au logement – Mécanismes </vt:lpstr>
      <vt:lpstr>1. Difficulté d'accès au logement – Prospective</vt:lpstr>
      <vt:lpstr>1. Difficulté d'accès au logement – Prospective</vt:lpstr>
      <vt:lpstr>1. Difficulté d'accès au logement – Prospective</vt:lpstr>
      <vt:lpstr>1. Difficulté d'accès au logement – Leviers d'action</vt:lpstr>
      <vt:lpstr>2. Les défauts d'usage  du parc de logement </vt:lpstr>
      <vt:lpstr>2. Les défauts d'usage du parc de logement </vt:lpstr>
      <vt:lpstr>2. Les défauts d'usage du parc de logement </vt:lpstr>
      <vt:lpstr>2. Les défauts d'usage du parc de logement </vt:lpstr>
      <vt:lpstr>2. Les défauts d'usage du parc de logement </vt:lpstr>
      <vt:lpstr>2. Les défauts d'usage du parc de logement </vt:lpstr>
      <vt:lpstr>2. Les défauts d'usage du parc de logement </vt:lpstr>
      <vt:lpstr>2. Les défauts d'usage du parc de logement </vt:lpstr>
      <vt:lpstr>3.  L'étalement urbain</vt:lpstr>
      <vt:lpstr>3. L'étalement urbain </vt:lpstr>
      <vt:lpstr>3. L'étalement urbain </vt:lpstr>
      <vt:lpstr>3. L'étalement urbain </vt:lpstr>
      <vt:lpstr>3. L'étalement urbain </vt:lpstr>
      <vt:lpstr>3. L'étalement urbain </vt:lpstr>
      <vt:lpstr>3. L'étalement urbain </vt:lpstr>
      <vt:lpstr>3. L'étalement urbain </vt:lpstr>
      <vt:lpstr>Conclusion  </vt:lpstr>
      <vt:lpstr>Conclusion  </vt:lpstr>
      <vt:lpstr>Ouverture – Enjeux environnementaux</vt:lpstr>
      <vt:lpstr>Sources – Articles et rapports</vt:lpstr>
      <vt:lpstr>Sources – Données chiffrées</vt:lpstr>
      <vt:lpstr>Bonus</vt:lpstr>
      <vt:lpstr>Bonus</vt:lpstr>
      <vt:lpstr>3. L'étalement urbain </vt:lpstr>
      <vt:lpstr>Idée de plan 2 : axes phares à évoquer</vt:lpstr>
      <vt:lpstr>Consignes</vt:lpstr>
      <vt:lpstr>Notes de lecture documents</vt:lpstr>
      <vt:lpstr>Notes de lecture documents</vt:lpstr>
      <vt:lpstr>Notes de lecture documents</vt:lpstr>
      <vt:lpstr>Notes de lecture documents</vt:lpstr>
      <vt:lpstr>Notes de lecture documents</vt:lpstr>
      <vt:lpstr>Notes de lecture documents</vt:lpstr>
      <vt:lpstr>Notes de lecture documents</vt:lpstr>
      <vt:lpstr>Vivid Economics, 2019</vt:lpstr>
      <vt:lpstr>IAU IDF, Habitat dégragé et indigne en IDF, 2018</vt:lpstr>
      <vt:lpstr>Articles actualité Le Monde</vt:lpstr>
      <vt:lpstr>Idée de plan 1 : axes phares à évoquer</vt:lpstr>
      <vt:lpstr>Au cas où on aurait besoin de cartes</vt:lpstr>
      <vt:lpstr>Présentation PowerPoint</vt:lpstr>
      <vt:lpstr>Partie description : chiffres clés à déterminer</vt:lpstr>
      <vt:lpstr>Partie description : chiffres clés à déterminer</vt:lpstr>
      <vt:lpstr>Partie description : chiffres clés à déterminer</vt:lpstr>
      <vt:lpstr>Partie description : chiffres clés à déterminer</vt:lpstr>
      <vt:lpstr>Partie description : chiffres clés à déterminer</vt:lpstr>
      <vt:lpstr>Partie description : chiffres clés à déterminer</vt:lpstr>
      <vt:lpstr>Partie description : chiffres clés à déterminer</vt:lpstr>
      <vt:lpstr>Partie description : chiffres clés à déterminer</vt:lpstr>
      <vt:lpstr>Partie description : chiffres clés à déterminer</vt:lpstr>
      <vt:lpstr>Partie description : chiffres clés à déterminer</vt:lpstr>
      <vt:lpstr>Partie analyse : idées en vrac</vt:lpstr>
      <vt:lpstr>Partie analyse : le logement vacant vu par la 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8</cp:revision>
  <dcterms:created xsi:type="dcterms:W3CDTF">2026-03-27T12:48:06Z</dcterms:created>
  <dcterms:modified xsi:type="dcterms:W3CDTF">2026-05-12T07:15:12Z</dcterms:modified>
</cp:coreProperties>
</file>