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9"/>
  </p:notesMasterIdLst>
  <p:handoutMasterIdLst>
    <p:handoutMasterId r:id="rId20"/>
  </p:handoutMasterIdLst>
  <p:sldIdLst>
    <p:sldId id="256" r:id="rId2"/>
    <p:sldId id="257" r:id="rId3"/>
    <p:sldId id="258" r:id="rId4"/>
    <p:sldId id="259" r:id="rId5"/>
    <p:sldId id="260" r:id="rId6"/>
    <p:sldId id="272"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5143500" cy="9144000"/>
  <p:embeddedFontLst>
    <p:embeddedFont>
      <p:font typeface="Gelasio" panose="020B0604020202020204" charset="0"/>
      <p:regular r:id="rId21"/>
    </p:embeddedFont>
    <p:embeddedFont>
      <p:font typeface="Lato" panose="020F0502020204030203" pitchFamily="34" charset="0"/>
      <p:regular r:id="rId22"/>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3510" autoAdjust="0"/>
  </p:normalViewPr>
  <p:slideViewPr>
    <p:cSldViewPr snapToGrid="0" snapToObjects="1">
      <p:cViewPr varScale="1">
        <p:scale>
          <a:sx n="82" d="100"/>
          <a:sy n="82" d="100"/>
        </p:scale>
        <p:origin x="82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D6A3469E-1063-8123-02D4-C5C876328124}"/>
              </a:ext>
            </a:extLst>
          </p:cNvPr>
          <p:cNvSpPr>
            <a:spLocks noGrp="1"/>
          </p:cNvSpPr>
          <p:nvPr>
            <p:ph type="hdr" sz="quarter"/>
          </p:nvPr>
        </p:nvSpPr>
        <p:spPr>
          <a:xfrm>
            <a:off x="0" y="0"/>
            <a:ext cx="222885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A3970910-05C8-5F65-28C7-BCF5A83D6D2D}"/>
              </a:ext>
            </a:extLst>
          </p:cNvPr>
          <p:cNvSpPr>
            <a:spLocks noGrp="1"/>
          </p:cNvSpPr>
          <p:nvPr>
            <p:ph type="dt" sz="quarter" idx="1"/>
          </p:nvPr>
        </p:nvSpPr>
        <p:spPr>
          <a:xfrm>
            <a:off x="2913063" y="0"/>
            <a:ext cx="2228850" cy="458788"/>
          </a:xfrm>
          <a:prstGeom prst="rect">
            <a:avLst/>
          </a:prstGeom>
        </p:spPr>
        <p:txBody>
          <a:bodyPr vert="horz" lIns="91440" tIns="45720" rIns="91440" bIns="45720" rtlCol="0"/>
          <a:lstStyle>
            <a:lvl1pPr algn="r">
              <a:defRPr sz="1200"/>
            </a:lvl1pPr>
          </a:lstStyle>
          <a:p>
            <a:fld id="{9D0D31CC-F68C-4BEC-9EC6-AB36231204CD}" type="datetimeFigureOut">
              <a:rPr lang="fr-FR" smtClean="0"/>
              <a:t>22/05/2026</a:t>
            </a:fld>
            <a:endParaRPr lang="fr-FR"/>
          </a:p>
        </p:txBody>
      </p:sp>
      <p:sp>
        <p:nvSpPr>
          <p:cNvPr id="4" name="Espace réservé du pied de page 3">
            <a:extLst>
              <a:ext uri="{FF2B5EF4-FFF2-40B4-BE49-F238E27FC236}">
                <a16:creationId xmlns:a16="http://schemas.microsoft.com/office/drawing/2014/main" id="{F1F42EEC-021A-FDDC-BB99-B66F14935D5A}"/>
              </a:ext>
            </a:extLst>
          </p:cNvPr>
          <p:cNvSpPr>
            <a:spLocks noGrp="1"/>
          </p:cNvSpPr>
          <p:nvPr>
            <p:ph type="ftr" sz="quarter" idx="2"/>
          </p:nvPr>
        </p:nvSpPr>
        <p:spPr>
          <a:xfrm>
            <a:off x="0" y="8685213"/>
            <a:ext cx="222885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01D86341-0562-1DFD-E521-283BD3D73C0A}"/>
              </a:ext>
            </a:extLst>
          </p:cNvPr>
          <p:cNvSpPr>
            <a:spLocks noGrp="1"/>
          </p:cNvSpPr>
          <p:nvPr>
            <p:ph type="sldNum" sz="quarter" idx="3"/>
          </p:nvPr>
        </p:nvSpPr>
        <p:spPr>
          <a:xfrm>
            <a:off x="2913063" y="8685213"/>
            <a:ext cx="2228850" cy="458787"/>
          </a:xfrm>
          <a:prstGeom prst="rect">
            <a:avLst/>
          </a:prstGeom>
        </p:spPr>
        <p:txBody>
          <a:bodyPr vert="horz" lIns="91440" tIns="45720" rIns="91440" bIns="45720" rtlCol="0" anchor="b"/>
          <a:lstStyle>
            <a:lvl1pPr algn="r">
              <a:defRPr sz="1200"/>
            </a:lvl1pPr>
          </a:lstStyle>
          <a:p>
            <a:fld id="{93D18AB6-8DCF-4B3A-936D-30994C1AC4FE}" type="slidenum">
              <a:rPr lang="fr-FR" smtClean="0"/>
              <a:t>‹N°›</a:t>
            </a:fld>
            <a:endParaRPr lang="fr-FR"/>
          </a:p>
        </p:txBody>
      </p:sp>
    </p:spTree>
    <p:extLst>
      <p:ext uri="{BB962C8B-B14F-4D97-AF65-F5344CB8AC3E}">
        <p14:creationId xmlns:p14="http://schemas.microsoft.com/office/powerpoint/2010/main" val="258166748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066865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Pour coordonner transport et urbanisme, encore faut-il comprendre qui sont les acteurs en présence et ce qui les distingue. Le mémoire de </a:t>
            </a:r>
            <a:r>
              <a:rPr lang="fr-FR" dirty="0" err="1"/>
              <a:t>Demartial</a:t>
            </a:r>
            <a:r>
              <a:rPr lang="fr-FR" dirty="0"/>
              <a:t> en identifie trois principaux dans le cas nantais.</a:t>
            </a:r>
            <a:br>
              <a:rPr lang="fr-FR" dirty="0"/>
            </a:br>
            <a:r>
              <a:rPr lang="fr-FR" dirty="0"/>
              <a:t>Nantes Métropole, en tant qu'Autorité Organisatrice des Transports, est responsable de la planification à l'échelle de l'agglomération. C'est elle qui a conçu le projet </a:t>
            </a:r>
            <a:r>
              <a:rPr lang="fr-FR" dirty="0" err="1"/>
              <a:t>Chronobus</a:t>
            </a:r>
            <a:r>
              <a:rPr lang="fr-FR" dirty="0"/>
              <a:t> et réalisé les quatre premières lignes. La SEMITAN, exploitant du réseau, est l'expert des contraintes techniques d'exploitation : largeurs de voirie pour un bus, portance des chaussées, hauteurs des quais, information voyageurs. Elle pense </a:t>
            </a:r>
            <a:r>
              <a:rPr lang="fr-FR" i="1" dirty="0"/>
              <a:t>gestion quotidienne</a:t>
            </a:r>
            <a:r>
              <a:rPr lang="fr-FR" dirty="0"/>
              <a:t>. La SAMOA, enfin, aménageur de l'île, est le seul acteur qui connaît précisément le territoire à court et long terme : où vivent les habitants, quels projets sont en gestation, comment le tissu urbain va évoluer.</a:t>
            </a:r>
            <a:br>
              <a:rPr lang="fr-FR" dirty="0"/>
            </a:br>
            <a:r>
              <a:rPr lang="fr-FR" dirty="0"/>
              <a:t>Ces trois acteurs ont des logiques très différentes. Et l'un des problèmes fréquents dans les projets urbains, comme le souligne le chercheur Michel Bonetti du CSTB, c'est que la phase de projet est conçue sans suffisamment penser à la longue période de gestion et d'exploitation qui suivra.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Face à cette complexité, le cas nantais illustre une réponse institutionnelle originale. Pour les quatre premières lignes du </a:t>
            </a:r>
            <a:r>
              <a:rPr lang="fr-FR" dirty="0" err="1"/>
              <a:t>Chronobus</a:t>
            </a:r>
            <a:r>
              <a:rPr lang="fr-FR" dirty="0"/>
              <a:t>, la maîtrise d'ouvrage a été assurée par Nantes Métropole — le cadre classique. Mais pour la ligne C5, sur l'île de Nantes, le choix a été fait de confier cette maîtrise d'ouvrage à la SAMOA, l'aménageur du territoire.</a:t>
            </a:r>
            <a:br>
              <a:rPr lang="fr-FR" dirty="0"/>
            </a:br>
            <a:r>
              <a:rPr lang="fr-FR" dirty="0"/>
              <a:t>Ce choix a une logique territoriale évidente : la SAMOA est le seul acteur qui, à la date de lancement du projet, maîtrise précisément ce que sera l'île de Nantes à l'horizon 2030. Elle sait où arriveront les habitants, où sera le CHU, comment se transformeront les friches industrielles. Sans cette connaissance, concevoir la C5 revient à dessiner une ligne sans comprendre le territoire qu'elle dessert.</a:t>
            </a:r>
            <a:br>
              <a:rPr lang="fr-FR" dirty="0"/>
            </a:br>
            <a:r>
              <a:rPr lang="fr-FR" dirty="0"/>
              <a:t>La SEMITAN, qui aurait pu être une maîtrise d'ouvrage concurrente, est repositionnée comme assistante à maîtrise d'ouvrage — elle apporte son expertise d'exploitation au service du projet commun. C'est un repositionnement élégant : chacun fait ce qu'il sait faire le mieux.</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Quels sont les effets concrets de cette coordination ? Le premier, très visible, est la simplification du jeu d'acteurs. Le mémoire compare deux scénarios : si la C5 avait été conduite par deux maîtrises d'ouvrage distinctes — la SAMOA pour le projet urbain, la SEMITAN ou Nantes Métropole pour le </a:t>
            </a:r>
            <a:r>
              <a:rPr lang="fr-FR" dirty="0" err="1"/>
              <a:t>Chronobus</a:t>
            </a:r>
            <a:r>
              <a:rPr lang="fr-FR" dirty="0"/>
              <a:t> — on dénombre environ vingt acteurs avec de nombreux doublons : deux équipes de maîtrise d'œuvre, deux coordinateurs sécurité, deux contrôleurs techniques.</a:t>
            </a:r>
            <a:br>
              <a:rPr lang="fr-FR" dirty="0"/>
            </a:br>
            <a:r>
              <a:rPr lang="fr-FR" dirty="0"/>
              <a:t>Avec la SAMOA comme MOA unique, ce nombre tombe à douze. Une seule équipe de maîtrise d'œuvre couvre les deux projets. Les entreprises font en une seule intervention ce qui aurait nécessité plusieurs passages : voirie, réseaux, paysage. Les riverains et les promoteurs n'ont qu'un seul interlocuteur.</a:t>
            </a:r>
            <a:br>
              <a:rPr lang="fr-FR" dirty="0"/>
            </a:br>
            <a:r>
              <a:rPr lang="fr-FR" dirty="0"/>
              <a:t>Ce dernier point n'est pas anodin. La SAMOA peut répondre à un habitant à la fois sur la date du chantier </a:t>
            </a:r>
            <a:r>
              <a:rPr lang="fr-FR" dirty="0" err="1"/>
              <a:t>Chronobus</a:t>
            </a:r>
            <a:r>
              <a:rPr lang="fr-FR" dirty="0"/>
              <a:t> devant chez lui et sur l'immeuble en construction de l'autre côté de la rue. Elle peut informer un promoteur sur les opportunités créées à la fois par l'arrivée du bus et par celle du futur CHU. Avec deux MOA, cet habitant et ce promoteur auraient eu deux portes à frapper.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Les gains économiques de la coordination sont réels et multiples. Une équipe de maîtrise d'œuvre travaillant sur un budget global plus élevé peut accepter un taux de rémunération plus faible — ce qui génère une économie directe pour le maître d'ouvrage. La mutualisation des installations de chantier, des contrôles techniques, des coordinateurs sécurité produit d'autres économies.</a:t>
            </a:r>
            <a:br>
              <a:rPr lang="fr-FR" dirty="0"/>
            </a:br>
            <a:r>
              <a:rPr lang="fr-FR" dirty="0"/>
              <a:t>Mais c'est peut-être sur le foncier que la synergie est la plus spectaculaire. Pour le secteur Prairie au Duc Sud, la SAMOA doit acquérir des terrains appartenant à la SNCF et à RFF. Si seules les emprises strictement nécessaires à la voirie du </a:t>
            </a:r>
            <a:r>
              <a:rPr lang="fr-FR" dirty="0" err="1"/>
              <a:t>Chronobus</a:t>
            </a:r>
            <a:r>
              <a:rPr lang="fr-FR" dirty="0"/>
              <a:t> avaient été achetées, cela représentait 15% d'un site de 6 hectares. Mais parce que la même entité porte à la fois le projet de transport et le projet urbain, elle a pu acquérir la totalité du site en une seule opération — débloquant ainsi le futur quartier avec plusieurs années d'avance sur les prévisions initiales.</a:t>
            </a:r>
            <a:br>
              <a:rPr lang="fr-FR" dirty="0"/>
            </a:br>
            <a:r>
              <a:rPr lang="fr-FR" dirty="0"/>
              <a:t>Un projet séparé n'aurait jamais pu prendre cette décision. Il n'en aurait ni la vision ni la légitimité.</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 troisième effet de la coordination est peut-être le plus visible : la qualité des espaces publics créés. C'est sur ce point que la SAMOA, en tant qu'aménageur, fait la différence face aux alternatives que seraient la SEMITAN ou Nantes Métropole.</a:t>
            </a:r>
            <a:br>
              <a:rPr lang="fr-FR" dirty="0"/>
            </a:br>
            <a:r>
              <a:rPr lang="fr-FR" dirty="0"/>
              <a:t>Créer de beaux espaces publics durables est le cœur de métier d'un aménageur. Ni l'exploitant de réseau, ni l'autorité organisatrice des transports ne disposent de cette expertise opérationnelle. Sans coordination des maîtrises d'ouvrage, le </a:t>
            </a:r>
            <a:r>
              <a:rPr lang="fr-FR" dirty="0" err="1"/>
              <a:t>Chronobus</a:t>
            </a:r>
            <a:r>
              <a:rPr lang="fr-FR" dirty="0"/>
              <a:t> aurait obtenu ses couloirs de bus, mais les espaces publics traversés seraient restés en l'état — ou auraient été réaménagés plus tard, avec tous les désagréments d'une seconde tranche de travaux.</a:t>
            </a:r>
            <a:br>
              <a:rPr lang="fr-FR" dirty="0"/>
            </a:br>
            <a:r>
              <a:rPr lang="fr-FR" dirty="0"/>
              <a:t>Le résultat sur le tronçon central de la C5 est éloquent. Sur plus d'un kilomètre, les boulevards Vincent Gâche, Babin </a:t>
            </a:r>
            <a:r>
              <a:rPr lang="fr-FR" dirty="0" err="1"/>
              <a:t>Chevaye</a:t>
            </a:r>
            <a:r>
              <a:rPr lang="fr-FR" dirty="0"/>
              <a:t> et l'allée Paul Nizan sont entièrement refaits </a:t>
            </a:r>
            <a:r>
              <a:rPr lang="fr-FR" i="1" dirty="0"/>
              <a:t>façade à façade</a:t>
            </a:r>
            <a:r>
              <a:rPr lang="fr-FR" dirty="0"/>
              <a:t> — de limite privée à limite privée. Larges trottoirs, pistes cyclables, plantations généreuses. Ce tronçon représente 40% du budget total pour seulement 25% du tracé : un investissement délibéré dans la qualité durable, rendu possible uniquement parce que l'aménageur portait les deux projets à la fois.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ce modèle de coordination intégrée a aussi ses limites, et le mémoire les analyse avec rigueur.</a:t>
            </a:r>
            <a:br>
              <a:rPr lang="fr-FR" dirty="0"/>
            </a:br>
            <a:r>
              <a:rPr lang="fr-FR" dirty="0"/>
              <a:t>La première est institutionnelle. La gouvernance urbaine s'est construite par secteurs, et chaque acteur défend son pré carré. Quand la SAMOA sort de son périmètre traditionnel pour piloter un projet de transport, des résistances apparaissent. La question de la captation des plus-values foncières est particulièrement sensible : l'arrivée d'un BHNS valorise les terrains riverains, et la question de qui a le droit d'en bénéficier — aménageur public ou promoteurs privés — peut devenir un frein à la coopération.</a:t>
            </a:r>
            <a:br>
              <a:rPr lang="fr-FR" dirty="0"/>
            </a:br>
            <a:r>
              <a:rPr lang="fr-FR" dirty="0"/>
              <a:t>La seconde limite est organisationnelle et touche la SAMOA elle-même. Si le montage simplifie la vie de tout le monde autour d'elle, il complexifie considérablement la sienne : elle doit recueillir les validations de la SEMITAN, de Nantes Métropole, et de tous les services techniques de la collectivité liés aux deux projets à la fois. Les délais de validation en phase de conception s'allongent. La SAMOA a répondu en créant des comités dédiés et des procédures formalisées — une solution utile, mais partielle.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 mémoire synthétise sa démonstration dans une analyse multicritère que vous avez sous les yeux. Elle compare les deux grandes options possibles : deux maîtrises d'ouvrage indépendantes d'un côté, une maîtrise d'ouvrage unique portée par l'aménageur de l'autre.</a:t>
            </a:r>
            <a:br>
              <a:rPr lang="fr-FR" dirty="0"/>
            </a:br>
            <a:r>
              <a:rPr lang="fr-FR" dirty="0"/>
              <a:t>Le bilan est clair : sur presque tous les critères — qualité des espaces publics, lisibilité du jeu d'acteurs, coûts, cohérence du projet — le montage intégré l'emporte. Les nuances portent essentiellement sur la prise en compte des contraintes d'exploitation, où le lien direct avec l'exploitant est plus facile dans un montage séparé, et sur la vue d'ensemble à l'échelle métropolitaine, qui reste plus naturellement portée par l'AOT.</a:t>
            </a:r>
            <a:br>
              <a:rPr lang="fr-FR" dirty="0"/>
            </a:br>
            <a:r>
              <a:rPr lang="fr-FR" dirty="0"/>
              <a:t>Mais ces nuances sont gérables — la SEMITAN repositionnée en AMO répond à la première, et la convention entre Nantes Métropole et la SAMOA répond à la seconde. Ce ne sont pas des obstacles rédhibitoires à la coordination.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Pour conclure, que retenir de ce cas ?</a:t>
            </a:r>
            <a:br>
              <a:rPr lang="fr-FR" dirty="0"/>
            </a:br>
            <a:r>
              <a:rPr lang="fr-FR" dirty="0"/>
              <a:t>Premièrement, la relation entre transport et urbanisme n'est pas à sens unique. Le territoire génère le besoin de transport — et le transport transforme le territoire. Ces deux mouvements sont simultanés, continus, et se nourrissent mutuellement. Les ignorer, c'est se condamner à des incohérences spatiales coûteuses.</a:t>
            </a:r>
            <a:br>
              <a:rPr lang="fr-FR" dirty="0"/>
            </a:br>
            <a:r>
              <a:rPr lang="fr-FR" dirty="0"/>
              <a:t>Deuxièmement, l'île de Nantes montre qu'une coordination active et formalisée entre les deux projets produit des résultats concrets et mesurables : espaces publics de qualité, économies d'échelle, simplification du jeu d'acteurs, accélération du développement urbain.</a:t>
            </a:r>
            <a:br>
              <a:rPr lang="fr-FR" dirty="0"/>
            </a:br>
            <a:r>
              <a:rPr lang="fr-FR" dirty="0"/>
              <a:t>Troisièmement — et c'est peut-être la leçon la plus difficile à tirer — cette coordination ne se décrète pas. Elle suppose un acteur capable de porter simultanément les deux logiques, une volonté politique forte pour dépasser les silos institutionnels, et un territoire suffisamment en mutation pour que la valeur ajoutée de la coordination soit évidente.</a:t>
            </a:r>
            <a:br>
              <a:rPr lang="fr-FR" dirty="0"/>
            </a:br>
            <a:r>
              <a:rPr lang="fr-FR" dirty="0"/>
              <a:t>D'autres territoires en France sont dans des situations similaires — Lyon Confluence ou notre cher plateau de Saclay. La vraie question ouverte est : comment institutionnaliser ce dialogue, au-delà des cas particuliers et des volontés individuelles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 titre de cet exposé — Transport et urbanisme : deux projets indissociables — peut sembler une évidence. Et pourtant, dans la pratique des grandes agglomérations françaises, ces deux domaines sont encore très souvent traités séparément, par des acteurs différents, avec des logiques différentes, et parfois sans se parler.</a:t>
            </a:r>
            <a:br>
              <a:rPr lang="fr-FR" dirty="0"/>
            </a:br>
            <a:r>
              <a:rPr lang="fr-FR" dirty="0"/>
              <a:t>L'exposé s'appuie principalement sur un mémoire de fin d'études de l’École des Ponts, rédigé par François </a:t>
            </a:r>
            <a:r>
              <a:rPr lang="fr-FR" dirty="0" err="1"/>
              <a:t>Demartial</a:t>
            </a:r>
            <a:r>
              <a:rPr lang="fr-FR" dirty="0"/>
              <a:t> en 2012 au sein de la SAMOA, l'aménageur de l'île de Nantes. Le cas qu'il étudie — la ligne </a:t>
            </a:r>
            <a:r>
              <a:rPr lang="fr-FR" dirty="0" err="1"/>
              <a:t>Chronobus</a:t>
            </a:r>
            <a:r>
              <a:rPr lang="fr-FR" dirty="0"/>
              <a:t> C5 — est un exemple rare où transport et urbanisme ont été délibérément pensés et conduits ensemble. Il nous servira de fil rouge pour explorer une question plus générale : comment ces deux projets interagissent-ils, et que se passe-t-il quand on décide de les coordonner vraiment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 point de départ du mémoire de </a:t>
            </a:r>
            <a:r>
              <a:rPr lang="fr-FR" dirty="0" err="1"/>
              <a:t>Demartial</a:t>
            </a:r>
            <a:r>
              <a:rPr lang="fr-FR" dirty="0"/>
              <a:t> est une observation partagée par de nombreux professionnels de l'aménagement : dans les grandes métropoles, la complexification de l'action urbaine a entraîné une spécialisation toujours plus poussée des acteurs. Chacun développe son expertise indépendamment des autres. Et le résultat, c'est que les projets de transport et les projets d'aménagement, bien que voisins sur le territoire, sont de plus en plus souvent conduits séparément.</a:t>
            </a:r>
            <a:br>
              <a:rPr lang="fr-FR" dirty="0"/>
            </a:br>
            <a:r>
              <a:rPr lang="fr-FR" dirty="0"/>
              <a:t>Cette séparation a des coûts réels : informations perdues entre organisations, doublons coûteux, décisions prises par l'un sans tenir compte des contraintes de l'autre. La question que soulève ce mémoire est donc celle-ci : en quoi transport et urbanisme se nourrissent-ils mutuellement, et qu'est-ce qu'on gagne vraiment à les coordonner ?</a:t>
            </a:r>
            <a:br>
              <a:rPr lang="fr-FR" dirty="0"/>
            </a:br>
            <a:r>
              <a:rPr lang="fr-FR" dirty="0"/>
              <a:t>Nous allons explorer cette question en trois temps, en utilisant le cas nantais comme terrain d'illustration concret.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Commençons par la relation la plus intuitive : le territoire génère le besoin de transport. Pour planifier une ligne de bus ou de tramway, il faut d'abord comprendre où vivent les habitants, où se trouvent les emplois, quels équipements génèrent des flux — et surtout comment tout cela va évoluer.</a:t>
            </a:r>
            <a:br>
              <a:rPr lang="fr-FR" dirty="0"/>
            </a:br>
            <a:r>
              <a:rPr lang="fr-FR" dirty="0"/>
              <a:t>C'est ce que font les autorités organisatrices de transport au travers des Plans de Déplacements Urbains. À Nantes, le PDU approuvé en 2011 fixe l'ambition du </a:t>
            </a:r>
            <a:r>
              <a:rPr lang="fr-FR" dirty="0" err="1"/>
              <a:t>Chronobus</a:t>
            </a:r>
            <a:r>
              <a:rPr lang="fr-FR" dirty="0"/>
              <a:t> à l'horizon 2030. Il s'appuie sur une vision du développement de la métropole à long terme — et non sur la seule photographie de la demande actuelle.</a:t>
            </a:r>
            <a:br>
              <a:rPr lang="fr-FR" dirty="0"/>
            </a:br>
            <a:r>
              <a:rPr lang="fr-FR" dirty="0"/>
              <a:t>Ce choix n'est pas anodin. Planifier un transport pour répondre à des besoins futurs, c'est parier sur la croissance du territoire. Et ce pari n'est tenable que si on connaît très précisément la trajectoire de développement urbain. C'est là qu'intervient le dialogue indispensable avec les aménageurs : eux seuls savent ce que sera le territoire dans dix ou quinze ans.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Voyons comment ce principe général se traduit sur l'île de Nantes. L'île est un territoire de 337 hectares planté au milieu de la Loire. Depuis les années 1990, il fait l'objet d'une reconversion ambitieuse : anciens chantiers navals, friches industrielles, terrains SNCF — tout cela se transforme progressivement en quartiers de vie.</a:t>
            </a:r>
            <a:br>
              <a:rPr lang="fr-FR" dirty="0"/>
            </a:br>
            <a:r>
              <a:rPr lang="fr-FR" dirty="0"/>
              <a:t>En 2012, l'île compte 18 000 habitants, dont la population croît deux fois plus vite que le reste de Nantes, et 17 000 emplois — contre 9 000 seulement en 2000. À l'horizon 2030, le futur CHU, premier employeur de Loire-Atlantique, s'y installera. La demande en transport en commun est donc non seulement forte, mais en croissance rapide.</a:t>
            </a:r>
            <a:br>
              <a:rPr lang="fr-FR" dirty="0"/>
            </a:br>
            <a:r>
              <a:rPr lang="fr-FR" dirty="0"/>
              <a:t>Or si l'on regarde une carte des transports de </a:t>
            </a:r>
            <a:r>
              <a:rPr lang="fr-FR" dirty="0" err="1"/>
              <a:t>nantes</a:t>
            </a:r>
            <a:r>
              <a:rPr lang="fr-FR" dirty="0"/>
              <a:t> (slide suivante), on constate que tous les axes de TC existants — tramways ligne 2 et 3, </a:t>
            </a:r>
            <a:r>
              <a:rPr lang="fr-FR" dirty="0" err="1"/>
              <a:t>Busway</a:t>
            </a:r>
            <a:r>
              <a:rPr lang="fr-FR" dirty="0"/>
              <a:t> — traversent l'île du nord au sud. Les trois secteurs de l'île — est, centre, ouest — se tournent vers les rives opposées du fleuve et ne communiquent pas entre eux. Le territoire a généré un besoin très précis : une colonne vertébrale est-ouest. C'est ce besoin que la ligne C5 va venir satisfaire.</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Espace réservé des notes 2"/>
          <p:cNvSpPr>
            <a:spLocks noGrp="1"/>
          </p:cNvSpPr>
          <p:nvPr>
            <p:ph type="body" idx="1"/>
          </p:nvPr>
        </p:nvSpPr>
        <p:spPr>
          <a:xfrm>
            <a:off x="514350" y="4400550"/>
            <a:ext cx="4114800" cy="3600450"/>
          </a:xfrm>
          <a:prstGeom prst="rect">
            <a:avLst/>
          </a:prstGeom>
        </p:spPr>
        <p:txBody>
          <a:bodyPr/>
          <a:lstStyle/>
          <a:p>
            <a:r>
              <a:rPr lang="fr-FR" dirty="0"/>
              <a:t>LIGNE C5 en bleu ciel</a:t>
            </a:r>
          </a:p>
        </p:txBody>
      </p:sp>
    </p:spTree>
    <p:extLst>
      <p:ext uri="{BB962C8B-B14F-4D97-AF65-F5344CB8AC3E}">
        <p14:creationId xmlns:p14="http://schemas.microsoft.com/office/powerpoint/2010/main" val="1319463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Explorons maintenant la relation inverse : non plus comment le territoire génère le besoin de transport, mais comment le transport transforme le territoire.</a:t>
            </a:r>
            <a:br>
              <a:rPr lang="fr-FR" dirty="0"/>
            </a:br>
            <a:r>
              <a:rPr lang="fr-FR" dirty="0"/>
              <a:t>Ce principe a une longue histoire. Dès la fin du XIXe siècle, l'urbaniste espagnol Arturo Soria y Mata proposait sa </a:t>
            </a:r>
            <a:r>
              <a:rPr lang="fr-FR" i="1" dirty="0" err="1"/>
              <a:t>ciudad</a:t>
            </a:r>
            <a:r>
              <a:rPr lang="fr-FR" i="1" dirty="0"/>
              <a:t> </a:t>
            </a:r>
            <a:r>
              <a:rPr lang="fr-FR" i="1" dirty="0" err="1"/>
              <a:t>lineal</a:t>
            </a:r>
            <a:r>
              <a:rPr lang="fr-FR" dirty="0"/>
              <a:t> — la ville linéaire — fondée sur l'idée que la ville se développe naturellement le long des axes de circulation rapide. Cette intuition a été confirmée depuis par de nombreuses études : un transport en commun à haut niveau de service génère des plus-values foncières, attire les investisseurs, et favorise la densification du tissu urbain dans son voisinage immédiat.</a:t>
            </a:r>
            <a:br>
              <a:rPr lang="fr-FR" dirty="0"/>
            </a:br>
            <a:r>
              <a:rPr lang="fr-FR" dirty="0"/>
              <a:t>La métropole grenobloise a traduit cela très concrètement avec ses </a:t>
            </a:r>
            <a:r>
              <a:rPr lang="fr-FR" i="1" dirty="0"/>
              <a:t>contrats d'axe</a:t>
            </a:r>
            <a:r>
              <a:rPr lang="fr-FR" dirty="0"/>
              <a:t> : à l'occasion de la création de la ligne E de tramway en 2010, un binôme urbaniste / ingénieur transport a conduit une étude d'intensification urbaine le long du tracé, pour sensibiliser les collectivités aux opportunités créées par le nouveau TC.</a:t>
            </a:r>
            <a:br>
              <a:rPr lang="fr-FR" dirty="0"/>
            </a:br>
            <a:r>
              <a:rPr lang="fr-FR" dirty="0"/>
              <a:t>Mais cette logique a ses limites : planifier un transport trop en avance sur l'urbanisation, comme le reprochaient certains au Grand Huit autour de Paris, c'est risquer une exploitation non viable faute de voyageurs. Le bon moment, c'est une question d'équilibre délicat entre le rythme du transport et celui de la ville.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Sur l'île de Nantes, cet effet de levier du transport sur l'aménagement est particulièrement frappant. Regardons le quartier de la Prairie au Duc, à la pointe ouest de l'île.</a:t>
            </a:r>
            <a:br>
              <a:rPr lang="fr-FR" dirty="0"/>
            </a:br>
            <a:r>
              <a:rPr lang="fr-FR" dirty="0"/>
              <a:t>La ligne C5 y est mise en service en septembre 2013. Les premiers logements, eux, ne seront livrés qu'en 2014. On a donc choisi délibérément d'arriver avec le bus avant les habitants — garantissant une desserte de qualité dès le premier résident, et évitant l'écueil inverse du transport en avance de phase.</a:t>
            </a:r>
            <a:br>
              <a:rPr lang="fr-FR" dirty="0"/>
            </a:br>
            <a:r>
              <a:rPr lang="fr-FR" dirty="0"/>
              <a:t>Mais l'effet le plus spectaculaire est ailleurs. Le tracé de la C5 nécessite la démolition de halles SNCF qui occupaient des terrains entre la voie ferrée et le boulevard de la Prairie au Duc. Cette démolition, rendue inévitable par le projet de transport, libère en réalité bien plus que ce que la voirie du </a:t>
            </a:r>
            <a:r>
              <a:rPr lang="fr-FR" dirty="0" err="1"/>
              <a:t>Chronobus</a:t>
            </a:r>
            <a:r>
              <a:rPr lang="fr-FR" dirty="0"/>
              <a:t> requiert : elle dégage 6 hectares d'un seul tenant, dont seulement 15% étaient strictement nécessaires à la C5. Ce sont en fait les emprises du futur CHU qui se trouvent libérées — avec cinq ans d'avance sur le calendrier initial du projet urbain.</a:t>
            </a:r>
            <a:br>
              <a:rPr lang="fr-FR" dirty="0"/>
            </a:br>
            <a:r>
              <a:rPr lang="fr-FR" dirty="0"/>
              <a:t>La ligne de bus n'a pas seulement amélioré la mobilité. Elle a accéléré la transformation de tout un quartier.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On commence à voir se dessiner une conclusion forte : transport et urbanisme ne se succèdent pas dans le temps, ils doivent se </a:t>
            </a:r>
            <a:r>
              <a:rPr lang="fr-FR" dirty="0" err="1"/>
              <a:t>co-construire</a:t>
            </a:r>
            <a:r>
              <a:rPr lang="fr-FR" dirty="0"/>
              <a:t>. La question n'est pas </a:t>
            </a:r>
            <a:r>
              <a:rPr lang="fr-FR" i="1" dirty="0"/>
              <a:t>d'abord le transport, ensuite l'urbanisme</a:t>
            </a:r>
            <a:r>
              <a:rPr lang="fr-FR" dirty="0"/>
              <a:t> ou l'inverse — c'est une interaction permanente, dans les deux sens.</a:t>
            </a:r>
            <a:br>
              <a:rPr lang="fr-FR" dirty="0"/>
            </a:br>
            <a:r>
              <a:rPr lang="fr-FR" dirty="0"/>
              <a:t>Sur l'île de Nantes, cela prend une forme très concrète avec le concept de </a:t>
            </a:r>
            <a:r>
              <a:rPr lang="fr-FR" i="1" dirty="0"/>
              <a:t>figure paysagère</a:t>
            </a:r>
            <a:r>
              <a:rPr lang="fr-FR" dirty="0"/>
              <a:t> développé par l'équipe de maîtrise d'œuvre Smets / </a:t>
            </a:r>
            <a:r>
              <a:rPr lang="fr-FR" dirty="0" err="1"/>
              <a:t>UapS</a:t>
            </a:r>
            <a:r>
              <a:rPr lang="fr-FR" dirty="0"/>
              <a:t> pour la phase 2 du projet urbain. Cette figure paysagère, c'est une trame est-ouest généreusement plantée, qui fédère les différents quartiers de l'île. Or le tracé de la C5 en est précisément l'ossature. Les deux sont nés ensemble, par un dialogue constant.</a:t>
            </a:r>
            <a:br>
              <a:rPr lang="fr-FR" dirty="0"/>
            </a:br>
            <a:r>
              <a:rPr lang="fr-FR" dirty="0"/>
              <a:t>Et la simultanéité n'est pas qu'une question de concept : c'est une nécessité technique et économique. Ouvrir une tranchée pour le </a:t>
            </a:r>
            <a:r>
              <a:rPr lang="fr-FR" dirty="0" err="1"/>
              <a:t>Chronobus</a:t>
            </a:r>
            <a:r>
              <a:rPr lang="fr-FR" dirty="0"/>
              <a:t> une année, revenir l'année suivante pour l'assainissement, puis une troisième fois pour les arbres — c'est économiquement absurde et socialement inacceptable pour les riverains qui subissent les chantiers. Transport et espace public doivent avancer ensemble.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txBody>
          <a:bodyPr/>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1217879"/>
            <a:ext cx="4722763" cy="885974"/>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312F2B"/>
                </a:solidFill>
                <a:latin typeface="Gelasio" pitchFamily="34" charset="0"/>
                <a:ea typeface="Gelasio" pitchFamily="34" charset="-122"/>
                <a:cs typeface="Gelasio" pitchFamily="34" charset="-120"/>
              </a:rPr>
              <a:t>Interactions entre transport et urbanisme</a:t>
            </a:r>
            <a:endParaRPr lang="en-US" sz="2750" dirty="0"/>
          </a:p>
        </p:txBody>
      </p:sp>
      <p:sp>
        <p:nvSpPr>
          <p:cNvPr id="4" name="Text 1"/>
          <p:cNvSpPr/>
          <p:nvPr/>
        </p:nvSpPr>
        <p:spPr>
          <a:xfrm>
            <a:off x="3925119" y="2316454"/>
            <a:ext cx="4722763" cy="1066726"/>
          </a:xfrm>
          <a:prstGeom prst="rect">
            <a:avLst/>
          </a:prstGeom>
          <a:noFill/>
          <a:ln/>
        </p:spPr>
        <p:txBody>
          <a:bodyPr wrap="square" lIns="0" tIns="0" rIns="0" bIns="0" rtlCol="0" anchor="t"/>
          <a:lstStyle/>
          <a:p>
            <a:pPr marL="0" indent="0" algn="l">
              <a:lnSpc>
                <a:spcPct val="133000"/>
              </a:lnSpc>
              <a:spcAft>
                <a:spcPts val="1250"/>
              </a:spcAft>
              <a:buNone/>
            </a:pPr>
            <a:r>
              <a:rPr lang="en-US" sz="1100" dirty="0">
                <a:solidFill>
                  <a:srgbClr val="272525"/>
                </a:solidFill>
                <a:latin typeface="Lato" pitchFamily="34" charset="0"/>
                <a:ea typeface="Lato" pitchFamily="34" charset="-122"/>
                <a:cs typeface="Lato" pitchFamily="34" charset="-120"/>
              </a:rPr>
              <a:t>L'exemple de la ligne Chronobus C5 sur l'île de Nantes</a:t>
            </a:r>
            <a:endParaRPr lang="en-US" sz="1100" dirty="0"/>
          </a:p>
          <a:p>
            <a:pPr marL="0" indent="0" algn="l">
              <a:lnSpc>
                <a:spcPct val="133000"/>
              </a:lnSpc>
              <a:buNone/>
            </a:pPr>
            <a:r>
              <a:rPr lang="en-US" sz="1100" i="1" dirty="0">
                <a:solidFill>
                  <a:srgbClr val="272525"/>
                </a:solidFill>
                <a:latin typeface="Lato" pitchFamily="34" charset="0"/>
                <a:ea typeface="Lato" pitchFamily="34" charset="-122"/>
                <a:cs typeface="Lato" pitchFamily="34" charset="-120"/>
              </a:rPr>
              <a:t>Basé sur : F. Demartial, </a:t>
            </a:r>
            <a:r>
              <a:rPr lang="en-US" sz="1100" b="1" i="1" dirty="0">
                <a:solidFill>
                  <a:srgbClr val="272525"/>
                </a:solidFill>
                <a:latin typeface="Lato" pitchFamily="34" charset="0"/>
                <a:ea typeface="Lato" pitchFamily="34" charset="-122"/>
                <a:cs typeface="Lato" pitchFamily="34" charset="-120"/>
              </a:rPr>
              <a:t>L'intégration de la maîtrise d'ouvrage des projets de transport à celle des projets d'aménagement : une utopie ?</a:t>
            </a:r>
            <a:r>
              <a:rPr lang="en-US" sz="1100" i="1" dirty="0">
                <a:solidFill>
                  <a:srgbClr val="272525"/>
                </a:solidFill>
                <a:latin typeface="Lato" pitchFamily="34" charset="0"/>
                <a:ea typeface="Lato" pitchFamily="34" charset="-122"/>
                <a:cs typeface="Lato" pitchFamily="34" charset="-120"/>
              </a:rPr>
              <a:t>, École Nationale des Ponts et Chaussées, 2012</a:t>
            </a:r>
            <a:endParaRPr lang="en-US" sz="1100" dirty="0"/>
          </a:p>
        </p:txBody>
      </p:sp>
      <p:sp>
        <p:nvSpPr>
          <p:cNvPr id="5" name="Text 1">
            <a:extLst>
              <a:ext uri="{FF2B5EF4-FFF2-40B4-BE49-F238E27FC236}">
                <a16:creationId xmlns:a16="http://schemas.microsoft.com/office/drawing/2014/main" id="{ACBF8AC6-AC77-FC34-BD6B-F6AC79C443C7}"/>
              </a:ext>
            </a:extLst>
          </p:cNvPr>
          <p:cNvSpPr/>
          <p:nvPr/>
        </p:nvSpPr>
        <p:spPr>
          <a:xfrm>
            <a:off x="3925119" y="3630711"/>
            <a:ext cx="4443967" cy="608249"/>
          </a:xfrm>
          <a:prstGeom prst="rect">
            <a:avLst/>
          </a:prstGeom>
          <a:noFill/>
          <a:ln/>
        </p:spPr>
        <p:txBody>
          <a:bodyPr wrap="square" lIns="0" tIns="0" rIns="0" bIns="0" rtlCol="0" anchor="t"/>
          <a:lstStyle/>
          <a:p>
            <a:pPr>
              <a:lnSpc>
                <a:spcPct val="133000"/>
              </a:lnSpc>
              <a:spcAft>
                <a:spcPts val="1250"/>
              </a:spcAft>
            </a:pPr>
            <a:r>
              <a:rPr lang="en-US" sz="1400" dirty="0">
                <a:solidFill>
                  <a:srgbClr val="272525"/>
                </a:solidFill>
                <a:latin typeface="Lato" pitchFamily="34" charset="0"/>
                <a:ea typeface="Lato" pitchFamily="34" charset="-122"/>
                <a:cs typeface="Lato" pitchFamily="34" charset="-120"/>
              </a:rPr>
              <a:t>Marius ROUDIL – Mai 2026 - Module TAMUR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767581"/>
            <a:ext cx="6873255" cy="442987"/>
          </a:xfrm>
          <a:prstGeom prst="rect">
            <a:avLst/>
          </a:prstGeom>
          <a:noFill/>
          <a:ln/>
        </p:spPr>
        <p:txBody>
          <a:bodyPr wrap="none" lIns="0" tIns="0" rIns="0" bIns="0" rtlCol="0" anchor="t"/>
          <a:lstStyle/>
          <a:p>
            <a:pPr marL="0" indent="0" algn="l">
              <a:lnSpc>
                <a:spcPct val="104000"/>
              </a:lnSpc>
              <a:buNone/>
            </a:pPr>
            <a:r>
              <a:rPr lang="en-US" sz="2750" dirty="0">
                <a:solidFill>
                  <a:srgbClr val="312F2B"/>
                </a:solidFill>
                <a:latin typeface="Gelasio" pitchFamily="34" charset="0"/>
                <a:ea typeface="Gelasio" pitchFamily="34" charset="-122"/>
                <a:cs typeface="Gelasio" pitchFamily="34" charset="-120"/>
              </a:rPr>
              <a:t>Le défi de la coordination : qui fait quoi ?</a:t>
            </a:r>
            <a:endParaRPr lang="en-US" sz="2750" dirty="0"/>
          </a:p>
        </p:txBody>
      </p:sp>
      <p:sp>
        <p:nvSpPr>
          <p:cNvPr id="3" name="Text 1"/>
          <p:cNvSpPr/>
          <p:nvPr/>
        </p:nvSpPr>
        <p:spPr>
          <a:xfrm>
            <a:off x="496119" y="1494086"/>
            <a:ext cx="8608963" cy="226814"/>
          </a:xfrm>
          <a:prstGeom prst="rect">
            <a:avLst/>
          </a:prstGeom>
          <a:noFill/>
          <a:ln/>
        </p:spPr>
        <p:txBody>
          <a:bodyPr wrap="none" lIns="0" tIns="0" rIns="0" bIns="0" rtlCol="0" anchor="t"/>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Trois acteurs principaux aux logiques très différentes :</a:t>
            </a:r>
            <a:endParaRPr lang="en-US" sz="1100" dirty="0"/>
          </a:p>
        </p:txBody>
      </p:sp>
      <p:sp>
        <p:nvSpPr>
          <p:cNvPr id="4" name="Shape 2"/>
          <p:cNvSpPr/>
          <p:nvPr/>
        </p:nvSpPr>
        <p:spPr>
          <a:xfrm>
            <a:off x="496119" y="1880369"/>
            <a:ext cx="2622724" cy="1506810"/>
          </a:xfrm>
          <a:prstGeom prst="roundRect">
            <a:avLst>
              <a:gd name="adj" fmla="val 3952"/>
            </a:avLst>
          </a:prstGeom>
          <a:solidFill>
            <a:srgbClr val="E8E8E3"/>
          </a:solidFill>
          <a:ln w="4763">
            <a:solidFill>
              <a:srgbClr val="CECEC9"/>
            </a:solidFill>
            <a:prstDash val="solid"/>
          </a:ln>
        </p:spPr>
        <p:txBody>
          <a:bodyPr/>
          <a:lstStyle/>
          <a:p>
            <a:endParaRPr lang="fr-FR"/>
          </a:p>
        </p:txBody>
      </p:sp>
      <p:sp>
        <p:nvSpPr>
          <p:cNvPr id="5" name="Text 3"/>
          <p:cNvSpPr/>
          <p:nvPr/>
        </p:nvSpPr>
        <p:spPr>
          <a:xfrm>
            <a:off x="642640" y="2026890"/>
            <a:ext cx="2005087" cy="221456"/>
          </a:xfrm>
          <a:prstGeom prst="rect">
            <a:avLst/>
          </a:prstGeom>
          <a:noFill/>
          <a:ln/>
        </p:spPr>
        <p:txBody>
          <a:bodyPr wrap="none" lIns="0" tIns="0" rIns="0" bIns="0" rtlCol="0" anchor="t"/>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AOT — Nantes Métropole</a:t>
            </a:r>
            <a:endParaRPr lang="en-US" sz="1350" dirty="0"/>
          </a:p>
        </p:txBody>
      </p:sp>
      <p:sp>
        <p:nvSpPr>
          <p:cNvPr id="6" name="Text 4"/>
          <p:cNvSpPr/>
          <p:nvPr/>
        </p:nvSpPr>
        <p:spPr>
          <a:xfrm>
            <a:off x="642640" y="2333402"/>
            <a:ext cx="2329681" cy="907256"/>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Planification métropolitaine, PDU, financement. Logique d'</a:t>
            </a:r>
            <a:r>
              <a:rPr lang="en-US" sz="1100" b="1" dirty="0">
                <a:solidFill>
                  <a:srgbClr val="272525"/>
                </a:solidFill>
                <a:latin typeface="Lato" pitchFamily="34" charset="0"/>
                <a:ea typeface="Lato" pitchFamily="34" charset="-122"/>
                <a:cs typeface="Lato" pitchFamily="34" charset="-120"/>
              </a:rPr>
              <a:t>investissement et de projet</a:t>
            </a:r>
            <a:r>
              <a:rPr lang="en-US" sz="1100" dirty="0">
                <a:solidFill>
                  <a:srgbClr val="272525"/>
                </a:solidFill>
                <a:latin typeface="Lato" pitchFamily="34" charset="0"/>
                <a:ea typeface="Lato" pitchFamily="34" charset="-122"/>
                <a:cs typeface="Lato" pitchFamily="34" charset="-120"/>
              </a:rPr>
              <a:t> à grande échelle.</a:t>
            </a:r>
            <a:endParaRPr lang="en-US" sz="1100" dirty="0"/>
          </a:p>
        </p:txBody>
      </p:sp>
      <p:sp>
        <p:nvSpPr>
          <p:cNvPr id="7" name="Shape 5"/>
          <p:cNvSpPr/>
          <p:nvPr/>
        </p:nvSpPr>
        <p:spPr>
          <a:xfrm>
            <a:off x="3260601" y="1880369"/>
            <a:ext cx="2622724" cy="1506810"/>
          </a:xfrm>
          <a:prstGeom prst="roundRect">
            <a:avLst>
              <a:gd name="adj" fmla="val 3952"/>
            </a:avLst>
          </a:prstGeom>
          <a:solidFill>
            <a:srgbClr val="E8E8E3"/>
          </a:solidFill>
          <a:ln w="4763">
            <a:solidFill>
              <a:srgbClr val="CECEC9"/>
            </a:solidFill>
            <a:prstDash val="solid"/>
          </a:ln>
        </p:spPr>
        <p:txBody>
          <a:bodyPr/>
          <a:lstStyle/>
          <a:p>
            <a:endParaRPr lang="fr-FR"/>
          </a:p>
        </p:txBody>
      </p:sp>
      <p:sp>
        <p:nvSpPr>
          <p:cNvPr id="8" name="Text 6"/>
          <p:cNvSpPr/>
          <p:nvPr/>
        </p:nvSpPr>
        <p:spPr>
          <a:xfrm>
            <a:off x="3407122" y="2026890"/>
            <a:ext cx="1870249" cy="221456"/>
          </a:xfrm>
          <a:prstGeom prst="rect">
            <a:avLst/>
          </a:prstGeom>
          <a:noFill/>
          <a:ln/>
        </p:spPr>
        <p:txBody>
          <a:bodyPr wrap="none" lIns="0" tIns="0" rIns="0" bIns="0" rtlCol="0" anchor="t"/>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Exploitant — SEMITAN</a:t>
            </a:r>
            <a:endParaRPr lang="en-US" sz="1350" dirty="0"/>
          </a:p>
        </p:txBody>
      </p:sp>
      <p:sp>
        <p:nvSpPr>
          <p:cNvPr id="9" name="Text 7"/>
          <p:cNvSpPr/>
          <p:nvPr/>
        </p:nvSpPr>
        <p:spPr>
          <a:xfrm>
            <a:off x="3407122" y="2333402"/>
            <a:ext cx="2329681"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Expertise technique et commerciale, gestion quotidienne. Logique de </a:t>
            </a:r>
            <a:r>
              <a:rPr lang="en-US" sz="1100" b="1" dirty="0">
                <a:solidFill>
                  <a:srgbClr val="272525"/>
                </a:solidFill>
                <a:latin typeface="Lato" pitchFamily="34" charset="0"/>
                <a:ea typeface="Lato" pitchFamily="34" charset="-122"/>
                <a:cs typeface="Lato" pitchFamily="34" charset="-120"/>
              </a:rPr>
              <a:t>gestion et de coûts réguliers</a:t>
            </a:r>
            <a:r>
              <a:rPr lang="en-US" sz="1100" dirty="0">
                <a:solidFill>
                  <a:srgbClr val="272525"/>
                </a:solidFill>
                <a:latin typeface="Lato" pitchFamily="34" charset="0"/>
                <a:ea typeface="Lato" pitchFamily="34" charset="-122"/>
                <a:cs typeface="Lato" pitchFamily="34" charset="-120"/>
              </a:rPr>
              <a:t>.</a:t>
            </a:r>
            <a:endParaRPr lang="en-US" sz="1100" dirty="0"/>
          </a:p>
        </p:txBody>
      </p:sp>
      <p:sp>
        <p:nvSpPr>
          <p:cNvPr id="10" name="Shape 8"/>
          <p:cNvSpPr/>
          <p:nvPr/>
        </p:nvSpPr>
        <p:spPr>
          <a:xfrm>
            <a:off x="6025083" y="1880369"/>
            <a:ext cx="2622724" cy="1506810"/>
          </a:xfrm>
          <a:prstGeom prst="roundRect">
            <a:avLst>
              <a:gd name="adj" fmla="val 3952"/>
            </a:avLst>
          </a:prstGeom>
          <a:solidFill>
            <a:srgbClr val="E8E8E3"/>
          </a:solidFill>
          <a:ln w="4763">
            <a:solidFill>
              <a:srgbClr val="CECEC9"/>
            </a:solidFill>
            <a:prstDash val="solid"/>
          </a:ln>
        </p:spPr>
        <p:txBody>
          <a:bodyPr/>
          <a:lstStyle/>
          <a:p>
            <a:endParaRPr lang="fr-FR"/>
          </a:p>
        </p:txBody>
      </p:sp>
      <p:sp>
        <p:nvSpPr>
          <p:cNvPr id="11" name="Text 9"/>
          <p:cNvSpPr/>
          <p:nvPr/>
        </p:nvSpPr>
        <p:spPr>
          <a:xfrm>
            <a:off x="6171605" y="2026890"/>
            <a:ext cx="1774775" cy="221456"/>
          </a:xfrm>
          <a:prstGeom prst="rect">
            <a:avLst/>
          </a:prstGeom>
          <a:noFill/>
          <a:ln/>
        </p:spPr>
        <p:txBody>
          <a:bodyPr wrap="none" lIns="0" tIns="0" rIns="0" bIns="0" rtlCol="0" anchor="t"/>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Aménageur — SAMOA</a:t>
            </a:r>
            <a:endParaRPr lang="en-US" sz="1350" dirty="0"/>
          </a:p>
        </p:txBody>
      </p:sp>
      <p:sp>
        <p:nvSpPr>
          <p:cNvPr id="12" name="Text 10"/>
          <p:cNvSpPr/>
          <p:nvPr/>
        </p:nvSpPr>
        <p:spPr>
          <a:xfrm>
            <a:off x="6171605" y="2333402"/>
            <a:ext cx="2329681" cy="907256"/>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Connaissance fine du territoire, cohérence urbaine, espaces publics. Seul acteur à connaître l'île à court et long terme.</a:t>
            </a:r>
            <a:endParaRPr lang="en-US" sz="1100" dirty="0"/>
          </a:p>
        </p:txBody>
      </p:sp>
      <p:sp>
        <p:nvSpPr>
          <p:cNvPr id="13" name="Shape 11"/>
          <p:cNvSpPr/>
          <p:nvPr/>
        </p:nvSpPr>
        <p:spPr>
          <a:xfrm>
            <a:off x="496119" y="3546649"/>
            <a:ext cx="8151763" cy="829196"/>
          </a:xfrm>
          <a:prstGeom prst="roundRect">
            <a:avLst>
              <a:gd name="adj" fmla="val 7181"/>
            </a:avLst>
          </a:prstGeom>
          <a:solidFill>
            <a:srgbClr val="FCF2B5"/>
          </a:solidFill>
          <a:ln/>
        </p:spPr>
        <p:txBody>
          <a:bodyPr/>
          <a:lstStyle/>
          <a:p>
            <a:endParaRPr lang="fr-FR"/>
          </a:p>
        </p:txBody>
      </p:sp>
      <p:pic>
        <p:nvPicPr>
          <p:cNvPr id="14" name="Image 0" descr="preencoded.png"/>
          <p:cNvPicPr>
            <a:picLocks noChangeAspect="1"/>
          </p:cNvPicPr>
          <p:nvPr/>
        </p:nvPicPr>
        <p:blipFill>
          <a:blip r:embed="rId3"/>
          <a:stretch>
            <a:fillRect/>
          </a:stretch>
        </p:blipFill>
        <p:spPr>
          <a:xfrm>
            <a:off x="637877" y="3766468"/>
            <a:ext cx="177180" cy="141759"/>
          </a:xfrm>
          <a:prstGeom prst="rect">
            <a:avLst/>
          </a:prstGeom>
        </p:spPr>
      </p:pic>
      <p:sp>
        <p:nvSpPr>
          <p:cNvPr id="15" name="Text 12"/>
          <p:cNvSpPr/>
          <p:nvPr/>
        </p:nvSpPr>
        <p:spPr>
          <a:xfrm>
            <a:off x="956816" y="3723829"/>
            <a:ext cx="7549307" cy="453628"/>
          </a:xfrm>
          <a:prstGeom prst="rect">
            <a:avLst/>
          </a:prstGeom>
          <a:noFill/>
          <a:ln/>
        </p:spPr>
        <p:txBody>
          <a:bodyPr wrap="square" lIns="0" tIns="0" rIns="0" bIns="0" rtlCol="0" anchor="t">
            <a:normAutofit/>
          </a:bodyPr>
          <a:lstStyle/>
          <a:p>
            <a:pPr marL="0" indent="0" algn="l">
              <a:lnSpc>
                <a:spcPct val="133000"/>
              </a:lnSpc>
              <a:buNone/>
            </a:pPr>
            <a:r>
              <a:rPr lang="en-US" sz="1100" dirty="0" err="1">
                <a:solidFill>
                  <a:srgbClr val="000000"/>
                </a:solidFill>
                <a:latin typeface="Lato" pitchFamily="34" charset="0"/>
                <a:ea typeface="Lato" pitchFamily="34" charset="-122"/>
                <a:cs typeface="Lato" pitchFamily="34" charset="-120"/>
              </a:rPr>
              <a:t>Selon</a:t>
            </a:r>
            <a:r>
              <a:rPr lang="en-US" sz="1100" dirty="0">
                <a:solidFill>
                  <a:srgbClr val="000000"/>
                </a:solidFill>
                <a:latin typeface="Lato" pitchFamily="34" charset="0"/>
                <a:ea typeface="Lato" pitchFamily="34" charset="-122"/>
                <a:cs typeface="Lato" pitchFamily="34" charset="-120"/>
              </a:rPr>
              <a:t> Bonetti (CSTB, 2007), la phase de projet est souvent conçue sans suffisamment penser à la longue période de gestion et d'exploitation qui suivra.</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96119" y="440085"/>
            <a:ext cx="8151763" cy="885974"/>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312F2B"/>
                </a:solidFill>
                <a:latin typeface="Gelasio" pitchFamily="34" charset="0"/>
                <a:ea typeface="Gelasio" pitchFamily="34" charset="-122"/>
                <a:cs typeface="Gelasio" pitchFamily="34" charset="-120"/>
              </a:rPr>
              <a:t>La coordination à l'œuvre : la SAMOA maître d'ouvrage unique</a:t>
            </a:r>
            <a:endParaRPr lang="en-US" sz="2750" dirty="0"/>
          </a:p>
        </p:txBody>
      </p:sp>
      <p:pic>
        <p:nvPicPr>
          <p:cNvPr id="3" name="Image 0" descr="preencoded.png"/>
          <p:cNvPicPr>
            <a:picLocks noChangeAspect="1"/>
          </p:cNvPicPr>
          <p:nvPr/>
        </p:nvPicPr>
        <p:blipFill>
          <a:blip r:embed="rId3"/>
          <a:stretch>
            <a:fillRect/>
          </a:stretch>
        </p:blipFill>
        <p:spPr>
          <a:xfrm>
            <a:off x="496119" y="1538660"/>
            <a:ext cx="708794" cy="850553"/>
          </a:xfrm>
          <a:prstGeom prst="rect">
            <a:avLst/>
          </a:prstGeom>
        </p:spPr>
      </p:pic>
      <p:sp>
        <p:nvSpPr>
          <p:cNvPr id="4" name="Text 1"/>
          <p:cNvSpPr/>
          <p:nvPr/>
        </p:nvSpPr>
        <p:spPr>
          <a:xfrm>
            <a:off x="1346671" y="1680418"/>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Lignes C1–C4</a:t>
            </a:r>
            <a:endParaRPr lang="en-US" sz="1350" dirty="0"/>
          </a:p>
        </p:txBody>
      </p:sp>
      <p:sp>
        <p:nvSpPr>
          <p:cNvPr id="5" name="Text 2"/>
          <p:cNvSpPr/>
          <p:nvPr/>
        </p:nvSpPr>
        <p:spPr>
          <a:xfrm>
            <a:off x="1346671" y="1986930"/>
            <a:ext cx="7301210" cy="226814"/>
          </a:xfrm>
          <a:prstGeom prst="rect">
            <a:avLst/>
          </a:prstGeom>
          <a:noFill/>
          <a:ln/>
        </p:spPr>
        <p:txBody>
          <a:bodyPr wrap="none" lIns="0" tIns="0" rIns="0" bIns="0" rtlCol="0" anchor="t"/>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MOA assurée par </a:t>
            </a:r>
            <a:r>
              <a:rPr lang="en-US" sz="1100" b="1" dirty="0">
                <a:solidFill>
                  <a:srgbClr val="272525"/>
                </a:solidFill>
                <a:latin typeface="Lato" pitchFamily="34" charset="0"/>
                <a:ea typeface="Lato" pitchFamily="34" charset="-122"/>
                <a:cs typeface="Lato" pitchFamily="34" charset="-120"/>
              </a:rPr>
              <a:t>Nantes Métropole</a:t>
            </a:r>
            <a:r>
              <a:rPr lang="en-US" sz="1100" dirty="0">
                <a:solidFill>
                  <a:srgbClr val="272525"/>
                </a:solidFill>
                <a:latin typeface="Lato" pitchFamily="34" charset="0"/>
                <a:ea typeface="Lato" pitchFamily="34" charset="-122"/>
                <a:cs typeface="Lato" pitchFamily="34" charset="-120"/>
              </a:rPr>
              <a:t> — le cadre classique.</a:t>
            </a:r>
            <a:endParaRPr lang="en-US" sz="1100" dirty="0"/>
          </a:p>
        </p:txBody>
      </p:sp>
      <p:pic>
        <p:nvPicPr>
          <p:cNvPr id="6" name="Image 1" descr="preencoded.png"/>
          <p:cNvPicPr>
            <a:picLocks noChangeAspect="1"/>
          </p:cNvPicPr>
          <p:nvPr/>
        </p:nvPicPr>
        <p:blipFill>
          <a:blip r:embed="rId4"/>
          <a:stretch>
            <a:fillRect/>
          </a:stretch>
        </p:blipFill>
        <p:spPr>
          <a:xfrm>
            <a:off x="496119" y="2389212"/>
            <a:ext cx="708794" cy="850553"/>
          </a:xfrm>
          <a:prstGeom prst="rect">
            <a:avLst/>
          </a:prstGeom>
        </p:spPr>
      </p:pic>
      <p:sp>
        <p:nvSpPr>
          <p:cNvPr id="7" name="Text 3"/>
          <p:cNvSpPr/>
          <p:nvPr/>
        </p:nvSpPr>
        <p:spPr>
          <a:xfrm>
            <a:off x="1346671" y="2530971"/>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Ligne C5</a:t>
            </a:r>
            <a:endParaRPr lang="en-US" sz="1350" dirty="0"/>
          </a:p>
        </p:txBody>
      </p:sp>
      <p:sp>
        <p:nvSpPr>
          <p:cNvPr id="8" name="Text 4"/>
          <p:cNvSpPr/>
          <p:nvPr/>
        </p:nvSpPr>
        <p:spPr>
          <a:xfrm>
            <a:off x="1346671" y="2837483"/>
            <a:ext cx="7301210" cy="226814"/>
          </a:xfrm>
          <a:prstGeom prst="rect">
            <a:avLst/>
          </a:prstGeom>
          <a:noFill/>
          <a:ln/>
        </p:spPr>
        <p:txBody>
          <a:bodyPr wrap="none" lIns="0" tIns="0" rIns="0" bIns="0" rtlCol="0" anchor="t"/>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MOA confiée à la </a:t>
            </a:r>
            <a:r>
              <a:rPr lang="en-US" sz="1100" b="1" dirty="0">
                <a:solidFill>
                  <a:srgbClr val="272525"/>
                </a:solidFill>
                <a:latin typeface="Lato" pitchFamily="34" charset="0"/>
                <a:ea typeface="Lato" pitchFamily="34" charset="-122"/>
                <a:cs typeface="Lato" pitchFamily="34" charset="-120"/>
              </a:rPr>
              <a:t>SAMOA</a:t>
            </a:r>
            <a:r>
              <a:rPr lang="en-US" sz="1100" dirty="0">
                <a:solidFill>
                  <a:srgbClr val="272525"/>
                </a:solidFill>
                <a:latin typeface="Lato" pitchFamily="34" charset="0"/>
                <a:ea typeface="Lato" pitchFamily="34" charset="-122"/>
                <a:cs typeface="Lato" pitchFamily="34" charset="-120"/>
              </a:rPr>
              <a:t> — l'aménageur, non le transporteur.</a:t>
            </a:r>
            <a:endParaRPr lang="en-US" sz="1100" dirty="0"/>
          </a:p>
        </p:txBody>
      </p:sp>
      <p:pic>
        <p:nvPicPr>
          <p:cNvPr id="9" name="Image 2" descr="preencoded.png"/>
          <p:cNvPicPr>
            <a:picLocks noChangeAspect="1"/>
          </p:cNvPicPr>
          <p:nvPr/>
        </p:nvPicPr>
        <p:blipFill>
          <a:blip r:embed="rId5"/>
          <a:stretch>
            <a:fillRect/>
          </a:stretch>
        </p:blipFill>
        <p:spPr>
          <a:xfrm>
            <a:off x="496119" y="3239765"/>
            <a:ext cx="708794" cy="850553"/>
          </a:xfrm>
          <a:prstGeom prst="rect">
            <a:avLst/>
          </a:prstGeom>
        </p:spPr>
      </p:pic>
      <p:sp>
        <p:nvSpPr>
          <p:cNvPr id="10" name="Text 5"/>
          <p:cNvSpPr/>
          <p:nvPr/>
        </p:nvSpPr>
        <p:spPr>
          <a:xfrm>
            <a:off x="1346671" y="3381524"/>
            <a:ext cx="1927547" cy="221456"/>
          </a:xfrm>
          <a:prstGeom prst="rect">
            <a:avLst/>
          </a:prstGeom>
          <a:noFill/>
          <a:ln/>
        </p:spPr>
        <p:txBody>
          <a:bodyPr wrap="none" lIns="0" tIns="0" rIns="0" bIns="0" rtlCol="0" anchor="t"/>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SEMITAN repositionnée</a:t>
            </a:r>
            <a:endParaRPr lang="en-US" sz="1350" dirty="0"/>
          </a:p>
        </p:txBody>
      </p:sp>
      <p:sp>
        <p:nvSpPr>
          <p:cNvPr id="11" name="Text 6"/>
          <p:cNvSpPr/>
          <p:nvPr/>
        </p:nvSpPr>
        <p:spPr>
          <a:xfrm>
            <a:off x="1346671" y="3688035"/>
            <a:ext cx="7301210" cy="226814"/>
          </a:xfrm>
          <a:prstGeom prst="rect">
            <a:avLst/>
          </a:prstGeom>
          <a:noFill/>
          <a:ln/>
        </p:spPr>
        <p:txBody>
          <a:bodyPr wrap="none" lIns="0" tIns="0" rIns="0" bIns="0" rtlCol="0" anchor="t"/>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En </a:t>
            </a:r>
            <a:r>
              <a:rPr lang="en-US" sz="1100" b="1" dirty="0">
                <a:solidFill>
                  <a:srgbClr val="272525"/>
                </a:solidFill>
                <a:latin typeface="Lato" pitchFamily="34" charset="0"/>
                <a:ea typeface="Lato" pitchFamily="34" charset="-122"/>
                <a:cs typeface="Lato" pitchFamily="34" charset="-120"/>
              </a:rPr>
              <a:t>AMO</a:t>
            </a:r>
            <a:r>
              <a:rPr lang="en-US" sz="1100" dirty="0">
                <a:solidFill>
                  <a:srgbClr val="272525"/>
                </a:solidFill>
                <a:latin typeface="Lato" pitchFamily="34" charset="0"/>
                <a:ea typeface="Lato" pitchFamily="34" charset="-122"/>
                <a:cs typeface="Lato" pitchFamily="34" charset="-120"/>
              </a:rPr>
              <a:t> (assistant à maîtrise d'ouvrage) : expertise d'exploitation sans doublon institutionnel.</a:t>
            </a:r>
            <a:endParaRPr lang="en-US" sz="1100" dirty="0"/>
          </a:p>
        </p:txBody>
      </p:sp>
      <p:sp>
        <p:nvSpPr>
          <p:cNvPr id="12" name="Text 7"/>
          <p:cNvSpPr/>
          <p:nvPr/>
        </p:nvSpPr>
        <p:spPr>
          <a:xfrm>
            <a:off x="496119" y="4249787"/>
            <a:ext cx="8151763"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Fondement du choix : seule la SAMOA maîtrise simultanément la connaissance du territoire et la capacité à créer des espaces publics de qualité. Elle est le </a:t>
            </a:r>
            <a:r>
              <a:rPr lang="en-US" sz="1100" b="1" dirty="0">
                <a:solidFill>
                  <a:srgbClr val="272525"/>
                </a:solidFill>
                <a:latin typeface="Lato" pitchFamily="34" charset="0"/>
                <a:ea typeface="Lato" pitchFamily="34" charset="-122"/>
                <a:cs typeface="Lato" pitchFamily="34" charset="-120"/>
              </a:rPr>
              <a:t>"pivot" de la multi-organisation temporaire</a:t>
            </a:r>
            <a:r>
              <a:rPr lang="en-US" sz="1100" dirty="0">
                <a:solidFill>
                  <a:srgbClr val="272525"/>
                </a:solidFill>
                <a:latin typeface="Lato" pitchFamily="34" charset="0"/>
                <a:ea typeface="Lato" pitchFamily="34" charset="-122"/>
                <a:cs typeface="Lato" pitchFamily="34" charset="-120"/>
              </a:rPr>
              <a:t> </a:t>
            </a:r>
            <a:r>
              <a:rPr lang="en-US" sz="1100" i="1" dirty="0">
                <a:solidFill>
                  <a:srgbClr val="272525"/>
                </a:solidFill>
                <a:latin typeface="Lato" pitchFamily="34" charset="0"/>
                <a:ea typeface="Lato" pitchFamily="34" charset="-122"/>
                <a:cs typeface="Lato" pitchFamily="34" charset="-120"/>
              </a:rPr>
              <a:t>(Lizarralde, 2011)</a:t>
            </a:r>
            <a:r>
              <a:rPr lang="en-US" sz="1100" dirty="0">
                <a:solidFill>
                  <a:srgbClr val="272525"/>
                </a:solidFill>
                <a:latin typeface="Lato" pitchFamily="34" charset="0"/>
                <a:ea typeface="Lato" pitchFamily="34" charset="-122"/>
                <a:cs typeface="Lato" pitchFamily="34" charset="-120"/>
              </a:rPr>
              <a:t> — chacun fait ce qu'il sait faire le mieux.</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96119" y="961951"/>
            <a:ext cx="8151763" cy="885974"/>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312F2B"/>
                </a:solidFill>
                <a:latin typeface="Gelasio" pitchFamily="34" charset="0"/>
                <a:ea typeface="Gelasio" pitchFamily="34" charset="-122"/>
                <a:cs typeface="Gelasio" pitchFamily="34" charset="-120"/>
              </a:rPr>
              <a:t>Effets de la coordination : synergies économiques et foncières</a:t>
            </a:r>
            <a:endParaRPr lang="en-US" sz="2750" dirty="0"/>
          </a:p>
        </p:txBody>
      </p:sp>
      <p:sp>
        <p:nvSpPr>
          <p:cNvPr id="3" name="Text 1"/>
          <p:cNvSpPr/>
          <p:nvPr/>
        </p:nvSpPr>
        <p:spPr>
          <a:xfrm>
            <a:off x="496119" y="2202284"/>
            <a:ext cx="2286149" cy="221456"/>
          </a:xfrm>
          <a:prstGeom prst="rect">
            <a:avLst/>
          </a:prstGeom>
          <a:noFill/>
          <a:ln/>
        </p:spPr>
        <p:txBody>
          <a:bodyPr wrap="none" lIns="0" tIns="0" rIns="0" bIns="0" rtlCol="0" anchor="t"/>
          <a:lstStyle/>
          <a:p>
            <a:pPr marL="0" indent="0" algn="l">
              <a:lnSpc>
                <a:spcPct val="104000"/>
              </a:lnSpc>
              <a:buNone/>
            </a:pPr>
            <a:r>
              <a:rPr lang="en-US" sz="1350" dirty="0">
                <a:solidFill>
                  <a:srgbClr val="312F2B"/>
                </a:solidFill>
                <a:latin typeface="Gelasio" pitchFamily="34" charset="0"/>
                <a:ea typeface="Gelasio" pitchFamily="34" charset="-122"/>
                <a:cs typeface="Gelasio" pitchFamily="34" charset="-120"/>
              </a:rPr>
              <a:t>Synergies économiques</a:t>
            </a:r>
            <a:endParaRPr lang="en-US" sz="1350" dirty="0"/>
          </a:p>
        </p:txBody>
      </p:sp>
      <p:sp>
        <p:nvSpPr>
          <p:cNvPr id="4" name="Text 2"/>
          <p:cNvSpPr/>
          <p:nvPr/>
        </p:nvSpPr>
        <p:spPr>
          <a:xfrm>
            <a:off x="496119" y="2565499"/>
            <a:ext cx="3902943" cy="1509564"/>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100" dirty="0">
                <a:solidFill>
                  <a:srgbClr val="272525"/>
                </a:solidFill>
                <a:latin typeface="Lato" pitchFamily="34" charset="0"/>
                <a:ea typeface="Lato" pitchFamily="34" charset="-122"/>
                <a:cs typeface="Lato" pitchFamily="34" charset="-120"/>
              </a:rPr>
              <a:t>MOE mieux rémunérée sur budget global → taux plus faible → économie nette</a:t>
            </a:r>
            <a:endParaRPr lang="en-US" sz="1100" dirty="0"/>
          </a:p>
          <a:p>
            <a:pPr marL="342900" indent="-342900" algn="l">
              <a:lnSpc>
                <a:spcPct val="133000"/>
              </a:lnSpc>
              <a:buSzPct val="100000"/>
              <a:buChar char="•"/>
            </a:pPr>
            <a:r>
              <a:rPr lang="en-US" sz="1100" dirty="0">
                <a:solidFill>
                  <a:srgbClr val="272525"/>
                </a:solidFill>
                <a:latin typeface="Lato" pitchFamily="34" charset="0"/>
                <a:ea typeface="Lato" pitchFamily="34" charset="-122"/>
                <a:cs typeface="Lato" pitchFamily="34" charset="-120"/>
              </a:rPr>
              <a:t>Mutualisation des coûts d'installation de chantier</a:t>
            </a:r>
            <a:endParaRPr lang="en-US" sz="1100" dirty="0"/>
          </a:p>
          <a:p>
            <a:pPr marL="342900" indent="-342900" algn="l">
              <a:lnSpc>
                <a:spcPct val="133000"/>
              </a:lnSpc>
              <a:buSzPct val="100000"/>
              <a:buChar char="•"/>
            </a:pPr>
            <a:r>
              <a:rPr lang="en-US" sz="1100" dirty="0">
                <a:solidFill>
                  <a:srgbClr val="272525"/>
                </a:solidFill>
                <a:latin typeface="Lato" pitchFamily="34" charset="0"/>
                <a:ea typeface="Lato" pitchFamily="34" charset="-122"/>
                <a:cs typeface="Lato" pitchFamily="34" charset="-120"/>
              </a:rPr>
              <a:t>OPC commun → meilleure tenue des plannings</a:t>
            </a:r>
            <a:endParaRPr lang="en-US" sz="1100" dirty="0"/>
          </a:p>
          <a:p>
            <a:pPr marL="342900" indent="-342900" algn="l">
              <a:lnSpc>
                <a:spcPct val="133000"/>
              </a:lnSpc>
              <a:buSzPct val="100000"/>
              <a:buChar char="•"/>
            </a:pPr>
            <a:r>
              <a:rPr lang="en-US" sz="1100" dirty="0">
                <a:solidFill>
                  <a:srgbClr val="272525"/>
                </a:solidFill>
                <a:latin typeface="Lato" pitchFamily="34" charset="0"/>
                <a:ea typeface="Lato" pitchFamily="34" charset="-122"/>
                <a:cs typeface="Lato" pitchFamily="34" charset="-120"/>
              </a:rPr>
              <a:t>CSPS et CT avec visibilité globale → chantiers mieux sécurisés</a:t>
            </a:r>
            <a:endParaRPr lang="en-US" sz="1100" dirty="0"/>
          </a:p>
        </p:txBody>
      </p:sp>
      <p:sp>
        <p:nvSpPr>
          <p:cNvPr id="5" name="Shape 3"/>
          <p:cNvSpPr/>
          <p:nvPr/>
        </p:nvSpPr>
        <p:spPr>
          <a:xfrm>
            <a:off x="4647605" y="2060525"/>
            <a:ext cx="4107135" cy="2120950"/>
          </a:xfrm>
          <a:prstGeom prst="roundRect">
            <a:avLst>
              <a:gd name="adj" fmla="val 4813"/>
            </a:avLst>
          </a:prstGeom>
          <a:solidFill>
            <a:srgbClr val="E5E5E0">
              <a:alpha val="95000"/>
            </a:srgbClr>
          </a:solidFill>
          <a:ln/>
        </p:spPr>
        <p:txBody>
          <a:bodyPr/>
          <a:lstStyle/>
          <a:p>
            <a:endParaRPr lang="fr-FR"/>
          </a:p>
        </p:txBody>
      </p:sp>
      <p:sp>
        <p:nvSpPr>
          <p:cNvPr id="6" name="Text 4"/>
          <p:cNvSpPr/>
          <p:nvPr/>
        </p:nvSpPr>
        <p:spPr>
          <a:xfrm>
            <a:off x="4789363" y="2202284"/>
            <a:ext cx="3516883" cy="221456"/>
          </a:xfrm>
          <a:prstGeom prst="rect">
            <a:avLst/>
          </a:prstGeom>
          <a:noFill/>
          <a:ln/>
        </p:spPr>
        <p:txBody>
          <a:bodyPr wrap="none" lIns="0" tIns="0" rIns="0" bIns="0" rtlCol="0" anchor="t"/>
          <a:lstStyle/>
          <a:p>
            <a:pPr marL="0" indent="0" algn="l">
              <a:lnSpc>
                <a:spcPct val="104000"/>
              </a:lnSpc>
              <a:buNone/>
            </a:pPr>
            <a:r>
              <a:rPr lang="en-US" sz="1350" dirty="0">
                <a:solidFill>
                  <a:srgbClr val="312F2B"/>
                </a:solidFill>
                <a:latin typeface="Gelasio" pitchFamily="34" charset="0"/>
                <a:ea typeface="Gelasio" pitchFamily="34" charset="-122"/>
                <a:cs typeface="Gelasio" pitchFamily="34" charset="-120"/>
              </a:rPr>
              <a:t>Synergie foncière — Prairie au Duc Sud</a:t>
            </a:r>
            <a:endParaRPr lang="en-US" sz="1350" dirty="0"/>
          </a:p>
        </p:txBody>
      </p:sp>
      <p:sp>
        <p:nvSpPr>
          <p:cNvPr id="7" name="Text 5"/>
          <p:cNvSpPr/>
          <p:nvPr/>
        </p:nvSpPr>
        <p:spPr>
          <a:xfrm>
            <a:off x="4789363" y="2565499"/>
            <a:ext cx="3823618" cy="1488430"/>
          </a:xfrm>
          <a:prstGeom prst="rect">
            <a:avLst/>
          </a:prstGeom>
          <a:noFill/>
          <a:ln/>
        </p:spPr>
        <p:txBody>
          <a:bodyPr wrap="square" lIns="0" tIns="0" rIns="0" bIns="0" rtlCol="0" anchor="t">
            <a:normAutofit/>
          </a:bodyPr>
          <a:lstStyle/>
          <a:p>
            <a:pPr marL="0" indent="0" algn="l">
              <a:lnSpc>
                <a:spcPct val="133000"/>
              </a:lnSpc>
              <a:buNone/>
            </a:pPr>
            <a:r>
              <a:rPr lang="en-US" sz="1100" b="1" dirty="0">
                <a:solidFill>
                  <a:srgbClr val="272525"/>
                </a:solidFill>
                <a:latin typeface="Lato" pitchFamily="34" charset="0"/>
                <a:ea typeface="Lato" pitchFamily="34" charset="-122"/>
                <a:cs typeface="Lato" pitchFamily="34" charset="-120"/>
              </a:rPr>
              <a:t>6 ha</a:t>
            </a:r>
            <a:r>
              <a:rPr lang="en-US" sz="1100" dirty="0">
                <a:solidFill>
                  <a:srgbClr val="272525"/>
                </a:solidFill>
                <a:latin typeface="Lato" pitchFamily="34" charset="0"/>
                <a:ea typeface="Lato" pitchFamily="34" charset="-122"/>
                <a:cs typeface="Lato" pitchFamily="34" charset="-120"/>
              </a:rPr>
              <a:t> de propriétés SNCF/RFF acquis en une seule opération, alors que seulement </a:t>
            </a:r>
            <a:r>
              <a:rPr lang="en-US" sz="1100" b="1" dirty="0">
                <a:solidFill>
                  <a:srgbClr val="272525"/>
                </a:solidFill>
                <a:latin typeface="Lato" pitchFamily="34" charset="0"/>
                <a:ea typeface="Lato" pitchFamily="34" charset="-122"/>
                <a:cs typeface="Lato" pitchFamily="34" charset="-120"/>
              </a:rPr>
              <a:t>15%</a:t>
            </a:r>
            <a:r>
              <a:rPr lang="en-US" sz="1100" dirty="0">
                <a:solidFill>
                  <a:srgbClr val="272525"/>
                </a:solidFill>
                <a:latin typeface="Lato" pitchFamily="34" charset="0"/>
                <a:ea typeface="Lato" pitchFamily="34" charset="-122"/>
                <a:cs typeface="Lato" pitchFamily="34" charset="-120"/>
              </a:rPr>
              <a:t> étaient strictement nécessaires à la voirie C5.</a:t>
            </a:r>
            <a:endParaRPr lang="en-US" sz="1100" dirty="0"/>
          </a:p>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 Quartier rendu viable </a:t>
            </a:r>
            <a:r>
              <a:rPr lang="en-US" sz="1100" b="1" dirty="0">
                <a:solidFill>
                  <a:srgbClr val="272525"/>
                </a:solidFill>
                <a:latin typeface="Lato" pitchFamily="34" charset="0"/>
                <a:ea typeface="Lato" pitchFamily="34" charset="-122"/>
                <a:cs typeface="Lato" pitchFamily="34" charset="-120"/>
              </a:rPr>
              <a:t>bien avant</a:t>
            </a:r>
            <a:r>
              <a:rPr lang="en-US" sz="1100" dirty="0">
                <a:solidFill>
                  <a:srgbClr val="272525"/>
                </a:solidFill>
                <a:latin typeface="Lato" pitchFamily="34" charset="0"/>
                <a:ea typeface="Lato" pitchFamily="34" charset="-122"/>
                <a:cs typeface="Lato" pitchFamily="34" charset="-120"/>
              </a:rPr>
              <a:t> les premières estimations. Un projet séparé n'aurait ni la vision ni la légitimité pour prendre cette décision.</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496119" y="724049"/>
            <a:ext cx="8151763" cy="885974"/>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312F2B"/>
                </a:solidFill>
                <a:latin typeface="Gelasio" pitchFamily="34" charset="0"/>
                <a:ea typeface="Gelasio" pitchFamily="34" charset="-122"/>
                <a:cs typeface="Gelasio" pitchFamily="34" charset="-120"/>
              </a:rPr>
              <a:t>Effets de la coordination : la qualité de l'espace public</a:t>
            </a:r>
            <a:endParaRPr lang="en-US" sz="2750" dirty="0"/>
          </a:p>
        </p:txBody>
      </p:sp>
      <p:sp>
        <p:nvSpPr>
          <p:cNvPr id="3" name="Text 1"/>
          <p:cNvSpPr/>
          <p:nvPr/>
        </p:nvSpPr>
        <p:spPr>
          <a:xfrm>
            <a:off x="496119" y="1822624"/>
            <a:ext cx="8151763"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Créer de beaux espaces publics durables est le cœur de métier d'un aménageur — ni l'exploitant ni l'AOT ne disposent de cette expertise opérationnelle.</a:t>
            </a:r>
            <a:endParaRPr lang="en-US" sz="1100" dirty="0"/>
          </a:p>
        </p:txBody>
      </p:sp>
      <p:sp>
        <p:nvSpPr>
          <p:cNvPr id="4" name="Shape 2"/>
          <p:cNvSpPr/>
          <p:nvPr/>
        </p:nvSpPr>
        <p:spPr>
          <a:xfrm>
            <a:off x="496119" y="2435721"/>
            <a:ext cx="2622724" cy="1983656"/>
          </a:xfrm>
          <a:prstGeom prst="roundRect">
            <a:avLst>
              <a:gd name="adj" fmla="val 4610"/>
            </a:avLst>
          </a:prstGeom>
          <a:solidFill>
            <a:srgbClr val="FFFFFF">
              <a:alpha val="95000"/>
            </a:srgbClr>
          </a:solidFill>
          <a:ln w="19050">
            <a:solidFill>
              <a:srgbClr val="CECEC9"/>
            </a:solidFill>
            <a:prstDash val="solid"/>
          </a:ln>
        </p:spPr>
        <p:txBody>
          <a:bodyPr/>
          <a:lstStyle/>
          <a:p>
            <a:endParaRPr lang="fr-FR"/>
          </a:p>
        </p:txBody>
      </p:sp>
      <p:sp>
        <p:nvSpPr>
          <p:cNvPr id="5" name="Shape 3"/>
          <p:cNvSpPr/>
          <p:nvPr/>
        </p:nvSpPr>
        <p:spPr>
          <a:xfrm>
            <a:off x="477069" y="2435721"/>
            <a:ext cx="76200" cy="1983656"/>
          </a:xfrm>
          <a:prstGeom prst="roundRect">
            <a:avLst>
              <a:gd name="adj" fmla="val 78140"/>
            </a:avLst>
          </a:prstGeom>
          <a:solidFill>
            <a:srgbClr val="E5E5E0"/>
          </a:solidFill>
          <a:ln/>
        </p:spPr>
        <p:txBody>
          <a:bodyPr/>
          <a:lstStyle/>
          <a:p>
            <a:endParaRPr lang="fr-FR"/>
          </a:p>
        </p:txBody>
      </p:sp>
      <p:sp>
        <p:nvSpPr>
          <p:cNvPr id="6" name="Text 4"/>
          <p:cNvSpPr/>
          <p:nvPr/>
        </p:nvSpPr>
        <p:spPr>
          <a:xfrm>
            <a:off x="714077" y="2596530"/>
            <a:ext cx="2243956" cy="442913"/>
          </a:xfrm>
          <a:prstGeom prst="rect">
            <a:avLst/>
          </a:prstGeom>
          <a:noFill/>
          <a:ln/>
        </p:spPr>
        <p:txBody>
          <a:bodyPr wrap="square" lIns="0" tIns="0" rIns="0" bIns="0" rtlCol="0" anchor="t">
            <a:normAutofit/>
          </a:bodyPr>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Tronçon central — façade à façade</a:t>
            </a:r>
            <a:endParaRPr lang="en-US" sz="1350" dirty="0"/>
          </a:p>
        </p:txBody>
      </p:sp>
      <p:sp>
        <p:nvSpPr>
          <p:cNvPr id="7" name="Text 5"/>
          <p:cNvSpPr/>
          <p:nvPr/>
        </p:nvSpPr>
        <p:spPr>
          <a:xfrm>
            <a:off x="714077" y="3124498"/>
            <a:ext cx="2243956" cy="1134070"/>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Bd Vincent Gâche, Bd Babin Chevaye, Allée Paul Nizan : plus d'1 km entièrement refait — larges trottoirs, pistes cyclables, plantations généreuses.</a:t>
            </a:r>
            <a:endParaRPr lang="en-US" sz="1100" dirty="0"/>
          </a:p>
        </p:txBody>
      </p:sp>
      <p:sp>
        <p:nvSpPr>
          <p:cNvPr id="8" name="Shape 6"/>
          <p:cNvSpPr/>
          <p:nvPr/>
        </p:nvSpPr>
        <p:spPr>
          <a:xfrm>
            <a:off x="3260601" y="2435721"/>
            <a:ext cx="2622724" cy="1983656"/>
          </a:xfrm>
          <a:prstGeom prst="roundRect">
            <a:avLst>
              <a:gd name="adj" fmla="val 4610"/>
            </a:avLst>
          </a:prstGeom>
          <a:solidFill>
            <a:srgbClr val="FFFFFF">
              <a:alpha val="95000"/>
            </a:srgbClr>
          </a:solidFill>
          <a:ln w="19050">
            <a:solidFill>
              <a:srgbClr val="CECEC9"/>
            </a:solidFill>
            <a:prstDash val="solid"/>
          </a:ln>
        </p:spPr>
        <p:txBody>
          <a:bodyPr/>
          <a:lstStyle/>
          <a:p>
            <a:endParaRPr lang="fr-FR"/>
          </a:p>
        </p:txBody>
      </p:sp>
      <p:sp>
        <p:nvSpPr>
          <p:cNvPr id="9" name="Shape 7"/>
          <p:cNvSpPr/>
          <p:nvPr/>
        </p:nvSpPr>
        <p:spPr>
          <a:xfrm>
            <a:off x="3241551" y="2435721"/>
            <a:ext cx="76200" cy="1983656"/>
          </a:xfrm>
          <a:prstGeom prst="roundRect">
            <a:avLst>
              <a:gd name="adj" fmla="val 78140"/>
            </a:avLst>
          </a:prstGeom>
          <a:solidFill>
            <a:srgbClr val="E5E5E0"/>
          </a:solidFill>
          <a:ln/>
        </p:spPr>
        <p:txBody>
          <a:bodyPr/>
          <a:lstStyle/>
          <a:p>
            <a:endParaRPr lang="fr-FR"/>
          </a:p>
        </p:txBody>
      </p:sp>
      <p:sp>
        <p:nvSpPr>
          <p:cNvPr id="10" name="Text 8"/>
          <p:cNvSpPr/>
          <p:nvPr/>
        </p:nvSpPr>
        <p:spPr>
          <a:xfrm>
            <a:off x="3478560" y="2596530"/>
            <a:ext cx="2122587" cy="221456"/>
          </a:xfrm>
          <a:prstGeom prst="rect">
            <a:avLst/>
          </a:prstGeom>
          <a:noFill/>
          <a:ln/>
        </p:spPr>
        <p:txBody>
          <a:bodyPr wrap="none" lIns="0" tIns="0" rIns="0" bIns="0" rtlCol="0" anchor="t"/>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Un investissement délibéré</a:t>
            </a:r>
            <a:endParaRPr lang="en-US" sz="1350" dirty="0"/>
          </a:p>
        </p:txBody>
      </p:sp>
      <p:sp>
        <p:nvSpPr>
          <p:cNvPr id="11" name="Text 9"/>
          <p:cNvSpPr/>
          <p:nvPr/>
        </p:nvSpPr>
        <p:spPr>
          <a:xfrm>
            <a:off x="3478560" y="2903041"/>
            <a:ext cx="2243956" cy="1134070"/>
          </a:xfrm>
          <a:prstGeom prst="rect">
            <a:avLst/>
          </a:prstGeom>
          <a:noFill/>
          <a:ln/>
        </p:spPr>
        <p:txBody>
          <a:bodyPr wrap="square" lIns="0" tIns="0" rIns="0" bIns="0" rtlCol="0" anchor="t">
            <a:normAutofit/>
          </a:bodyPr>
          <a:lstStyle/>
          <a:p>
            <a:pPr marL="0" indent="0" algn="l">
              <a:lnSpc>
                <a:spcPct val="133000"/>
              </a:lnSpc>
              <a:buNone/>
            </a:pPr>
            <a:r>
              <a:rPr lang="en-US" sz="1100" b="1" dirty="0">
                <a:solidFill>
                  <a:srgbClr val="272525"/>
                </a:solidFill>
                <a:latin typeface="Lato" pitchFamily="34" charset="0"/>
                <a:ea typeface="Lato" pitchFamily="34" charset="-122"/>
                <a:cs typeface="Lato" pitchFamily="34" charset="-120"/>
              </a:rPr>
              <a:t>40% du budget total</a:t>
            </a:r>
            <a:r>
              <a:rPr lang="en-US" sz="1100" dirty="0">
                <a:solidFill>
                  <a:srgbClr val="272525"/>
                </a:solidFill>
                <a:latin typeface="Lato" pitchFamily="34" charset="0"/>
                <a:ea typeface="Lato" pitchFamily="34" charset="-122"/>
                <a:cs typeface="Lato" pitchFamily="34" charset="-120"/>
              </a:rPr>
              <a:t> pour seulement </a:t>
            </a:r>
            <a:r>
              <a:rPr lang="en-US" sz="1100" b="1" dirty="0">
                <a:solidFill>
                  <a:srgbClr val="272525"/>
                </a:solidFill>
                <a:latin typeface="Lato" pitchFamily="34" charset="0"/>
                <a:ea typeface="Lato" pitchFamily="34" charset="-122"/>
                <a:cs typeface="Lato" pitchFamily="34" charset="-120"/>
              </a:rPr>
              <a:t>25% du linéaire</a:t>
            </a:r>
            <a:r>
              <a:rPr lang="en-US" sz="1100" dirty="0">
                <a:solidFill>
                  <a:srgbClr val="272525"/>
                </a:solidFill>
                <a:latin typeface="Lato" pitchFamily="34" charset="0"/>
                <a:ea typeface="Lato" pitchFamily="34" charset="-122"/>
                <a:cs typeface="Lato" pitchFamily="34" charset="-120"/>
              </a:rPr>
              <a:t> — rendu possible uniquement parce que l'aménageur portait les deux projets simultanément.</a:t>
            </a:r>
            <a:endParaRPr lang="en-US" sz="1100" dirty="0"/>
          </a:p>
        </p:txBody>
      </p:sp>
      <p:sp>
        <p:nvSpPr>
          <p:cNvPr id="12" name="Shape 10"/>
          <p:cNvSpPr/>
          <p:nvPr/>
        </p:nvSpPr>
        <p:spPr>
          <a:xfrm>
            <a:off x="6025083" y="2435721"/>
            <a:ext cx="2622724" cy="1983656"/>
          </a:xfrm>
          <a:prstGeom prst="roundRect">
            <a:avLst>
              <a:gd name="adj" fmla="val 4610"/>
            </a:avLst>
          </a:prstGeom>
          <a:solidFill>
            <a:srgbClr val="FFFFFF">
              <a:alpha val="95000"/>
            </a:srgbClr>
          </a:solidFill>
          <a:ln w="19050">
            <a:solidFill>
              <a:srgbClr val="CECEC9"/>
            </a:solidFill>
            <a:prstDash val="solid"/>
          </a:ln>
        </p:spPr>
        <p:txBody>
          <a:bodyPr/>
          <a:lstStyle/>
          <a:p>
            <a:endParaRPr lang="fr-FR"/>
          </a:p>
        </p:txBody>
      </p:sp>
      <p:sp>
        <p:nvSpPr>
          <p:cNvPr id="13" name="Shape 11"/>
          <p:cNvSpPr/>
          <p:nvPr/>
        </p:nvSpPr>
        <p:spPr>
          <a:xfrm>
            <a:off x="6006033" y="2435721"/>
            <a:ext cx="76200" cy="1983656"/>
          </a:xfrm>
          <a:prstGeom prst="roundRect">
            <a:avLst>
              <a:gd name="adj" fmla="val 78140"/>
            </a:avLst>
          </a:prstGeom>
          <a:solidFill>
            <a:srgbClr val="E5E5E0"/>
          </a:solidFill>
          <a:ln/>
        </p:spPr>
        <p:txBody>
          <a:bodyPr/>
          <a:lstStyle/>
          <a:p>
            <a:endParaRPr lang="fr-FR"/>
          </a:p>
        </p:txBody>
      </p:sp>
      <p:sp>
        <p:nvSpPr>
          <p:cNvPr id="14" name="Text 12"/>
          <p:cNvSpPr/>
          <p:nvPr/>
        </p:nvSpPr>
        <p:spPr>
          <a:xfrm>
            <a:off x="6243042" y="2596530"/>
            <a:ext cx="2205633" cy="221456"/>
          </a:xfrm>
          <a:prstGeom prst="rect">
            <a:avLst/>
          </a:prstGeom>
          <a:noFill/>
          <a:ln/>
        </p:spPr>
        <p:txBody>
          <a:bodyPr wrap="none" lIns="0" tIns="0" rIns="0" bIns="0" rtlCol="0" anchor="t"/>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Un nouveau visage pour l'île</a:t>
            </a:r>
            <a:endParaRPr lang="en-US" sz="1350" dirty="0"/>
          </a:p>
        </p:txBody>
      </p:sp>
      <p:sp>
        <p:nvSpPr>
          <p:cNvPr id="15" name="Text 13"/>
          <p:cNvSpPr/>
          <p:nvPr/>
        </p:nvSpPr>
        <p:spPr>
          <a:xfrm>
            <a:off x="6243042" y="2903041"/>
            <a:ext cx="2243956"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La C5 préfigure la phase 2 du projet urbain et donne une identité forte au faubourg central de l'île.</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496119" y="1098500"/>
            <a:ext cx="6430491" cy="442987"/>
          </a:xfrm>
          <a:prstGeom prst="rect">
            <a:avLst/>
          </a:prstGeom>
          <a:noFill/>
          <a:ln/>
        </p:spPr>
        <p:txBody>
          <a:bodyPr wrap="none" lIns="0" tIns="0" rIns="0" bIns="0" rtlCol="0" anchor="t"/>
          <a:lstStyle/>
          <a:p>
            <a:pPr marL="0" indent="0" algn="l">
              <a:lnSpc>
                <a:spcPct val="104000"/>
              </a:lnSpc>
              <a:buNone/>
            </a:pPr>
            <a:r>
              <a:rPr lang="en-US" sz="2750" dirty="0">
                <a:solidFill>
                  <a:srgbClr val="312F2B"/>
                </a:solidFill>
                <a:latin typeface="Gelasio" pitchFamily="34" charset="0"/>
                <a:ea typeface="Gelasio" pitchFamily="34" charset="-122"/>
                <a:cs typeface="Gelasio" pitchFamily="34" charset="-120"/>
              </a:rPr>
              <a:t>Les limites de la coordination intégrée</a:t>
            </a:r>
            <a:endParaRPr lang="en-US" sz="2750" dirty="0"/>
          </a:p>
        </p:txBody>
      </p:sp>
      <p:sp>
        <p:nvSpPr>
          <p:cNvPr id="3" name="Shape 1"/>
          <p:cNvSpPr/>
          <p:nvPr/>
        </p:nvSpPr>
        <p:spPr>
          <a:xfrm>
            <a:off x="394022" y="1754088"/>
            <a:ext cx="4107135" cy="2290911"/>
          </a:xfrm>
          <a:prstGeom prst="roundRect">
            <a:avLst>
              <a:gd name="adj" fmla="val 4456"/>
            </a:avLst>
          </a:prstGeom>
          <a:solidFill>
            <a:srgbClr val="D3C1B6">
              <a:alpha val="95000"/>
            </a:srgbClr>
          </a:solidFill>
          <a:ln/>
        </p:spPr>
        <p:txBody>
          <a:bodyPr/>
          <a:lstStyle/>
          <a:p>
            <a:endParaRPr lang="fr-FR"/>
          </a:p>
        </p:txBody>
      </p:sp>
      <p:sp>
        <p:nvSpPr>
          <p:cNvPr id="4" name="Text 2"/>
          <p:cNvSpPr/>
          <p:nvPr/>
        </p:nvSpPr>
        <p:spPr>
          <a:xfrm>
            <a:off x="535781" y="1895847"/>
            <a:ext cx="3594199" cy="221456"/>
          </a:xfrm>
          <a:prstGeom prst="rect">
            <a:avLst/>
          </a:prstGeom>
          <a:noFill/>
          <a:ln/>
        </p:spPr>
        <p:txBody>
          <a:bodyPr wrap="none" lIns="0" tIns="0" rIns="0" bIns="0" rtlCol="0" anchor="t"/>
          <a:lstStyle/>
          <a:p>
            <a:pPr marL="0" indent="0" algn="l">
              <a:lnSpc>
                <a:spcPct val="104000"/>
              </a:lnSpc>
              <a:buNone/>
            </a:pPr>
            <a:r>
              <a:rPr lang="en-US" sz="1350" dirty="0">
                <a:solidFill>
                  <a:srgbClr val="312F2B"/>
                </a:solidFill>
                <a:latin typeface="Gelasio" pitchFamily="34" charset="0"/>
                <a:ea typeface="Gelasio" pitchFamily="34" charset="-122"/>
                <a:cs typeface="Gelasio" pitchFamily="34" charset="-120"/>
              </a:rPr>
              <a:t>Limite 1 — Sectorisation institutionnelle</a:t>
            </a:r>
            <a:endParaRPr lang="en-US" sz="1350" dirty="0"/>
          </a:p>
        </p:txBody>
      </p:sp>
      <p:sp>
        <p:nvSpPr>
          <p:cNvPr id="5" name="Text 3"/>
          <p:cNvSpPr/>
          <p:nvPr/>
        </p:nvSpPr>
        <p:spPr>
          <a:xfrm>
            <a:off x="535781" y="2259062"/>
            <a:ext cx="3823618" cy="1686818"/>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100" dirty="0">
                <a:solidFill>
                  <a:srgbClr val="272525"/>
                </a:solidFill>
                <a:latin typeface="Lato" pitchFamily="34" charset="0"/>
                <a:ea typeface="Lato" pitchFamily="34" charset="-122"/>
                <a:cs typeface="Lato" pitchFamily="34" charset="-120"/>
              </a:rPr>
              <a:t>Acteurs publics organisés par secteur → résistances au décloisonnement</a:t>
            </a:r>
            <a:endParaRPr lang="en-US" sz="1100" dirty="0"/>
          </a:p>
          <a:p>
            <a:pPr marL="342900" indent="-342900" algn="l">
              <a:lnSpc>
                <a:spcPct val="133000"/>
              </a:lnSpc>
              <a:buSzPct val="100000"/>
              <a:buChar char="•"/>
            </a:pPr>
            <a:r>
              <a:rPr lang="en-US" sz="1100" dirty="0">
                <a:solidFill>
                  <a:srgbClr val="272525"/>
                </a:solidFill>
                <a:latin typeface="Lato" pitchFamily="34" charset="0"/>
                <a:ea typeface="Lato" pitchFamily="34" charset="-122"/>
                <a:cs typeface="Lato" pitchFamily="34" charset="-120"/>
              </a:rPr>
              <a:t>Rivalités entre institutions aux périmètres qui se recoupent</a:t>
            </a:r>
            <a:endParaRPr lang="en-US" sz="1100" dirty="0"/>
          </a:p>
          <a:p>
            <a:pPr marL="342900" indent="-342900" algn="l">
              <a:lnSpc>
                <a:spcPct val="133000"/>
              </a:lnSpc>
              <a:buSzPct val="100000"/>
              <a:buChar char="•"/>
            </a:pPr>
            <a:r>
              <a:rPr lang="en-US" sz="1100" dirty="0">
                <a:solidFill>
                  <a:srgbClr val="272525"/>
                </a:solidFill>
                <a:latin typeface="Lato" pitchFamily="34" charset="0"/>
                <a:ea typeface="Lato" pitchFamily="34" charset="-122"/>
                <a:cs typeface="Lato" pitchFamily="34" charset="-120"/>
              </a:rPr>
              <a:t>Question sensible : qui capte les plus-values foncières engendrées par le TC ? (SAMOA côté public, promoteurs privés côté Bd Vincent Gâche)</a:t>
            </a:r>
            <a:endParaRPr lang="en-US" sz="1100" dirty="0"/>
          </a:p>
        </p:txBody>
      </p:sp>
      <p:sp>
        <p:nvSpPr>
          <p:cNvPr id="6" name="Text 4"/>
          <p:cNvSpPr/>
          <p:nvPr/>
        </p:nvSpPr>
        <p:spPr>
          <a:xfrm>
            <a:off x="4749701" y="1895847"/>
            <a:ext cx="3924598" cy="221456"/>
          </a:xfrm>
          <a:prstGeom prst="rect">
            <a:avLst/>
          </a:prstGeom>
          <a:noFill/>
          <a:ln/>
        </p:spPr>
        <p:txBody>
          <a:bodyPr wrap="none" lIns="0" tIns="0" rIns="0" bIns="0" rtlCol="0" anchor="t"/>
          <a:lstStyle/>
          <a:p>
            <a:pPr marL="0" indent="0" algn="l">
              <a:lnSpc>
                <a:spcPct val="104000"/>
              </a:lnSpc>
              <a:buNone/>
            </a:pPr>
            <a:r>
              <a:rPr lang="en-US" sz="1350" dirty="0">
                <a:solidFill>
                  <a:srgbClr val="312F2B"/>
                </a:solidFill>
                <a:latin typeface="Gelasio" pitchFamily="34" charset="0"/>
                <a:ea typeface="Gelasio" pitchFamily="34" charset="-122"/>
                <a:cs typeface="Gelasio" pitchFamily="34" charset="-120"/>
              </a:rPr>
              <a:t>Limite 2 — complexification pour la SAMOA</a:t>
            </a:r>
            <a:endParaRPr lang="en-US" sz="1350" dirty="0"/>
          </a:p>
        </p:txBody>
      </p:sp>
      <p:sp>
        <p:nvSpPr>
          <p:cNvPr id="7" name="Text 5"/>
          <p:cNvSpPr/>
          <p:nvPr/>
        </p:nvSpPr>
        <p:spPr>
          <a:xfrm>
            <a:off x="4749701" y="2259062"/>
            <a:ext cx="3902943" cy="1736378"/>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100" dirty="0">
                <a:solidFill>
                  <a:srgbClr val="272525"/>
                </a:solidFill>
                <a:latin typeface="Lato" pitchFamily="34" charset="0"/>
                <a:ea typeface="Lato" pitchFamily="34" charset="-122"/>
                <a:cs typeface="Lato" pitchFamily="34" charset="-120"/>
              </a:rPr>
              <a:t>Ce qui simplifie la vie des acteurs extérieurs </a:t>
            </a:r>
            <a:r>
              <a:rPr lang="en-US" sz="1100" b="1" dirty="0">
                <a:solidFill>
                  <a:srgbClr val="272525"/>
                </a:solidFill>
                <a:latin typeface="Lato" pitchFamily="34" charset="0"/>
                <a:ea typeface="Lato" pitchFamily="34" charset="-122"/>
                <a:cs typeface="Lato" pitchFamily="34" charset="-120"/>
              </a:rPr>
              <a:t>complique celle du pivot</a:t>
            </a:r>
            <a:endParaRPr lang="en-US" sz="1100" dirty="0"/>
          </a:p>
          <a:p>
            <a:pPr marL="342900" indent="-342900" algn="l">
              <a:lnSpc>
                <a:spcPct val="133000"/>
              </a:lnSpc>
              <a:buSzPct val="100000"/>
              <a:buChar char="•"/>
            </a:pPr>
            <a:r>
              <a:rPr lang="en-US" sz="1100" dirty="0">
                <a:solidFill>
                  <a:srgbClr val="272525"/>
                </a:solidFill>
                <a:latin typeface="Lato" pitchFamily="34" charset="0"/>
                <a:ea typeface="Lato" pitchFamily="34" charset="-122"/>
                <a:cs typeface="Lato" pitchFamily="34" charset="-120"/>
              </a:rPr>
              <a:t>Validations à recueillir : SEMITAN, Nantes Métropole, assainissement, éclairage, régulation trafic…</a:t>
            </a:r>
            <a:endParaRPr lang="en-US" sz="1100" dirty="0"/>
          </a:p>
          <a:p>
            <a:pPr marL="342900" indent="-342900" algn="l">
              <a:lnSpc>
                <a:spcPct val="133000"/>
              </a:lnSpc>
              <a:buSzPct val="100000"/>
              <a:buChar char="•"/>
            </a:pPr>
            <a:r>
              <a:rPr lang="en-US" sz="1100" dirty="0">
                <a:solidFill>
                  <a:srgbClr val="272525"/>
                </a:solidFill>
                <a:latin typeface="Lato" pitchFamily="34" charset="0"/>
                <a:ea typeface="Lato" pitchFamily="34" charset="-122"/>
                <a:cs typeface="Lato" pitchFamily="34" charset="-120"/>
              </a:rPr>
              <a:t>Délais de conception allongés en phase projet</a:t>
            </a:r>
            <a:endParaRPr lang="en-US" sz="1100" dirty="0"/>
          </a:p>
          <a:p>
            <a:pPr marL="342900" indent="-342900" algn="l">
              <a:lnSpc>
                <a:spcPct val="133000"/>
              </a:lnSpc>
              <a:buSzPct val="100000"/>
              <a:buChar char="•"/>
            </a:pPr>
            <a:r>
              <a:rPr lang="en-US" sz="1100" dirty="0">
                <a:solidFill>
                  <a:srgbClr val="272525"/>
                </a:solidFill>
                <a:latin typeface="Lato" pitchFamily="34" charset="0"/>
                <a:ea typeface="Lato" pitchFamily="34" charset="-122"/>
                <a:cs typeface="Lato" pitchFamily="34" charset="-120"/>
              </a:rPr>
              <a:t>Solution partielle : comités dédiés et processus formalisés en amont</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457349" y="385688"/>
            <a:ext cx="7000354" cy="408384"/>
          </a:xfrm>
          <a:prstGeom prst="rect">
            <a:avLst/>
          </a:prstGeom>
          <a:noFill/>
          <a:ln/>
        </p:spPr>
        <p:txBody>
          <a:bodyPr wrap="none" lIns="0" tIns="0" rIns="0" bIns="0" rtlCol="0" anchor="t"/>
          <a:lstStyle/>
          <a:p>
            <a:pPr marL="0" indent="0" algn="l">
              <a:lnSpc>
                <a:spcPct val="104000"/>
              </a:lnSpc>
              <a:buNone/>
            </a:pPr>
            <a:r>
              <a:rPr lang="en-US" sz="2550" dirty="0">
                <a:solidFill>
                  <a:srgbClr val="312F2B"/>
                </a:solidFill>
                <a:latin typeface="Gelasio" pitchFamily="34" charset="0"/>
                <a:ea typeface="Gelasio" pitchFamily="34" charset="-122"/>
                <a:cs typeface="Gelasio" pitchFamily="34" charset="-120"/>
              </a:rPr>
              <a:t>Synthèse : ce que le cas nantais nous apprend</a:t>
            </a:r>
            <a:endParaRPr lang="en-US" sz="2550" dirty="0"/>
          </a:p>
        </p:txBody>
      </p:sp>
      <p:sp>
        <p:nvSpPr>
          <p:cNvPr id="3" name="Text 1"/>
          <p:cNvSpPr/>
          <p:nvPr/>
        </p:nvSpPr>
        <p:spPr>
          <a:xfrm>
            <a:off x="457349" y="1035025"/>
            <a:ext cx="8686502" cy="200844"/>
          </a:xfrm>
          <a:prstGeom prst="rect">
            <a:avLst/>
          </a:prstGeom>
          <a:noFill/>
          <a:ln/>
        </p:spPr>
        <p:txBody>
          <a:bodyPr wrap="none" lIns="0" tIns="0" rIns="0" bIns="0" rtlCol="0" anchor="t"/>
          <a:lstStyle/>
          <a:p>
            <a:pPr marL="0" indent="0" algn="l">
              <a:lnSpc>
                <a:spcPct val="128000"/>
              </a:lnSpc>
              <a:buNone/>
            </a:pPr>
            <a:r>
              <a:rPr lang="en-US" sz="1000" i="1" dirty="0">
                <a:solidFill>
                  <a:srgbClr val="272525"/>
                </a:solidFill>
                <a:latin typeface="Lato" pitchFamily="34" charset="0"/>
                <a:ea typeface="Lato" pitchFamily="34" charset="-122"/>
                <a:cs typeface="Lato" pitchFamily="34" charset="-120"/>
              </a:rPr>
              <a:t>Analyse multicritère — adapté de Demartial, 2012</a:t>
            </a:r>
            <a:endParaRPr lang="en-US" sz="1000" dirty="0"/>
          </a:p>
        </p:txBody>
      </p:sp>
      <p:sp>
        <p:nvSpPr>
          <p:cNvPr id="4" name="Shape 2"/>
          <p:cNvSpPr/>
          <p:nvPr/>
        </p:nvSpPr>
        <p:spPr>
          <a:xfrm>
            <a:off x="457349" y="1371377"/>
            <a:ext cx="8229302" cy="2522265"/>
          </a:xfrm>
          <a:prstGeom prst="roundRect">
            <a:avLst>
              <a:gd name="adj" fmla="val 2176"/>
            </a:avLst>
          </a:prstGeom>
          <a:noFill/>
          <a:ln w="4763">
            <a:solidFill>
              <a:srgbClr val="000000">
                <a:alpha val="8000"/>
              </a:srgbClr>
            </a:solidFill>
            <a:prstDash val="solid"/>
          </a:ln>
        </p:spPr>
        <p:txBody>
          <a:bodyPr/>
          <a:lstStyle/>
          <a:p>
            <a:endParaRPr lang="fr-FR"/>
          </a:p>
        </p:txBody>
      </p:sp>
      <p:sp>
        <p:nvSpPr>
          <p:cNvPr id="5" name="Text 3"/>
          <p:cNvSpPr/>
          <p:nvPr/>
        </p:nvSpPr>
        <p:spPr>
          <a:xfrm>
            <a:off x="592782" y="1453158"/>
            <a:ext cx="2659410" cy="200844"/>
          </a:xfrm>
          <a:prstGeom prst="rect">
            <a:avLst/>
          </a:prstGeom>
          <a:noFill/>
          <a:ln/>
        </p:spPr>
        <p:txBody>
          <a:bodyPr wrap="none" lIns="0" tIns="0" rIns="0" bIns="0" rtlCol="0" anchor="t"/>
          <a:lstStyle/>
          <a:p>
            <a:pPr marL="0" indent="0" algn="l">
              <a:lnSpc>
                <a:spcPct val="128000"/>
              </a:lnSpc>
              <a:buNone/>
            </a:pPr>
            <a:r>
              <a:rPr lang="en-US" sz="1000" b="1" dirty="0">
                <a:solidFill>
                  <a:srgbClr val="272525"/>
                </a:solidFill>
                <a:latin typeface="Lato" pitchFamily="34" charset="0"/>
                <a:ea typeface="Lato" pitchFamily="34" charset="-122"/>
                <a:cs typeface="Lato" pitchFamily="34" charset="-120"/>
              </a:rPr>
              <a:t>Critère</a:t>
            </a:r>
            <a:endParaRPr lang="en-US" sz="1000" dirty="0"/>
          </a:p>
        </p:txBody>
      </p:sp>
      <p:sp>
        <p:nvSpPr>
          <p:cNvPr id="6" name="Text 4"/>
          <p:cNvSpPr/>
          <p:nvPr/>
        </p:nvSpPr>
        <p:spPr>
          <a:xfrm>
            <a:off x="3061097" y="1453158"/>
            <a:ext cx="3068017" cy="200844"/>
          </a:xfrm>
          <a:prstGeom prst="rect">
            <a:avLst/>
          </a:prstGeom>
          <a:noFill/>
          <a:ln/>
        </p:spPr>
        <p:txBody>
          <a:bodyPr wrap="none" lIns="0" tIns="0" rIns="0" bIns="0" rtlCol="0" anchor="t"/>
          <a:lstStyle/>
          <a:p>
            <a:pPr marL="0" indent="0" algn="l">
              <a:lnSpc>
                <a:spcPct val="128000"/>
              </a:lnSpc>
              <a:buNone/>
            </a:pPr>
            <a:r>
              <a:rPr lang="en-US" sz="1000" b="1" dirty="0">
                <a:solidFill>
                  <a:srgbClr val="272525"/>
                </a:solidFill>
                <a:latin typeface="Lato" pitchFamily="34" charset="0"/>
                <a:ea typeface="Lato" pitchFamily="34" charset="-122"/>
                <a:cs typeface="Lato" pitchFamily="34" charset="-120"/>
              </a:rPr>
              <a:t>MOA séparées</a:t>
            </a:r>
            <a:endParaRPr lang="en-US" sz="1000" dirty="0"/>
          </a:p>
        </p:txBody>
      </p:sp>
      <p:sp>
        <p:nvSpPr>
          <p:cNvPr id="7" name="Text 5"/>
          <p:cNvSpPr/>
          <p:nvPr/>
        </p:nvSpPr>
        <p:spPr>
          <a:xfrm>
            <a:off x="5938019" y="1453158"/>
            <a:ext cx="3070399" cy="200844"/>
          </a:xfrm>
          <a:prstGeom prst="rect">
            <a:avLst/>
          </a:prstGeom>
          <a:noFill/>
          <a:ln/>
        </p:spPr>
        <p:txBody>
          <a:bodyPr wrap="none" lIns="0" tIns="0" rIns="0" bIns="0" rtlCol="0" anchor="t"/>
          <a:lstStyle/>
          <a:p>
            <a:pPr marL="0" indent="0" algn="l">
              <a:lnSpc>
                <a:spcPct val="128000"/>
              </a:lnSpc>
              <a:buNone/>
            </a:pPr>
            <a:r>
              <a:rPr lang="en-US" sz="1000" b="1" dirty="0">
                <a:solidFill>
                  <a:srgbClr val="272525"/>
                </a:solidFill>
                <a:latin typeface="Lato" pitchFamily="34" charset="0"/>
                <a:ea typeface="Lato" pitchFamily="34" charset="-122"/>
                <a:cs typeface="Lato" pitchFamily="34" charset="-120"/>
              </a:rPr>
              <a:t>MOA réunies (SAMOA)</a:t>
            </a:r>
            <a:endParaRPr lang="en-US" sz="1000" dirty="0"/>
          </a:p>
        </p:txBody>
      </p:sp>
      <p:sp>
        <p:nvSpPr>
          <p:cNvPr id="8" name="Text 6"/>
          <p:cNvSpPr/>
          <p:nvPr/>
        </p:nvSpPr>
        <p:spPr>
          <a:xfrm>
            <a:off x="592782" y="1812801"/>
            <a:ext cx="2659410" cy="200844"/>
          </a:xfrm>
          <a:prstGeom prst="rect">
            <a:avLst/>
          </a:prstGeom>
          <a:noFill/>
          <a:ln/>
        </p:spPr>
        <p:txBody>
          <a:bodyPr wrap="none" lIns="0" tIns="0" rIns="0" bIns="0" rtlCol="0" anchor="t"/>
          <a:lstStyle/>
          <a:p>
            <a:pPr marL="0" indent="0" algn="l">
              <a:lnSpc>
                <a:spcPct val="128000"/>
              </a:lnSpc>
              <a:buNone/>
            </a:pPr>
            <a:r>
              <a:rPr lang="en-US" sz="1000" dirty="0">
                <a:solidFill>
                  <a:srgbClr val="272525"/>
                </a:solidFill>
                <a:latin typeface="Lato" pitchFamily="34" charset="0"/>
                <a:ea typeface="Lato" pitchFamily="34" charset="-122"/>
                <a:cs typeface="Lato" pitchFamily="34" charset="-120"/>
              </a:rPr>
              <a:t>Qualité espaces publics</a:t>
            </a:r>
            <a:endParaRPr lang="en-US" sz="1000" dirty="0"/>
          </a:p>
        </p:txBody>
      </p:sp>
      <p:sp>
        <p:nvSpPr>
          <p:cNvPr id="9" name="Text 7"/>
          <p:cNvSpPr/>
          <p:nvPr/>
        </p:nvSpPr>
        <p:spPr>
          <a:xfrm>
            <a:off x="3061097" y="1812801"/>
            <a:ext cx="3068017" cy="200844"/>
          </a:xfrm>
          <a:prstGeom prst="rect">
            <a:avLst/>
          </a:prstGeom>
          <a:noFill/>
          <a:ln/>
        </p:spPr>
        <p:txBody>
          <a:bodyPr wrap="none" lIns="0" tIns="0" rIns="0" bIns="0" rtlCol="0" anchor="t"/>
          <a:lstStyle/>
          <a:p>
            <a:pPr marL="0" indent="0" algn="l">
              <a:lnSpc>
                <a:spcPct val="128000"/>
              </a:lnSpc>
              <a:buNone/>
            </a:pPr>
            <a:r>
              <a:rPr lang="en-US" sz="1000" dirty="0">
                <a:solidFill>
                  <a:srgbClr val="272525"/>
                </a:solidFill>
                <a:latin typeface="Lato" pitchFamily="34" charset="0"/>
                <a:ea typeface="Lato" pitchFamily="34" charset="-122"/>
                <a:cs typeface="Lato" pitchFamily="34" charset="-120"/>
              </a:rPr>
              <a:t>Limité aux contraintes TC</a:t>
            </a:r>
            <a:endParaRPr lang="en-US" sz="1000" dirty="0"/>
          </a:p>
        </p:txBody>
      </p:sp>
      <p:sp>
        <p:nvSpPr>
          <p:cNvPr id="10" name="Text 8"/>
          <p:cNvSpPr/>
          <p:nvPr/>
        </p:nvSpPr>
        <p:spPr>
          <a:xfrm>
            <a:off x="5938019" y="1812801"/>
            <a:ext cx="3070399" cy="200844"/>
          </a:xfrm>
          <a:prstGeom prst="rect">
            <a:avLst/>
          </a:prstGeom>
          <a:noFill/>
          <a:ln/>
        </p:spPr>
        <p:txBody>
          <a:bodyPr wrap="none" lIns="0" tIns="0" rIns="0" bIns="0" rtlCol="0" anchor="t"/>
          <a:lstStyle/>
          <a:p>
            <a:pPr marL="0" indent="0" algn="l">
              <a:lnSpc>
                <a:spcPct val="128000"/>
              </a:lnSpc>
              <a:buNone/>
            </a:pPr>
            <a:r>
              <a:rPr lang="en-US" sz="1000" dirty="0">
                <a:solidFill>
                  <a:srgbClr val="272525"/>
                </a:solidFill>
                <a:latin typeface="Lato" pitchFamily="34" charset="0"/>
                <a:ea typeface="Lato" pitchFamily="34" charset="-122"/>
                <a:cs typeface="Lato" pitchFamily="34" charset="-120"/>
              </a:rPr>
              <a:t>Façade à façade, ambition complète ✓</a:t>
            </a:r>
            <a:endParaRPr lang="en-US" sz="1000" dirty="0"/>
          </a:p>
        </p:txBody>
      </p:sp>
      <p:sp>
        <p:nvSpPr>
          <p:cNvPr id="11" name="Text 9"/>
          <p:cNvSpPr/>
          <p:nvPr/>
        </p:nvSpPr>
        <p:spPr>
          <a:xfrm>
            <a:off x="592782" y="2172444"/>
            <a:ext cx="2659410" cy="200844"/>
          </a:xfrm>
          <a:prstGeom prst="rect">
            <a:avLst/>
          </a:prstGeom>
          <a:noFill/>
          <a:ln/>
        </p:spPr>
        <p:txBody>
          <a:bodyPr wrap="none" lIns="0" tIns="0" rIns="0" bIns="0" rtlCol="0" anchor="t"/>
          <a:lstStyle/>
          <a:p>
            <a:pPr marL="0" indent="0" algn="l">
              <a:lnSpc>
                <a:spcPct val="128000"/>
              </a:lnSpc>
              <a:buNone/>
            </a:pPr>
            <a:r>
              <a:rPr lang="en-US" sz="1000" dirty="0">
                <a:solidFill>
                  <a:srgbClr val="272525"/>
                </a:solidFill>
                <a:latin typeface="Lato" pitchFamily="34" charset="0"/>
                <a:ea typeface="Lato" pitchFamily="34" charset="-122"/>
                <a:cs typeface="Lato" pitchFamily="34" charset="-120"/>
              </a:rPr>
              <a:t>Prise en compte exploitation</a:t>
            </a:r>
            <a:endParaRPr lang="en-US" sz="1000" dirty="0"/>
          </a:p>
        </p:txBody>
      </p:sp>
      <p:sp>
        <p:nvSpPr>
          <p:cNvPr id="12" name="Text 10"/>
          <p:cNvSpPr/>
          <p:nvPr/>
        </p:nvSpPr>
        <p:spPr>
          <a:xfrm>
            <a:off x="3061097" y="2172444"/>
            <a:ext cx="3068017" cy="200844"/>
          </a:xfrm>
          <a:prstGeom prst="rect">
            <a:avLst/>
          </a:prstGeom>
          <a:noFill/>
          <a:ln/>
        </p:spPr>
        <p:txBody>
          <a:bodyPr wrap="none" lIns="0" tIns="0" rIns="0" bIns="0" rtlCol="0" anchor="t"/>
          <a:lstStyle/>
          <a:p>
            <a:pPr marL="0" indent="0" algn="l">
              <a:lnSpc>
                <a:spcPct val="128000"/>
              </a:lnSpc>
              <a:buNone/>
            </a:pPr>
            <a:r>
              <a:rPr lang="en-US" sz="1000" dirty="0">
                <a:solidFill>
                  <a:srgbClr val="272525"/>
                </a:solidFill>
                <a:latin typeface="Lato" pitchFamily="34" charset="0"/>
                <a:ea typeface="Lato" pitchFamily="34" charset="-122"/>
                <a:cs typeface="Lato" pitchFamily="34" charset="-120"/>
              </a:rPr>
              <a:t>Lien MOA/exploitant direct ✓</a:t>
            </a:r>
            <a:endParaRPr lang="en-US" sz="1000" dirty="0"/>
          </a:p>
        </p:txBody>
      </p:sp>
      <p:sp>
        <p:nvSpPr>
          <p:cNvPr id="13" name="Text 11"/>
          <p:cNvSpPr/>
          <p:nvPr/>
        </p:nvSpPr>
        <p:spPr>
          <a:xfrm>
            <a:off x="5938019" y="2172444"/>
            <a:ext cx="3070399" cy="200844"/>
          </a:xfrm>
          <a:prstGeom prst="rect">
            <a:avLst/>
          </a:prstGeom>
          <a:noFill/>
          <a:ln/>
        </p:spPr>
        <p:txBody>
          <a:bodyPr wrap="none" lIns="0" tIns="0" rIns="0" bIns="0" rtlCol="0" anchor="t"/>
          <a:lstStyle/>
          <a:p>
            <a:pPr marL="0" indent="0" algn="l">
              <a:lnSpc>
                <a:spcPct val="128000"/>
              </a:lnSpc>
              <a:buNone/>
            </a:pPr>
            <a:r>
              <a:rPr lang="en-US" sz="1000" dirty="0">
                <a:solidFill>
                  <a:srgbClr val="272525"/>
                </a:solidFill>
                <a:latin typeface="Lato" pitchFamily="34" charset="0"/>
                <a:ea typeface="Lato" pitchFamily="34" charset="-122"/>
                <a:cs typeface="Lato" pitchFamily="34" charset="-120"/>
              </a:rPr>
              <a:t>Circuit de validation plus long</a:t>
            </a:r>
            <a:endParaRPr lang="en-US" sz="1000" dirty="0"/>
          </a:p>
        </p:txBody>
      </p:sp>
      <p:sp>
        <p:nvSpPr>
          <p:cNvPr id="14" name="Text 12"/>
          <p:cNvSpPr/>
          <p:nvPr/>
        </p:nvSpPr>
        <p:spPr>
          <a:xfrm>
            <a:off x="592782" y="2532087"/>
            <a:ext cx="2659410" cy="200844"/>
          </a:xfrm>
          <a:prstGeom prst="rect">
            <a:avLst/>
          </a:prstGeom>
          <a:noFill/>
          <a:ln/>
        </p:spPr>
        <p:txBody>
          <a:bodyPr wrap="none" lIns="0" tIns="0" rIns="0" bIns="0" rtlCol="0" anchor="t"/>
          <a:lstStyle/>
          <a:p>
            <a:pPr marL="0" indent="0" algn="l">
              <a:lnSpc>
                <a:spcPct val="128000"/>
              </a:lnSpc>
              <a:buNone/>
            </a:pPr>
            <a:r>
              <a:rPr lang="en-US" sz="1000" dirty="0">
                <a:solidFill>
                  <a:srgbClr val="272525"/>
                </a:solidFill>
                <a:latin typeface="Lato" pitchFamily="34" charset="0"/>
                <a:ea typeface="Lato" pitchFamily="34" charset="-122"/>
                <a:cs typeface="Lato" pitchFamily="34" charset="-120"/>
              </a:rPr>
              <a:t>Jeu d'acteurs</a:t>
            </a:r>
            <a:endParaRPr lang="en-US" sz="1000" dirty="0"/>
          </a:p>
        </p:txBody>
      </p:sp>
      <p:sp>
        <p:nvSpPr>
          <p:cNvPr id="15" name="Text 13"/>
          <p:cNvSpPr/>
          <p:nvPr/>
        </p:nvSpPr>
        <p:spPr>
          <a:xfrm>
            <a:off x="3061097" y="2532087"/>
            <a:ext cx="3068017" cy="200844"/>
          </a:xfrm>
          <a:prstGeom prst="rect">
            <a:avLst/>
          </a:prstGeom>
          <a:noFill/>
          <a:ln/>
        </p:spPr>
        <p:txBody>
          <a:bodyPr wrap="none" lIns="0" tIns="0" rIns="0" bIns="0" rtlCol="0" anchor="t"/>
          <a:lstStyle/>
          <a:p>
            <a:pPr marL="0" indent="0" algn="l">
              <a:lnSpc>
                <a:spcPct val="128000"/>
              </a:lnSpc>
              <a:buNone/>
            </a:pPr>
            <a:r>
              <a:rPr lang="en-US" sz="1000" dirty="0">
                <a:solidFill>
                  <a:srgbClr val="272525"/>
                </a:solidFill>
                <a:latin typeface="Lato" pitchFamily="34" charset="0"/>
                <a:ea typeface="Lato" pitchFamily="34" charset="-122"/>
                <a:cs typeface="Lato" pitchFamily="34" charset="-120"/>
              </a:rPr>
              <a:t>~20, doublons, pas d'interface unique</a:t>
            </a:r>
            <a:endParaRPr lang="en-US" sz="1000" dirty="0"/>
          </a:p>
        </p:txBody>
      </p:sp>
      <p:sp>
        <p:nvSpPr>
          <p:cNvPr id="16" name="Text 14"/>
          <p:cNvSpPr/>
          <p:nvPr/>
        </p:nvSpPr>
        <p:spPr>
          <a:xfrm>
            <a:off x="5938019" y="2532087"/>
            <a:ext cx="3070399" cy="200844"/>
          </a:xfrm>
          <a:prstGeom prst="rect">
            <a:avLst/>
          </a:prstGeom>
          <a:noFill/>
          <a:ln/>
        </p:spPr>
        <p:txBody>
          <a:bodyPr wrap="none" lIns="0" tIns="0" rIns="0" bIns="0" rtlCol="0" anchor="t"/>
          <a:lstStyle/>
          <a:p>
            <a:pPr marL="0" indent="0" algn="l">
              <a:lnSpc>
                <a:spcPct val="128000"/>
              </a:lnSpc>
              <a:buNone/>
            </a:pPr>
            <a:r>
              <a:rPr lang="en-US" sz="1000" dirty="0">
                <a:solidFill>
                  <a:srgbClr val="272525"/>
                </a:solidFill>
                <a:latin typeface="Lato" pitchFamily="34" charset="0"/>
                <a:ea typeface="Lato" pitchFamily="34" charset="-122"/>
                <a:cs typeface="Lato" pitchFamily="34" charset="-120"/>
              </a:rPr>
              <a:t>~12, une MOE, un référent ✓</a:t>
            </a:r>
            <a:endParaRPr lang="en-US" sz="1000" dirty="0"/>
          </a:p>
        </p:txBody>
      </p:sp>
      <p:sp>
        <p:nvSpPr>
          <p:cNvPr id="17" name="Text 15"/>
          <p:cNvSpPr/>
          <p:nvPr/>
        </p:nvSpPr>
        <p:spPr>
          <a:xfrm>
            <a:off x="592782" y="2891730"/>
            <a:ext cx="2659410" cy="200844"/>
          </a:xfrm>
          <a:prstGeom prst="rect">
            <a:avLst/>
          </a:prstGeom>
          <a:noFill/>
          <a:ln/>
        </p:spPr>
        <p:txBody>
          <a:bodyPr wrap="none" lIns="0" tIns="0" rIns="0" bIns="0" rtlCol="0" anchor="t"/>
          <a:lstStyle/>
          <a:p>
            <a:pPr marL="0" indent="0" algn="l">
              <a:lnSpc>
                <a:spcPct val="128000"/>
              </a:lnSpc>
              <a:buNone/>
            </a:pPr>
            <a:r>
              <a:rPr lang="en-US" sz="1000" dirty="0">
                <a:solidFill>
                  <a:srgbClr val="272525"/>
                </a:solidFill>
                <a:latin typeface="Lato" pitchFamily="34" charset="0"/>
                <a:ea typeface="Lato" pitchFamily="34" charset="-122"/>
                <a:cs typeface="Lato" pitchFamily="34" charset="-120"/>
              </a:rPr>
              <a:t>Coûts et délais</a:t>
            </a:r>
            <a:endParaRPr lang="en-US" sz="1000" dirty="0"/>
          </a:p>
        </p:txBody>
      </p:sp>
      <p:sp>
        <p:nvSpPr>
          <p:cNvPr id="18" name="Text 16"/>
          <p:cNvSpPr/>
          <p:nvPr/>
        </p:nvSpPr>
        <p:spPr>
          <a:xfrm>
            <a:off x="3061097" y="2891730"/>
            <a:ext cx="3068017" cy="200844"/>
          </a:xfrm>
          <a:prstGeom prst="rect">
            <a:avLst/>
          </a:prstGeom>
          <a:noFill/>
          <a:ln/>
        </p:spPr>
        <p:txBody>
          <a:bodyPr wrap="none" lIns="0" tIns="0" rIns="0" bIns="0" rtlCol="0" anchor="t"/>
          <a:lstStyle/>
          <a:p>
            <a:pPr marL="0" indent="0" algn="l">
              <a:lnSpc>
                <a:spcPct val="128000"/>
              </a:lnSpc>
              <a:buNone/>
            </a:pPr>
            <a:r>
              <a:rPr lang="en-US" sz="1000" dirty="0">
                <a:solidFill>
                  <a:srgbClr val="272525"/>
                </a:solidFill>
                <a:latin typeface="Lato" pitchFamily="34" charset="0"/>
                <a:ea typeface="Lato" pitchFamily="34" charset="-122"/>
                <a:cs typeface="Lato" pitchFamily="34" charset="-120"/>
              </a:rPr>
              <a:t>Multiplication des coûts</a:t>
            </a:r>
            <a:endParaRPr lang="en-US" sz="1000" dirty="0"/>
          </a:p>
        </p:txBody>
      </p:sp>
      <p:sp>
        <p:nvSpPr>
          <p:cNvPr id="19" name="Text 17"/>
          <p:cNvSpPr/>
          <p:nvPr/>
        </p:nvSpPr>
        <p:spPr>
          <a:xfrm>
            <a:off x="5938019" y="2891730"/>
            <a:ext cx="3070399" cy="200844"/>
          </a:xfrm>
          <a:prstGeom prst="rect">
            <a:avLst/>
          </a:prstGeom>
          <a:noFill/>
          <a:ln/>
        </p:spPr>
        <p:txBody>
          <a:bodyPr wrap="none" lIns="0" tIns="0" rIns="0" bIns="0" rtlCol="0" anchor="t"/>
          <a:lstStyle/>
          <a:p>
            <a:pPr marL="0" indent="0" algn="l">
              <a:lnSpc>
                <a:spcPct val="128000"/>
              </a:lnSpc>
              <a:buNone/>
            </a:pPr>
            <a:r>
              <a:rPr lang="en-US" sz="1000" dirty="0">
                <a:solidFill>
                  <a:srgbClr val="272525"/>
                </a:solidFill>
                <a:latin typeface="Lato" pitchFamily="34" charset="0"/>
                <a:ea typeface="Lato" pitchFamily="34" charset="-122"/>
                <a:cs typeface="Lato" pitchFamily="34" charset="-120"/>
              </a:rPr>
              <a:t>Mutualisation, économies ✓</a:t>
            </a:r>
            <a:endParaRPr lang="en-US" sz="1000" dirty="0"/>
          </a:p>
        </p:txBody>
      </p:sp>
      <p:sp>
        <p:nvSpPr>
          <p:cNvPr id="20" name="Text 18"/>
          <p:cNvSpPr/>
          <p:nvPr/>
        </p:nvSpPr>
        <p:spPr>
          <a:xfrm>
            <a:off x="592782" y="3251374"/>
            <a:ext cx="2659410" cy="200844"/>
          </a:xfrm>
          <a:prstGeom prst="rect">
            <a:avLst/>
          </a:prstGeom>
          <a:noFill/>
          <a:ln/>
        </p:spPr>
        <p:txBody>
          <a:bodyPr wrap="none" lIns="0" tIns="0" rIns="0" bIns="0" rtlCol="0" anchor="t"/>
          <a:lstStyle/>
          <a:p>
            <a:pPr marL="0" indent="0" algn="l">
              <a:lnSpc>
                <a:spcPct val="128000"/>
              </a:lnSpc>
              <a:buNone/>
            </a:pPr>
            <a:r>
              <a:rPr lang="en-US" sz="1000" dirty="0">
                <a:solidFill>
                  <a:srgbClr val="272525"/>
                </a:solidFill>
                <a:latin typeface="Lato" pitchFamily="34" charset="0"/>
                <a:ea typeface="Lato" pitchFamily="34" charset="-122"/>
                <a:cs typeface="Lato" pitchFamily="34" charset="-120"/>
              </a:rPr>
              <a:t>Cohérence des deux projets</a:t>
            </a:r>
            <a:endParaRPr lang="en-US" sz="1000" dirty="0"/>
          </a:p>
        </p:txBody>
      </p:sp>
      <p:sp>
        <p:nvSpPr>
          <p:cNvPr id="21" name="Text 19"/>
          <p:cNvSpPr/>
          <p:nvPr/>
        </p:nvSpPr>
        <p:spPr>
          <a:xfrm>
            <a:off x="3061097" y="3251374"/>
            <a:ext cx="3068017" cy="200844"/>
          </a:xfrm>
          <a:prstGeom prst="rect">
            <a:avLst/>
          </a:prstGeom>
          <a:noFill/>
          <a:ln/>
        </p:spPr>
        <p:txBody>
          <a:bodyPr wrap="none" lIns="0" tIns="0" rIns="0" bIns="0" rtlCol="0" anchor="t"/>
          <a:lstStyle/>
          <a:p>
            <a:pPr marL="0" indent="0" algn="l">
              <a:lnSpc>
                <a:spcPct val="128000"/>
              </a:lnSpc>
              <a:buNone/>
            </a:pPr>
            <a:r>
              <a:rPr lang="en-US" sz="1000" dirty="0">
                <a:solidFill>
                  <a:srgbClr val="272525"/>
                </a:solidFill>
                <a:latin typeface="Lato" pitchFamily="34" charset="0"/>
                <a:ea typeface="Lato" pitchFamily="34" charset="-122"/>
                <a:cs typeface="Lato" pitchFamily="34" charset="-120"/>
              </a:rPr>
              <a:t>Pertes d'information</a:t>
            </a:r>
            <a:endParaRPr lang="en-US" sz="1000" dirty="0"/>
          </a:p>
        </p:txBody>
      </p:sp>
      <p:sp>
        <p:nvSpPr>
          <p:cNvPr id="22" name="Text 20"/>
          <p:cNvSpPr/>
          <p:nvPr/>
        </p:nvSpPr>
        <p:spPr>
          <a:xfrm>
            <a:off x="5938019" y="3251374"/>
            <a:ext cx="3070399" cy="200844"/>
          </a:xfrm>
          <a:prstGeom prst="rect">
            <a:avLst/>
          </a:prstGeom>
          <a:noFill/>
          <a:ln/>
        </p:spPr>
        <p:txBody>
          <a:bodyPr wrap="none" lIns="0" tIns="0" rIns="0" bIns="0" rtlCol="0" anchor="t"/>
          <a:lstStyle/>
          <a:p>
            <a:pPr marL="0" indent="0" algn="l">
              <a:lnSpc>
                <a:spcPct val="128000"/>
              </a:lnSpc>
              <a:buNone/>
            </a:pPr>
            <a:r>
              <a:rPr lang="en-US" sz="1000" dirty="0">
                <a:solidFill>
                  <a:srgbClr val="272525"/>
                </a:solidFill>
                <a:latin typeface="Lato" pitchFamily="34" charset="0"/>
                <a:ea typeface="Lato" pitchFamily="34" charset="-122"/>
                <a:cs typeface="Lato" pitchFamily="34" charset="-120"/>
              </a:rPr>
              <a:t>Cohérence garantie ✓</a:t>
            </a:r>
            <a:endParaRPr lang="en-US" sz="1000" dirty="0"/>
          </a:p>
        </p:txBody>
      </p:sp>
      <p:sp>
        <p:nvSpPr>
          <p:cNvPr id="23" name="Text 21"/>
          <p:cNvSpPr/>
          <p:nvPr/>
        </p:nvSpPr>
        <p:spPr>
          <a:xfrm>
            <a:off x="592782" y="3611017"/>
            <a:ext cx="2659410" cy="200844"/>
          </a:xfrm>
          <a:prstGeom prst="rect">
            <a:avLst/>
          </a:prstGeom>
          <a:noFill/>
          <a:ln/>
        </p:spPr>
        <p:txBody>
          <a:bodyPr wrap="none" lIns="0" tIns="0" rIns="0" bIns="0" rtlCol="0" anchor="t"/>
          <a:lstStyle/>
          <a:p>
            <a:pPr marL="0" indent="0" algn="l">
              <a:lnSpc>
                <a:spcPct val="128000"/>
              </a:lnSpc>
              <a:buNone/>
            </a:pPr>
            <a:r>
              <a:rPr lang="en-US" sz="1000" dirty="0">
                <a:solidFill>
                  <a:srgbClr val="272525"/>
                </a:solidFill>
                <a:latin typeface="Lato" pitchFamily="34" charset="0"/>
                <a:ea typeface="Lato" pitchFamily="34" charset="-122"/>
                <a:cs typeface="Lato" pitchFamily="34" charset="-120"/>
              </a:rPr>
              <a:t>Vue d'ensemble</a:t>
            </a:r>
            <a:endParaRPr lang="en-US" sz="1000" dirty="0"/>
          </a:p>
        </p:txBody>
      </p:sp>
      <p:sp>
        <p:nvSpPr>
          <p:cNvPr id="24" name="Text 22"/>
          <p:cNvSpPr/>
          <p:nvPr/>
        </p:nvSpPr>
        <p:spPr>
          <a:xfrm>
            <a:off x="3061097" y="3611017"/>
            <a:ext cx="3068017" cy="200844"/>
          </a:xfrm>
          <a:prstGeom prst="rect">
            <a:avLst/>
          </a:prstGeom>
          <a:noFill/>
          <a:ln/>
        </p:spPr>
        <p:txBody>
          <a:bodyPr wrap="none" lIns="0" tIns="0" rIns="0" bIns="0" rtlCol="0" anchor="t"/>
          <a:lstStyle/>
          <a:p>
            <a:pPr marL="0" indent="0" algn="l">
              <a:lnSpc>
                <a:spcPct val="128000"/>
              </a:lnSpc>
              <a:buNone/>
            </a:pPr>
            <a:r>
              <a:rPr lang="en-US" sz="1000" dirty="0">
                <a:solidFill>
                  <a:srgbClr val="272525"/>
                </a:solidFill>
                <a:latin typeface="Lato" pitchFamily="34" charset="0"/>
                <a:ea typeface="Lato" pitchFamily="34" charset="-122"/>
                <a:cs typeface="Lato" pitchFamily="34" charset="-120"/>
              </a:rPr>
              <a:t>Bonne cohérence TC métropolitaine ✓</a:t>
            </a:r>
            <a:endParaRPr lang="en-US" sz="1000" dirty="0"/>
          </a:p>
        </p:txBody>
      </p:sp>
      <p:sp>
        <p:nvSpPr>
          <p:cNvPr id="25" name="Text 23"/>
          <p:cNvSpPr/>
          <p:nvPr/>
        </p:nvSpPr>
        <p:spPr>
          <a:xfrm>
            <a:off x="5938019" y="3611017"/>
            <a:ext cx="3070399" cy="200844"/>
          </a:xfrm>
          <a:prstGeom prst="rect">
            <a:avLst/>
          </a:prstGeom>
          <a:noFill/>
          <a:ln/>
        </p:spPr>
        <p:txBody>
          <a:bodyPr wrap="none" lIns="0" tIns="0" rIns="0" bIns="0" rtlCol="0" anchor="t"/>
          <a:lstStyle/>
          <a:p>
            <a:pPr marL="0" indent="0" algn="l">
              <a:lnSpc>
                <a:spcPct val="128000"/>
              </a:lnSpc>
              <a:buNone/>
            </a:pPr>
            <a:r>
              <a:rPr lang="en-US" sz="1000" dirty="0">
                <a:solidFill>
                  <a:srgbClr val="272525"/>
                </a:solidFill>
                <a:latin typeface="Lato" pitchFamily="34" charset="0"/>
                <a:ea typeface="Lato" pitchFamily="34" charset="-122"/>
                <a:cs typeface="Lato" pitchFamily="34" charset="-120"/>
              </a:rPr>
              <a:t>Bonne cohérence urbaine locale ✓</a:t>
            </a:r>
            <a:endParaRPr lang="en-US" sz="1000" dirty="0"/>
          </a:p>
        </p:txBody>
      </p:sp>
      <p:sp>
        <p:nvSpPr>
          <p:cNvPr id="26" name="Shape 24"/>
          <p:cNvSpPr/>
          <p:nvPr/>
        </p:nvSpPr>
        <p:spPr>
          <a:xfrm>
            <a:off x="457349" y="4029149"/>
            <a:ext cx="8229302" cy="728588"/>
          </a:xfrm>
          <a:prstGeom prst="roundRect">
            <a:avLst>
              <a:gd name="adj" fmla="val 7534"/>
            </a:avLst>
          </a:prstGeom>
          <a:solidFill>
            <a:srgbClr val="B6FCB8"/>
          </a:solidFill>
          <a:ln/>
        </p:spPr>
        <p:txBody>
          <a:bodyPr/>
          <a:lstStyle/>
          <a:p>
            <a:endParaRPr lang="fr-FR"/>
          </a:p>
        </p:txBody>
      </p:sp>
      <p:pic>
        <p:nvPicPr>
          <p:cNvPr id="27" name="Image 0" descr="preencoded.png"/>
          <p:cNvPicPr>
            <a:picLocks noChangeAspect="1"/>
          </p:cNvPicPr>
          <p:nvPr/>
        </p:nvPicPr>
        <p:blipFill>
          <a:blip r:embed="rId3"/>
          <a:stretch>
            <a:fillRect/>
          </a:stretch>
        </p:blipFill>
        <p:spPr>
          <a:xfrm>
            <a:off x="588020" y="4225751"/>
            <a:ext cx="163339" cy="130671"/>
          </a:xfrm>
          <a:prstGeom prst="rect">
            <a:avLst/>
          </a:prstGeom>
        </p:spPr>
      </p:pic>
      <p:sp>
        <p:nvSpPr>
          <p:cNvPr id="28" name="Text 25"/>
          <p:cNvSpPr/>
          <p:nvPr/>
        </p:nvSpPr>
        <p:spPr>
          <a:xfrm>
            <a:off x="882030" y="4182294"/>
            <a:ext cx="7673950" cy="401687"/>
          </a:xfrm>
          <a:prstGeom prst="rect">
            <a:avLst/>
          </a:prstGeom>
          <a:noFill/>
          <a:ln/>
        </p:spPr>
        <p:txBody>
          <a:bodyPr wrap="square" lIns="0" tIns="0" rIns="0" bIns="0" rtlCol="0" anchor="t">
            <a:normAutofit/>
          </a:bodyPr>
          <a:lstStyle/>
          <a:p>
            <a:pPr marL="0" indent="0" algn="l">
              <a:lnSpc>
                <a:spcPct val="128000"/>
              </a:lnSpc>
              <a:buNone/>
            </a:pPr>
            <a:r>
              <a:rPr lang="en-US" sz="1000" dirty="0">
                <a:solidFill>
                  <a:srgbClr val="000000"/>
                </a:solidFill>
                <a:latin typeface="Lato" pitchFamily="34" charset="0"/>
                <a:ea typeface="Lato" pitchFamily="34" charset="-122"/>
                <a:cs typeface="Lato" pitchFamily="34" charset="-120"/>
              </a:rPr>
              <a:t>La coordination est bénéfique sur presque tous les critères. Les nuances restent gérables : la SEMITAN en AMO répond à la première, la convention SAMOA/Nantes Métropole à la seconde.</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870871" y="347216"/>
            <a:ext cx="4831259" cy="789087"/>
          </a:xfrm>
          <a:prstGeom prst="rect">
            <a:avLst/>
          </a:prstGeom>
          <a:noFill/>
          <a:ln/>
        </p:spPr>
        <p:txBody>
          <a:bodyPr wrap="square" lIns="0" tIns="0" rIns="0" bIns="0" rtlCol="0" anchor="t">
            <a:normAutofit/>
          </a:bodyPr>
          <a:lstStyle/>
          <a:p>
            <a:pPr marL="0" indent="0" algn="l">
              <a:lnSpc>
                <a:spcPct val="104000"/>
              </a:lnSpc>
              <a:buNone/>
            </a:pPr>
            <a:r>
              <a:rPr lang="en-US" sz="2450" dirty="0">
                <a:solidFill>
                  <a:srgbClr val="312F2B"/>
                </a:solidFill>
                <a:latin typeface="Gelasio" pitchFamily="34" charset="0"/>
                <a:ea typeface="Gelasio" pitchFamily="34" charset="-122"/>
                <a:cs typeface="Gelasio" pitchFamily="34" charset="-120"/>
              </a:rPr>
              <a:t>Conclusion : Vers une gouvernance intégrée</a:t>
            </a:r>
            <a:endParaRPr lang="en-US" sz="2450" dirty="0"/>
          </a:p>
        </p:txBody>
      </p:sp>
      <p:sp>
        <p:nvSpPr>
          <p:cNvPr id="4" name="Shape 1"/>
          <p:cNvSpPr/>
          <p:nvPr/>
        </p:nvSpPr>
        <p:spPr>
          <a:xfrm>
            <a:off x="3870871" y="1304925"/>
            <a:ext cx="284038" cy="284038"/>
          </a:xfrm>
          <a:prstGeom prst="roundRect">
            <a:avLst>
              <a:gd name="adj" fmla="val 18670"/>
            </a:avLst>
          </a:prstGeom>
          <a:solidFill>
            <a:srgbClr val="E8E8E3"/>
          </a:solidFill>
          <a:ln w="4763">
            <a:solidFill>
              <a:srgbClr val="CECEC9"/>
            </a:solidFill>
            <a:prstDash val="solid"/>
          </a:ln>
        </p:spPr>
        <p:txBody>
          <a:bodyPr/>
          <a:lstStyle/>
          <a:p>
            <a:endParaRPr lang="fr-FR"/>
          </a:p>
        </p:txBody>
      </p:sp>
      <p:sp>
        <p:nvSpPr>
          <p:cNvPr id="5" name="Text 2"/>
          <p:cNvSpPr/>
          <p:nvPr/>
        </p:nvSpPr>
        <p:spPr>
          <a:xfrm>
            <a:off x="3918161" y="1328551"/>
            <a:ext cx="189384" cy="236711"/>
          </a:xfrm>
          <a:prstGeom prst="rect">
            <a:avLst/>
          </a:prstGeom>
          <a:noFill/>
          <a:ln/>
        </p:spPr>
        <p:txBody>
          <a:bodyPr wrap="none" lIns="0" tIns="0" rIns="0" bIns="0" rtlCol="0" anchor="ctr"/>
          <a:lstStyle/>
          <a:p>
            <a:pPr marL="0" indent="0" algn="ctr">
              <a:lnSpc>
                <a:spcPct val="100000"/>
              </a:lnSpc>
              <a:buNone/>
            </a:pPr>
            <a:r>
              <a:rPr lang="en-US" sz="1450" dirty="0">
                <a:solidFill>
                  <a:srgbClr val="272525"/>
                </a:solidFill>
                <a:latin typeface="Gelasio" pitchFamily="34" charset="0"/>
                <a:ea typeface="Gelasio" pitchFamily="34" charset="-122"/>
                <a:cs typeface="Gelasio" pitchFamily="34" charset="-120"/>
              </a:rPr>
              <a:t>1</a:t>
            </a:r>
            <a:endParaRPr lang="en-US" sz="1450" dirty="0"/>
          </a:p>
        </p:txBody>
      </p:sp>
      <p:sp>
        <p:nvSpPr>
          <p:cNvPr id="6" name="Text 3"/>
          <p:cNvSpPr/>
          <p:nvPr/>
        </p:nvSpPr>
        <p:spPr>
          <a:xfrm>
            <a:off x="4267349" y="1348308"/>
            <a:ext cx="1727448" cy="197272"/>
          </a:xfrm>
          <a:prstGeom prst="rect">
            <a:avLst/>
          </a:prstGeom>
          <a:noFill/>
          <a:ln/>
        </p:spPr>
        <p:txBody>
          <a:bodyPr wrap="none" lIns="0" tIns="0" rIns="0" bIns="0" rtlCol="0" anchor="t"/>
          <a:lstStyle/>
          <a:p>
            <a:pPr marL="0" indent="0" algn="l">
              <a:lnSpc>
                <a:spcPct val="104000"/>
              </a:lnSpc>
              <a:buNone/>
            </a:pPr>
            <a:r>
              <a:rPr lang="en-US" sz="1200" dirty="0">
                <a:solidFill>
                  <a:srgbClr val="272525"/>
                </a:solidFill>
                <a:latin typeface="Gelasio" pitchFamily="34" charset="0"/>
                <a:ea typeface="Gelasio" pitchFamily="34" charset="-122"/>
                <a:cs typeface="Gelasio" pitchFamily="34" charset="-120"/>
              </a:rPr>
              <a:t>Relation bidirectionnelle</a:t>
            </a:r>
            <a:endParaRPr lang="en-US" sz="1200" dirty="0"/>
          </a:p>
        </p:txBody>
      </p:sp>
      <p:sp>
        <p:nvSpPr>
          <p:cNvPr id="7" name="Text 4"/>
          <p:cNvSpPr/>
          <p:nvPr/>
        </p:nvSpPr>
        <p:spPr>
          <a:xfrm>
            <a:off x="4267349" y="1612999"/>
            <a:ext cx="1948904" cy="954732"/>
          </a:xfrm>
          <a:prstGeom prst="rect">
            <a:avLst/>
          </a:prstGeom>
          <a:noFill/>
          <a:ln/>
        </p:spPr>
        <p:txBody>
          <a:bodyPr wrap="square" lIns="0" tIns="0" rIns="0" bIns="0" rtlCol="0" anchor="t">
            <a:normAutofit/>
          </a:bodyPr>
          <a:lstStyle/>
          <a:p>
            <a:pPr marL="0" indent="0" algn="l">
              <a:lnSpc>
                <a:spcPct val="126000"/>
              </a:lnSpc>
              <a:buNone/>
            </a:pPr>
            <a:r>
              <a:rPr lang="en-US" sz="950" dirty="0">
                <a:solidFill>
                  <a:srgbClr val="272525"/>
                </a:solidFill>
                <a:latin typeface="Lato" pitchFamily="34" charset="0"/>
                <a:ea typeface="Lato" pitchFamily="34" charset="-122"/>
                <a:cs typeface="Lato" pitchFamily="34" charset="-120"/>
              </a:rPr>
              <a:t>Le territoire génère le besoin de TC, et le TC transforme le territoire. Ces deux mouvements sont simultanés et se nourrissent mutuellement.</a:t>
            </a:r>
            <a:endParaRPr lang="en-US" sz="950" dirty="0"/>
          </a:p>
        </p:txBody>
      </p:sp>
      <p:sp>
        <p:nvSpPr>
          <p:cNvPr id="8" name="Shape 5"/>
          <p:cNvSpPr/>
          <p:nvPr/>
        </p:nvSpPr>
        <p:spPr>
          <a:xfrm>
            <a:off x="6356747" y="1304925"/>
            <a:ext cx="284038" cy="284038"/>
          </a:xfrm>
          <a:prstGeom prst="roundRect">
            <a:avLst>
              <a:gd name="adj" fmla="val 18670"/>
            </a:avLst>
          </a:prstGeom>
          <a:solidFill>
            <a:srgbClr val="E8E8E3"/>
          </a:solidFill>
          <a:ln w="4763">
            <a:solidFill>
              <a:srgbClr val="CECEC9"/>
            </a:solidFill>
            <a:prstDash val="solid"/>
          </a:ln>
        </p:spPr>
        <p:txBody>
          <a:bodyPr/>
          <a:lstStyle/>
          <a:p>
            <a:endParaRPr lang="fr-FR"/>
          </a:p>
        </p:txBody>
      </p:sp>
      <p:sp>
        <p:nvSpPr>
          <p:cNvPr id="9" name="Text 6"/>
          <p:cNvSpPr/>
          <p:nvPr/>
        </p:nvSpPr>
        <p:spPr>
          <a:xfrm>
            <a:off x="6404037" y="1328551"/>
            <a:ext cx="189384" cy="236711"/>
          </a:xfrm>
          <a:prstGeom prst="rect">
            <a:avLst/>
          </a:prstGeom>
          <a:noFill/>
          <a:ln/>
        </p:spPr>
        <p:txBody>
          <a:bodyPr wrap="none" lIns="0" tIns="0" rIns="0" bIns="0" rtlCol="0" anchor="ctr"/>
          <a:lstStyle/>
          <a:p>
            <a:pPr marL="0" indent="0" algn="ctr">
              <a:lnSpc>
                <a:spcPct val="100000"/>
              </a:lnSpc>
              <a:buNone/>
            </a:pPr>
            <a:r>
              <a:rPr lang="en-US" sz="1450" dirty="0">
                <a:solidFill>
                  <a:srgbClr val="272525"/>
                </a:solidFill>
                <a:latin typeface="Gelasio" pitchFamily="34" charset="0"/>
                <a:ea typeface="Gelasio" pitchFamily="34" charset="-122"/>
                <a:cs typeface="Gelasio" pitchFamily="34" charset="-120"/>
              </a:rPr>
              <a:t>2</a:t>
            </a:r>
            <a:endParaRPr lang="en-US" sz="1450" dirty="0"/>
          </a:p>
        </p:txBody>
      </p:sp>
      <p:sp>
        <p:nvSpPr>
          <p:cNvPr id="10" name="Text 7"/>
          <p:cNvSpPr/>
          <p:nvPr/>
        </p:nvSpPr>
        <p:spPr>
          <a:xfrm>
            <a:off x="6753225" y="1348308"/>
            <a:ext cx="1948904" cy="394543"/>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72525"/>
                </a:solidFill>
                <a:latin typeface="Gelasio" pitchFamily="34" charset="0"/>
                <a:ea typeface="Gelasio" pitchFamily="34" charset="-122"/>
                <a:cs typeface="Gelasio" pitchFamily="34" charset="-120"/>
              </a:rPr>
              <a:t>Coordination active et formalisée</a:t>
            </a:r>
            <a:endParaRPr lang="en-US" sz="1200" dirty="0"/>
          </a:p>
        </p:txBody>
      </p:sp>
      <p:sp>
        <p:nvSpPr>
          <p:cNvPr id="11" name="Text 8"/>
          <p:cNvSpPr/>
          <p:nvPr/>
        </p:nvSpPr>
        <p:spPr>
          <a:xfrm>
            <a:off x="6753225" y="1810271"/>
            <a:ext cx="1948904" cy="954732"/>
          </a:xfrm>
          <a:prstGeom prst="rect">
            <a:avLst/>
          </a:prstGeom>
          <a:noFill/>
          <a:ln/>
        </p:spPr>
        <p:txBody>
          <a:bodyPr wrap="square" lIns="0" tIns="0" rIns="0" bIns="0" rtlCol="0" anchor="t">
            <a:normAutofit/>
          </a:bodyPr>
          <a:lstStyle/>
          <a:p>
            <a:pPr marL="0" indent="0" algn="l">
              <a:lnSpc>
                <a:spcPct val="126000"/>
              </a:lnSpc>
              <a:buNone/>
            </a:pPr>
            <a:r>
              <a:rPr lang="en-US" sz="950" dirty="0">
                <a:solidFill>
                  <a:srgbClr val="272525"/>
                </a:solidFill>
                <a:latin typeface="Lato" pitchFamily="34" charset="0"/>
                <a:ea typeface="Lato" pitchFamily="34" charset="-122"/>
                <a:cs typeface="Lato" pitchFamily="34" charset="-120"/>
              </a:rPr>
              <a:t>Elle produit des résultats concrets : espaces publics de qualité, économies d'échelle, simplification du jeu d'acteurs, accélération du développement urbain.</a:t>
            </a:r>
            <a:endParaRPr lang="en-US" sz="950" dirty="0"/>
          </a:p>
        </p:txBody>
      </p:sp>
      <p:sp>
        <p:nvSpPr>
          <p:cNvPr id="12" name="Shape 9"/>
          <p:cNvSpPr/>
          <p:nvPr/>
        </p:nvSpPr>
        <p:spPr>
          <a:xfrm>
            <a:off x="3870871" y="2989883"/>
            <a:ext cx="284038" cy="284038"/>
          </a:xfrm>
          <a:prstGeom prst="roundRect">
            <a:avLst>
              <a:gd name="adj" fmla="val 18670"/>
            </a:avLst>
          </a:prstGeom>
          <a:solidFill>
            <a:srgbClr val="E8E8E3"/>
          </a:solidFill>
          <a:ln w="4763">
            <a:solidFill>
              <a:srgbClr val="CECEC9"/>
            </a:solidFill>
            <a:prstDash val="solid"/>
          </a:ln>
        </p:spPr>
        <p:txBody>
          <a:bodyPr/>
          <a:lstStyle/>
          <a:p>
            <a:endParaRPr lang="fr-FR"/>
          </a:p>
        </p:txBody>
      </p:sp>
      <p:sp>
        <p:nvSpPr>
          <p:cNvPr id="13" name="Text 10"/>
          <p:cNvSpPr/>
          <p:nvPr/>
        </p:nvSpPr>
        <p:spPr>
          <a:xfrm>
            <a:off x="3918161" y="3013509"/>
            <a:ext cx="189384" cy="236711"/>
          </a:xfrm>
          <a:prstGeom prst="rect">
            <a:avLst/>
          </a:prstGeom>
          <a:noFill/>
          <a:ln/>
        </p:spPr>
        <p:txBody>
          <a:bodyPr wrap="none" lIns="0" tIns="0" rIns="0" bIns="0" rtlCol="0" anchor="ctr"/>
          <a:lstStyle/>
          <a:p>
            <a:pPr marL="0" indent="0" algn="ctr">
              <a:lnSpc>
                <a:spcPct val="100000"/>
              </a:lnSpc>
              <a:buNone/>
            </a:pPr>
            <a:r>
              <a:rPr lang="en-US" sz="1450" dirty="0">
                <a:solidFill>
                  <a:srgbClr val="272525"/>
                </a:solidFill>
                <a:latin typeface="Gelasio" pitchFamily="34" charset="0"/>
                <a:ea typeface="Gelasio" pitchFamily="34" charset="-122"/>
                <a:cs typeface="Gelasio" pitchFamily="34" charset="-120"/>
              </a:rPr>
              <a:t>3</a:t>
            </a:r>
            <a:endParaRPr lang="en-US" sz="1450" dirty="0"/>
          </a:p>
        </p:txBody>
      </p:sp>
      <p:sp>
        <p:nvSpPr>
          <p:cNvPr id="14" name="Text 11"/>
          <p:cNvSpPr/>
          <p:nvPr/>
        </p:nvSpPr>
        <p:spPr>
          <a:xfrm>
            <a:off x="4267349" y="3033266"/>
            <a:ext cx="1590005" cy="197272"/>
          </a:xfrm>
          <a:prstGeom prst="rect">
            <a:avLst/>
          </a:prstGeom>
          <a:noFill/>
          <a:ln/>
        </p:spPr>
        <p:txBody>
          <a:bodyPr wrap="none" lIns="0" tIns="0" rIns="0" bIns="0" rtlCol="0" anchor="t"/>
          <a:lstStyle/>
          <a:p>
            <a:pPr marL="0" indent="0" algn="l">
              <a:lnSpc>
                <a:spcPct val="104000"/>
              </a:lnSpc>
              <a:buNone/>
            </a:pPr>
            <a:r>
              <a:rPr lang="en-US" sz="1200" dirty="0">
                <a:solidFill>
                  <a:srgbClr val="272525"/>
                </a:solidFill>
                <a:latin typeface="Gelasio" pitchFamily="34" charset="0"/>
                <a:ea typeface="Gelasio" pitchFamily="34" charset="-122"/>
                <a:cs typeface="Gelasio" pitchFamily="34" charset="-120"/>
              </a:rPr>
              <a:t>Conditions nécessaires</a:t>
            </a:r>
            <a:endParaRPr lang="en-US" sz="1200" dirty="0"/>
          </a:p>
        </p:txBody>
      </p:sp>
      <p:sp>
        <p:nvSpPr>
          <p:cNvPr id="15" name="Text 12"/>
          <p:cNvSpPr/>
          <p:nvPr/>
        </p:nvSpPr>
        <p:spPr>
          <a:xfrm>
            <a:off x="4267349" y="3297957"/>
            <a:ext cx="4434780" cy="381893"/>
          </a:xfrm>
          <a:prstGeom prst="rect">
            <a:avLst/>
          </a:prstGeom>
          <a:noFill/>
          <a:ln/>
        </p:spPr>
        <p:txBody>
          <a:bodyPr wrap="square" lIns="0" tIns="0" rIns="0" bIns="0" rtlCol="0" anchor="t">
            <a:normAutofit/>
          </a:bodyPr>
          <a:lstStyle/>
          <a:p>
            <a:pPr marL="0" indent="0" algn="l">
              <a:lnSpc>
                <a:spcPct val="126000"/>
              </a:lnSpc>
              <a:buNone/>
            </a:pPr>
            <a:r>
              <a:rPr lang="en-US" sz="950" dirty="0">
                <a:solidFill>
                  <a:srgbClr val="272525"/>
                </a:solidFill>
                <a:latin typeface="Lato" pitchFamily="34" charset="0"/>
                <a:ea typeface="Lato" pitchFamily="34" charset="-122"/>
                <a:cs typeface="Lato" pitchFamily="34" charset="-120"/>
              </a:rPr>
              <a:t>Territoire en forte mutation, projet urbain structuré, volonté politique, acteur fédérateur légitime. Cas similaires : Lyon Confluence, plateau de Saclay.</a:t>
            </a:r>
            <a:endParaRPr lang="en-US" sz="950" dirty="0"/>
          </a:p>
        </p:txBody>
      </p:sp>
      <p:sp>
        <p:nvSpPr>
          <p:cNvPr id="16" name="Text 13"/>
          <p:cNvSpPr/>
          <p:nvPr/>
        </p:nvSpPr>
        <p:spPr>
          <a:xfrm>
            <a:off x="4060254" y="3932858"/>
            <a:ext cx="4641875" cy="381893"/>
          </a:xfrm>
          <a:prstGeom prst="rect">
            <a:avLst/>
          </a:prstGeom>
          <a:noFill/>
          <a:ln/>
        </p:spPr>
        <p:txBody>
          <a:bodyPr wrap="square" lIns="0" tIns="0" rIns="0" bIns="0" rtlCol="0" anchor="t">
            <a:normAutofit/>
          </a:bodyPr>
          <a:lstStyle/>
          <a:p>
            <a:pPr marL="0" indent="0" algn="l">
              <a:lnSpc>
                <a:spcPct val="126000"/>
              </a:lnSpc>
              <a:buNone/>
            </a:pPr>
            <a:r>
              <a:rPr lang="en-US" sz="950" dirty="0">
                <a:solidFill>
                  <a:srgbClr val="272525"/>
                </a:solidFill>
                <a:latin typeface="Lato" pitchFamily="34" charset="0"/>
                <a:ea typeface="Lato" pitchFamily="34" charset="-122"/>
                <a:cs typeface="Lato" pitchFamily="34" charset="-120"/>
              </a:rPr>
              <a:t>« L'aménageur est le seul acteur en mesure de garantir la cohérence urbaine territoriale. » — Demartial, 2012</a:t>
            </a:r>
            <a:endParaRPr lang="en-US" sz="950" dirty="0"/>
          </a:p>
        </p:txBody>
      </p:sp>
      <p:sp>
        <p:nvSpPr>
          <p:cNvPr id="17" name="Shape 14"/>
          <p:cNvSpPr/>
          <p:nvPr/>
        </p:nvSpPr>
        <p:spPr>
          <a:xfrm>
            <a:off x="3870871" y="3806354"/>
            <a:ext cx="14288" cy="634901"/>
          </a:xfrm>
          <a:prstGeom prst="rect">
            <a:avLst/>
          </a:prstGeom>
          <a:solidFill>
            <a:srgbClr val="E5E5E0"/>
          </a:solidFill>
          <a:ln/>
        </p:spPr>
        <p:txBody>
          <a:bodyPr/>
          <a:lstStyle/>
          <a:p>
            <a:endParaRPr lang="fr-FR"/>
          </a:p>
        </p:txBody>
      </p:sp>
      <p:sp>
        <p:nvSpPr>
          <p:cNvPr id="18" name="Shape 15"/>
          <p:cNvSpPr/>
          <p:nvPr/>
        </p:nvSpPr>
        <p:spPr>
          <a:xfrm>
            <a:off x="3870871" y="4567758"/>
            <a:ext cx="1423243" cy="228451"/>
          </a:xfrm>
          <a:prstGeom prst="roundRect">
            <a:avLst>
              <a:gd name="adj" fmla="val 18570"/>
            </a:avLst>
          </a:prstGeom>
          <a:solidFill>
            <a:srgbClr val="E8E8E3"/>
          </a:solidFill>
          <a:ln/>
        </p:spPr>
        <p:txBody>
          <a:bodyPr/>
          <a:lstStyle/>
          <a:p>
            <a:endParaRPr lang="fr-FR"/>
          </a:p>
        </p:txBody>
      </p:sp>
      <p:sp>
        <p:nvSpPr>
          <p:cNvPr id="19" name="Text 16"/>
          <p:cNvSpPr/>
          <p:nvPr/>
        </p:nvSpPr>
        <p:spPr>
          <a:xfrm>
            <a:off x="3946624" y="4605635"/>
            <a:ext cx="1728936" cy="152698"/>
          </a:xfrm>
          <a:prstGeom prst="rect">
            <a:avLst/>
          </a:prstGeom>
          <a:noFill/>
          <a:ln/>
        </p:spPr>
        <p:txBody>
          <a:bodyPr wrap="none" lIns="0" tIns="0" rIns="0" bIns="0" rtlCol="0" anchor="t"/>
          <a:lstStyle/>
          <a:p>
            <a:pPr marL="0" indent="0" algn="l">
              <a:lnSpc>
                <a:spcPct val="126000"/>
              </a:lnSpc>
              <a:buNone/>
            </a:pPr>
            <a:r>
              <a:rPr lang="en-US" sz="750" dirty="0">
                <a:solidFill>
                  <a:srgbClr val="272525"/>
                </a:solidFill>
                <a:latin typeface="Lato" pitchFamily="34" charset="0"/>
                <a:ea typeface="Lato" pitchFamily="34" charset="-122"/>
                <a:cs typeface="Lato" pitchFamily="34" charset="-120"/>
              </a:rPr>
              <a:t>PLANIFICATION PARTAGÉE</a:t>
            </a:r>
            <a:endParaRPr lang="en-US" sz="750" dirty="0"/>
          </a:p>
        </p:txBody>
      </p:sp>
      <p:sp>
        <p:nvSpPr>
          <p:cNvPr id="20" name="Shape 17"/>
          <p:cNvSpPr/>
          <p:nvPr/>
        </p:nvSpPr>
        <p:spPr>
          <a:xfrm>
            <a:off x="5357217" y="4567758"/>
            <a:ext cx="851222" cy="228451"/>
          </a:xfrm>
          <a:prstGeom prst="roundRect">
            <a:avLst>
              <a:gd name="adj" fmla="val 18570"/>
            </a:avLst>
          </a:prstGeom>
          <a:solidFill>
            <a:srgbClr val="E8E8E3"/>
          </a:solidFill>
          <a:ln/>
        </p:spPr>
        <p:txBody>
          <a:bodyPr/>
          <a:lstStyle/>
          <a:p>
            <a:endParaRPr lang="fr-FR"/>
          </a:p>
        </p:txBody>
      </p:sp>
      <p:sp>
        <p:nvSpPr>
          <p:cNvPr id="21" name="Text 18"/>
          <p:cNvSpPr/>
          <p:nvPr/>
        </p:nvSpPr>
        <p:spPr>
          <a:xfrm>
            <a:off x="5432971" y="4605635"/>
            <a:ext cx="1156915" cy="152698"/>
          </a:xfrm>
          <a:prstGeom prst="rect">
            <a:avLst/>
          </a:prstGeom>
          <a:noFill/>
          <a:ln/>
        </p:spPr>
        <p:txBody>
          <a:bodyPr wrap="none" lIns="0" tIns="0" rIns="0" bIns="0" rtlCol="0" anchor="t"/>
          <a:lstStyle/>
          <a:p>
            <a:pPr marL="0" indent="0" algn="l">
              <a:lnSpc>
                <a:spcPct val="126000"/>
              </a:lnSpc>
              <a:buNone/>
            </a:pPr>
            <a:r>
              <a:rPr lang="en-US" sz="750" dirty="0">
                <a:solidFill>
                  <a:srgbClr val="272525"/>
                </a:solidFill>
                <a:latin typeface="Lato" pitchFamily="34" charset="0"/>
                <a:ea typeface="Lato" pitchFamily="34" charset="-122"/>
                <a:cs typeface="Lato" pitchFamily="34" charset="-120"/>
              </a:rPr>
              <a:t>SIMULTANÉITÉ</a:t>
            </a:r>
            <a:endParaRPr lang="en-US" sz="750" dirty="0"/>
          </a:p>
        </p:txBody>
      </p:sp>
      <p:sp>
        <p:nvSpPr>
          <p:cNvPr id="22" name="Shape 19"/>
          <p:cNvSpPr/>
          <p:nvPr/>
        </p:nvSpPr>
        <p:spPr>
          <a:xfrm>
            <a:off x="6271543" y="4567758"/>
            <a:ext cx="1197546" cy="228451"/>
          </a:xfrm>
          <a:prstGeom prst="roundRect">
            <a:avLst>
              <a:gd name="adj" fmla="val 18570"/>
            </a:avLst>
          </a:prstGeom>
          <a:solidFill>
            <a:srgbClr val="E8E8E3"/>
          </a:solidFill>
          <a:ln/>
        </p:spPr>
        <p:txBody>
          <a:bodyPr/>
          <a:lstStyle/>
          <a:p>
            <a:endParaRPr lang="fr-FR"/>
          </a:p>
        </p:txBody>
      </p:sp>
      <p:sp>
        <p:nvSpPr>
          <p:cNvPr id="23" name="Text 20"/>
          <p:cNvSpPr/>
          <p:nvPr/>
        </p:nvSpPr>
        <p:spPr>
          <a:xfrm>
            <a:off x="6347296" y="4605635"/>
            <a:ext cx="1503238" cy="152698"/>
          </a:xfrm>
          <a:prstGeom prst="rect">
            <a:avLst/>
          </a:prstGeom>
          <a:noFill/>
          <a:ln/>
        </p:spPr>
        <p:txBody>
          <a:bodyPr wrap="none" lIns="0" tIns="0" rIns="0" bIns="0" rtlCol="0" anchor="t"/>
          <a:lstStyle/>
          <a:p>
            <a:pPr marL="0" indent="0" algn="l">
              <a:lnSpc>
                <a:spcPct val="126000"/>
              </a:lnSpc>
              <a:buNone/>
            </a:pPr>
            <a:r>
              <a:rPr lang="en-US" sz="750" dirty="0">
                <a:solidFill>
                  <a:srgbClr val="272525"/>
                </a:solidFill>
                <a:latin typeface="Lato" pitchFamily="34" charset="0"/>
                <a:ea typeface="Lato" pitchFamily="34" charset="-122"/>
                <a:cs typeface="Lato" pitchFamily="34" charset="-120"/>
              </a:rPr>
              <a:t>ACTEUR FÉDÉRATEUR</a:t>
            </a:r>
            <a:endParaRPr lang="en-US" sz="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496119" y="417909"/>
            <a:ext cx="4001319" cy="442987"/>
          </a:xfrm>
          <a:prstGeom prst="rect">
            <a:avLst/>
          </a:prstGeom>
          <a:noFill/>
          <a:ln/>
        </p:spPr>
        <p:txBody>
          <a:bodyPr wrap="none" lIns="0" tIns="0" rIns="0" bIns="0" rtlCol="0" anchor="t"/>
          <a:lstStyle/>
          <a:p>
            <a:pPr marL="0" indent="0" algn="l">
              <a:lnSpc>
                <a:spcPct val="104000"/>
              </a:lnSpc>
              <a:buNone/>
            </a:pPr>
            <a:r>
              <a:rPr lang="en-US" sz="2750" dirty="0">
                <a:solidFill>
                  <a:srgbClr val="312F2B"/>
                </a:solidFill>
                <a:latin typeface="Gelasio" pitchFamily="34" charset="0"/>
                <a:ea typeface="Gelasio" pitchFamily="34" charset="-122"/>
                <a:cs typeface="Gelasio" pitchFamily="34" charset="-120"/>
              </a:rPr>
              <a:t>Sources mobilisées</a:t>
            </a:r>
            <a:endParaRPr lang="en-US" sz="2750" dirty="0"/>
          </a:p>
        </p:txBody>
      </p:sp>
      <p:sp>
        <p:nvSpPr>
          <p:cNvPr id="3" name="Text 1"/>
          <p:cNvSpPr/>
          <p:nvPr/>
        </p:nvSpPr>
        <p:spPr>
          <a:xfrm>
            <a:off x="496119" y="1144414"/>
            <a:ext cx="8608963" cy="226814"/>
          </a:xfrm>
          <a:prstGeom prst="rect">
            <a:avLst/>
          </a:prstGeom>
          <a:noFill/>
          <a:ln/>
        </p:spPr>
        <p:txBody>
          <a:bodyPr wrap="none" lIns="0" tIns="0" rIns="0" bIns="0" rtlCol="0" anchor="t"/>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Voici les principales sources de littérature citées par Demartial (2012) et leurs apports principaux :</a:t>
            </a:r>
            <a:endParaRPr lang="en-US" sz="11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548408"/>
            <a:ext cx="141759" cy="141759"/>
          </a:xfrm>
          <a:prstGeom prst="rect">
            <a:avLst/>
          </a:prstGeom>
        </p:spPr>
      </p:pic>
      <p:sp>
        <p:nvSpPr>
          <p:cNvPr id="5" name="Shape 2"/>
          <p:cNvSpPr/>
          <p:nvPr/>
        </p:nvSpPr>
        <p:spPr>
          <a:xfrm>
            <a:off x="496119" y="1752600"/>
            <a:ext cx="4004965" cy="19050"/>
          </a:xfrm>
          <a:prstGeom prst="rect">
            <a:avLst/>
          </a:prstGeom>
          <a:solidFill>
            <a:srgbClr val="E5E5E0"/>
          </a:solidFill>
          <a:ln/>
        </p:spPr>
        <p:txBody>
          <a:bodyPr/>
          <a:lstStyle/>
          <a:p>
            <a:endParaRPr lang="fr-FR"/>
          </a:p>
        </p:txBody>
      </p:sp>
      <p:sp>
        <p:nvSpPr>
          <p:cNvPr id="6" name="Text 3"/>
          <p:cNvSpPr/>
          <p:nvPr/>
        </p:nvSpPr>
        <p:spPr>
          <a:xfrm>
            <a:off x="496119" y="1861542"/>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Blais &amp; Maur (2009)</a:t>
            </a:r>
            <a:endParaRPr lang="en-US" sz="1350" dirty="0"/>
          </a:p>
        </p:txBody>
      </p:sp>
      <p:sp>
        <p:nvSpPr>
          <p:cNvPr id="7" name="Text 4"/>
          <p:cNvSpPr/>
          <p:nvPr/>
        </p:nvSpPr>
        <p:spPr>
          <a:xfrm>
            <a:off x="496119" y="2168054"/>
            <a:ext cx="4004965" cy="226814"/>
          </a:xfrm>
          <a:prstGeom prst="rect">
            <a:avLst/>
          </a:prstGeom>
          <a:noFill/>
          <a:ln/>
        </p:spPr>
        <p:txBody>
          <a:bodyPr wrap="none" lIns="0" tIns="0" rIns="0" bIns="0" rtlCol="0" anchor="t"/>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Les contrats d'axe grenoblois</a:t>
            </a:r>
            <a:endParaRPr lang="en-US" sz="110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42842" y="1548408"/>
            <a:ext cx="141759" cy="141759"/>
          </a:xfrm>
          <a:prstGeom prst="rect">
            <a:avLst/>
          </a:prstGeom>
        </p:spPr>
      </p:pic>
      <p:sp>
        <p:nvSpPr>
          <p:cNvPr id="9" name="Shape 5"/>
          <p:cNvSpPr/>
          <p:nvPr/>
        </p:nvSpPr>
        <p:spPr>
          <a:xfrm>
            <a:off x="4642842" y="1752600"/>
            <a:ext cx="4005039" cy="19050"/>
          </a:xfrm>
          <a:prstGeom prst="rect">
            <a:avLst/>
          </a:prstGeom>
          <a:solidFill>
            <a:srgbClr val="E5E5E0"/>
          </a:solidFill>
          <a:ln/>
        </p:spPr>
        <p:txBody>
          <a:bodyPr/>
          <a:lstStyle/>
          <a:p>
            <a:endParaRPr lang="fr-FR"/>
          </a:p>
        </p:txBody>
      </p:sp>
      <p:sp>
        <p:nvSpPr>
          <p:cNvPr id="10" name="Text 6"/>
          <p:cNvSpPr/>
          <p:nvPr/>
        </p:nvSpPr>
        <p:spPr>
          <a:xfrm>
            <a:off x="4642842" y="1861542"/>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Lizarralde et al. (2011)</a:t>
            </a:r>
            <a:endParaRPr lang="en-US" sz="1350" dirty="0"/>
          </a:p>
        </p:txBody>
      </p:sp>
      <p:sp>
        <p:nvSpPr>
          <p:cNvPr id="11" name="Text 7"/>
          <p:cNvSpPr/>
          <p:nvPr/>
        </p:nvSpPr>
        <p:spPr>
          <a:xfrm>
            <a:off x="4642842" y="2168054"/>
            <a:ext cx="4005039" cy="226814"/>
          </a:xfrm>
          <a:prstGeom prst="rect">
            <a:avLst/>
          </a:prstGeom>
          <a:noFill/>
          <a:ln/>
        </p:spPr>
        <p:txBody>
          <a:bodyPr wrap="none" lIns="0" tIns="0" rIns="0" bIns="0" rtlCol="0" anchor="t"/>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Le concept de multi-organisation temporaire (MOT)</a:t>
            </a:r>
            <a:endParaRPr lang="en-US" sz="110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6119" y="2660600"/>
            <a:ext cx="141759" cy="141759"/>
          </a:xfrm>
          <a:prstGeom prst="rect">
            <a:avLst/>
          </a:prstGeom>
        </p:spPr>
      </p:pic>
      <p:sp>
        <p:nvSpPr>
          <p:cNvPr id="13" name="Shape 8"/>
          <p:cNvSpPr/>
          <p:nvPr/>
        </p:nvSpPr>
        <p:spPr>
          <a:xfrm>
            <a:off x="496119" y="2864793"/>
            <a:ext cx="4004965" cy="19050"/>
          </a:xfrm>
          <a:prstGeom prst="rect">
            <a:avLst/>
          </a:prstGeom>
          <a:solidFill>
            <a:srgbClr val="E5E5E0"/>
          </a:solidFill>
          <a:ln/>
        </p:spPr>
        <p:txBody>
          <a:bodyPr/>
          <a:lstStyle/>
          <a:p>
            <a:endParaRPr lang="fr-FR"/>
          </a:p>
        </p:txBody>
      </p:sp>
      <p:sp>
        <p:nvSpPr>
          <p:cNvPr id="14" name="Text 9"/>
          <p:cNvSpPr/>
          <p:nvPr/>
        </p:nvSpPr>
        <p:spPr>
          <a:xfrm>
            <a:off x="496119" y="2973735"/>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Gallez (2010)</a:t>
            </a:r>
            <a:endParaRPr lang="en-US" sz="1350" dirty="0"/>
          </a:p>
        </p:txBody>
      </p:sp>
      <p:sp>
        <p:nvSpPr>
          <p:cNvPr id="15" name="Text 10"/>
          <p:cNvSpPr/>
          <p:nvPr/>
        </p:nvSpPr>
        <p:spPr>
          <a:xfrm>
            <a:off x="496119" y="3280246"/>
            <a:ext cx="4004965" cy="226814"/>
          </a:xfrm>
          <a:prstGeom prst="rect">
            <a:avLst/>
          </a:prstGeom>
          <a:noFill/>
          <a:ln/>
        </p:spPr>
        <p:txBody>
          <a:bodyPr wrap="none" lIns="0" tIns="0" rIns="0" bIns="0" rtlCol="0" anchor="t"/>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La coordination urbanisme-transport</a:t>
            </a:r>
            <a:endParaRPr lang="en-US" sz="1100" dirty="0"/>
          </a:p>
        </p:txBody>
      </p:sp>
      <p:pic>
        <p:nvPicPr>
          <p:cNvPr id="16"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42842" y="2660600"/>
            <a:ext cx="141759" cy="141759"/>
          </a:xfrm>
          <a:prstGeom prst="rect">
            <a:avLst/>
          </a:prstGeom>
        </p:spPr>
      </p:pic>
      <p:sp>
        <p:nvSpPr>
          <p:cNvPr id="17" name="Shape 11"/>
          <p:cNvSpPr/>
          <p:nvPr/>
        </p:nvSpPr>
        <p:spPr>
          <a:xfrm>
            <a:off x="4642842" y="2864793"/>
            <a:ext cx="4005039" cy="19050"/>
          </a:xfrm>
          <a:prstGeom prst="rect">
            <a:avLst/>
          </a:prstGeom>
          <a:solidFill>
            <a:srgbClr val="E5E5E0"/>
          </a:solidFill>
          <a:ln/>
        </p:spPr>
        <p:txBody>
          <a:bodyPr/>
          <a:lstStyle/>
          <a:p>
            <a:endParaRPr lang="fr-FR"/>
          </a:p>
        </p:txBody>
      </p:sp>
      <p:sp>
        <p:nvSpPr>
          <p:cNvPr id="18" name="Text 12"/>
          <p:cNvSpPr/>
          <p:nvPr/>
        </p:nvSpPr>
        <p:spPr>
          <a:xfrm>
            <a:off x="4642842" y="2973735"/>
            <a:ext cx="1921743" cy="221456"/>
          </a:xfrm>
          <a:prstGeom prst="rect">
            <a:avLst/>
          </a:prstGeom>
          <a:noFill/>
          <a:ln/>
        </p:spPr>
        <p:txBody>
          <a:bodyPr wrap="none" lIns="0" tIns="0" rIns="0" bIns="0" rtlCol="0" anchor="t"/>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Nessi &amp; Delpirou (2009)</a:t>
            </a:r>
            <a:endParaRPr lang="en-US" sz="1350" dirty="0"/>
          </a:p>
        </p:txBody>
      </p:sp>
      <p:sp>
        <p:nvSpPr>
          <p:cNvPr id="19" name="Text 13"/>
          <p:cNvSpPr/>
          <p:nvPr/>
        </p:nvSpPr>
        <p:spPr>
          <a:xfrm>
            <a:off x="4642842" y="3280246"/>
            <a:ext cx="4005039" cy="226814"/>
          </a:xfrm>
          <a:prstGeom prst="rect">
            <a:avLst/>
          </a:prstGeom>
          <a:noFill/>
          <a:ln/>
        </p:spPr>
        <p:txBody>
          <a:bodyPr wrap="none" lIns="0" tIns="0" rIns="0" bIns="0" rtlCol="0" anchor="t"/>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Rivalités institutionnelles, cas romain</a:t>
            </a:r>
            <a:endParaRPr lang="en-US" sz="1100" dirty="0"/>
          </a:p>
        </p:txBody>
      </p:sp>
      <p:pic>
        <p:nvPicPr>
          <p:cNvPr id="20"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96119" y="3772793"/>
            <a:ext cx="141759" cy="141759"/>
          </a:xfrm>
          <a:prstGeom prst="rect">
            <a:avLst/>
          </a:prstGeom>
        </p:spPr>
      </p:pic>
      <p:sp>
        <p:nvSpPr>
          <p:cNvPr id="21" name="Shape 14"/>
          <p:cNvSpPr/>
          <p:nvPr/>
        </p:nvSpPr>
        <p:spPr>
          <a:xfrm>
            <a:off x="496119" y="3976985"/>
            <a:ext cx="4004965" cy="19050"/>
          </a:xfrm>
          <a:prstGeom prst="rect">
            <a:avLst/>
          </a:prstGeom>
          <a:solidFill>
            <a:srgbClr val="E5E5E0"/>
          </a:solidFill>
          <a:ln/>
        </p:spPr>
        <p:txBody>
          <a:bodyPr/>
          <a:lstStyle/>
          <a:p>
            <a:endParaRPr lang="fr-FR"/>
          </a:p>
        </p:txBody>
      </p:sp>
      <p:sp>
        <p:nvSpPr>
          <p:cNvPr id="22" name="Text 15"/>
          <p:cNvSpPr/>
          <p:nvPr/>
        </p:nvSpPr>
        <p:spPr>
          <a:xfrm>
            <a:off x="496119" y="4085927"/>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Bonetti / CSTB (2007)</a:t>
            </a:r>
            <a:endParaRPr lang="en-US" sz="1350" dirty="0"/>
          </a:p>
        </p:txBody>
      </p:sp>
      <p:sp>
        <p:nvSpPr>
          <p:cNvPr id="23" name="Text 16"/>
          <p:cNvSpPr/>
          <p:nvPr/>
        </p:nvSpPr>
        <p:spPr>
          <a:xfrm>
            <a:off x="496119" y="4392439"/>
            <a:ext cx="4004965" cy="226814"/>
          </a:xfrm>
          <a:prstGeom prst="rect">
            <a:avLst/>
          </a:prstGeom>
          <a:noFill/>
          <a:ln/>
        </p:spPr>
        <p:txBody>
          <a:bodyPr wrap="none" lIns="0" tIns="0" rIns="0" bIns="0" rtlCol="0" anchor="t"/>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La gestion urbaine durable</a:t>
            </a:r>
            <a:endParaRPr lang="en-US" sz="1100" dirty="0"/>
          </a:p>
        </p:txBody>
      </p:sp>
      <p:pic>
        <p:nvPicPr>
          <p:cNvPr id="24"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642842" y="3772793"/>
            <a:ext cx="141759" cy="141759"/>
          </a:xfrm>
          <a:prstGeom prst="rect">
            <a:avLst/>
          </a:prstGeom>
        </p:spPr>
      </p:pic>
      <p:sp>
        <p:nvSpPr>
          <p:cNvPr id="25" name="Shape 17"/>
          <p:cNvSpPr/>
          <p:nvPr/>
        </p:nvSpPr>
        <p:spPr>
          <a:xfrm>
            <a:off x="4642842" y="3976985"/>
            <a:ext cx="4005039" cy="19050"/>
          </a:xfrm>
          <a:prstGeom prst="rect">
            <a:avLst/>
          </a:prstGeom>
          <a:solidFill>
            <a:srgbClr val="E5E5E0"/>
          </a:solidFill>
          <a:ln/>
        </p:spPr>
        <p:txBody>
          <a:bodyPr/>
          <a:lstStyle/>
          <a:p>
            <a:endParaRPr lang="fr-FR"/>
          </a:p>
        </p:txBody>
      </p:sp>
      <p:sp>
        <p:nvSpPr>
          <p:cNvPr id="26" name="Text 18"/>
          <p:cNvSpPr/>
          <p:nvPr/>
        </p:nvSpPr>
        <p:spPr>
          <a:xfrm>
            <a:off x="4642842" y="4085927"/>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Offner (2002)</a:t>
            </a:r>
            <a:endParaRPr lang="en-US" sz="1350" dirty="0"/>
          </a:p>
        </p:txBody>
      </p:sp>
      <p:sp>
        <p:nvSpPr>
          <p:cNvPr id="27" name="Text 19"/>
          <p:cNvSpPr/>
          <p:nvPr/>
        </p:nvSpPr>
        <p:spPr>
          <a:xfrm>
            <a:off x="4642842" y="4392439"/>
            <a:ext cx="4005039" cy="226814"/>
          </a:xfrm>
          <a:prstGeom prst="rect">
            <a:avLst/>
          </a:prstGeom>
          <a:noFill/>
          <a:ln/>
        </p:spPr>
        <p:txBody>
          <a:bodyPr wrap="none" lIns="0" tIns="0" rIns="0" bIns="0" rtlCol="0" anchor="t"/>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Le rôle de l'AOT, la loi LOTI</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96119" y="1023938"/>
            <a:ext cx="8151763" cy="885974"/>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312F2B"/>
                </a:solidFill>
                <a:latin typeface="Gelasio" pitchFamily="34" charset="0"/>
                <a:ea typeface="Gelasio" pitchFamily="34" charset="-122"/>
                <a:cs typeface="Gelasio" pitchFamily="34" charset="-120"/>
              </a:rPr>
              <a:t>Transport et urbanisme : deux projets indissociables</a:t>
            </a:r>
            <a:endParaRPr lang="en-US" sz="2750" dirty="0"/>
          </a:p>
        </p:txBody>
      </p:sp>
      <p:sp>
        <p:nvSpPr>
          <p:cNvPr id="3" name="Text 1"/>
          <p:cNvSpPr/>
          <p:nvPr/>
        </p:nvSpPr>
        <p:spPr>
          <a:xfrm>
            <a:off x="496119" y="2193429"/>
            <a:ext cx="8151763"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Dans les grandes agglomérations françaises, transport et urbanisme sont encore trop souvent traités séparément — par des acteurs différents, avec des logiques différentes, et parfois sans se parler.</a:t>
            </a:r>
            <a:endParaRPr lang="en-US" sz="1100" dirty="0"/>
          </a:p>
        </p:txBody>
      </p:sp>
      <p:sp>
        <p:nvSpPr>
          <p:cNvPr id="4" name="Shape 2"/>
          <p:cNvSpPr/>
          <p:nvPr/>
        </p:nvSpPr>
        <p:spPr>
          <a:xfrm>
            <a:off x="394022" y="2806526"/>
            <a:ext cx="4107135" cy="1312962"/>
          </a:xfrm>
          <a:prstGeom prst="roundRect">
            <a:avLst>
              <a:gd name="adj" fmla="val 7774"/>
            </a:avLst>
          </a:prstGeom>
          <a:solidFill>
            <a:srgbClr val="E5E5E0">
              <a:alpha val="95000"/>
            </a:srgbClr>
          </a:solidFill>
          <a:ln/>
        </p:spPr>
        <p:txBody>
          <a:bodyPr/>
          <a:lstStyle/>
          <a:p>
            <a:endParaRPr lang="fr-FR"/>
          </a:p>
        </p:txBody>
      </p:sp>
      <p:sp>
        <p:nvSpPr>
          <p:cNvPr id="5" name="Text 3"/>
          <p:cNvSpPr/>
          <p:nvPr/>
        </p:nvSpPr>
        <p:spPr>
          <a:xfrm>
            <a:off x="535781" y="2948285"/>
            <a:ext cx="2229222" cy="221456"/>
          </a:xfrm>
          <a:prstGeom prst="rect">
            <a:avLst/>
          </a:prstGeom>
          <a:noFill/>
          <a:ln/>
        </p:spPr>
        <p:txBody>
          <a:bodyPr wrap="none" lIns="0" tIns="0" rIns="0" bIns="0" rtlCol="0" anchor="t"/>
          <a:lstStyle/>
          <a:p>
            <a:pPr marL="0" indent="0" algn="l">
              <a:lnSpc>
                <a:spcPct val="104000"/>
              </a:lnSpc>
              <a:buNone/>
            </a:pPr>
            <a:r>
              <a:rPr lang="en-US" sz="1350" dirty="0">
                <a:solidFill>
                  <a:srgbClr val="312F2B"/>
                </a:solidFill>
                <a:latin typeface="Gelasio" pitchFamily="34" charset="0"/>
                <a:ea typeface="Gelasio" pitchFamily="34" charset="-122"/>
                <a:cs typeface="Gelasio" pitchFamily="34" charset="-120"/>
              </a:rPr>
              <a:t>Le cas étudié</a:t>
            </a:r>
            <a:endParaRPr lang="en-US" sz="1350" dirty="0"/>
          </a:p>
        </p:txBody>
      </p:sp>
      <p:sp>
        <p:nvSpPr>
          <p:cNvPr id="6" name="Text 4"/>
          <p:cNvSpPr/>
          <p:nvPr/>
        </p:nvSpPr>
        <p:spPr>
          <a:xfrm>
            <a:off x="535781" y="3311500"/>
            <a:ext cx="3823618"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La ligne Chronobus C5 sur l'île de Nantes : un exemple rare où transport et urbanisme ont été délibérément pensés et conduits ensemble.</a:t>
            </a:r>
            <a:endParaRPr lang="en-US" sz="1100" dirty="0"/>
          </a:p>
        </p:txBody>
      </p:sp>
      <p:sp>
        <p:nvSpPr>
          <p:cNvPr id="7" name="Text 5"/>
          <p:cNvSpPr/>
          <p:nvPr/>
        </p:nvSpPr>
        <p:spPr>
          <a:xfrm>
            <a:off x="4749701" y="2948285"/>
            <a:ext cx="2229222" cy="221456"/>
          </a:xfrm>
          <a:prstGeom prst="rect">
            <a:avLst/>
          </a:prstGeom>
          <a:noFill/>
          <a:ln/>
        </p:spPr>
        <p:txBody>
          <a:bodyPr wrap="none" lIns="0" tIns="0" rIns="0" bIns="0" rtlCol="0" anchor="t"/>
          <a:lstStyle/>
          <a:p>
            <a:pPr marL="0" indent="0" algn="l">
              <a:lnSpc>
                <a:spcPct val="104000"/>
              </a:lnSpc>
              <a:buNone/>
            </a:pPr>
            <a:r>
              <a:rPr lang="en-US" sz="1350" dirty="0">
                <a:solidFill>
                  <a:srgbClr val="312F2B"/>
                </a:solidFill>
                <a:latin typeface="Gelasio" pitchFamily="34" charset="0"/>
                <a:ea typeface="Gelasio" pitchFamily="34" charset="-122"/>
                <a:cs typeface="Gelasio" pitchFamily="34" charset="-120"/>
              </a:rPr>
              <a:t>La question centrale</a:t>
            </a:r>
            <a:endParaRPr lang="en-US" sz="1350" dirty="0"/>
          </a:p>
        </p:txBody>
      </p:sp>
      <p:sp>
        <p:nvSpPr>
          <p:cNvPr id="8" name="Text 6"/>
          <p:cNvSpPr/>
          <p:nvPr/>
        </p:nvSpPr>
        <p:spPr>
          <a:xfrm>
            <a:off x="4749701" y="3311500"/>
            <a:ext cx="3902943"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Comment les projets de transport et d'aménagement se conditionnent-ils mutuellement ? Que gagne-t-on à les coordonner vraiment ?</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96119" y="1341686"/>
            <a:ext cx="7325544" cy="442987"/>
          </a:xfrm>
          <a:prstGeom prst="rect">
            <a:avLst/>
          </a:prstGeom>
          <a:noFill/>
          <a:ln/>
        </p:spPr>
        <p:txBody>
          <a:bodyPr wrap="none" lIns="0" tIns="0" rIns="0" bIns="0" rtlCol="0" anchor="t"/>
          <a:lstStyle/>
          <a:p>
            <a:pPr marL="0" indent="0" algn="l">
              <a:lnSpc>
                <a:spcPct val="104000"/>
              </a:lnSpc>
              <a:buNone/>
            </a:pPr>
            <a:r>
              <a:rPr lang="en-US" sz="2750" dirty="0">
                <a:solidFill>
                  <a:srgbClr val="312F2B"/>
                </a:solidFill>
                <a:latin typeface="Gelasio" pitchFamily="34" charset="0"/>
                <a:ea typeface="Gelasio" pitchFamily="34" charset="-122"/>
                <a:cs typeface="Gelasio" pitchFamily="34" charset="-120"/>
              </a:rPr>
              <a:t>Le constat : deux mondes qui se parlent mal</a:t>
            </a:r>
            <a:endParaRPr lang="en-US" sz="2750" dirty="0"/>
          </a:p>
        </p:txBody>
      </p:sp>
      <p:sp>
        <p:nvSpPr>
          <p:cNvPr id="3" name="Shape 1"/>
          <p:cNvSpPr/>
          <p:nvPr/>
        </p:nvSpPr>
        <p:spPr>
          <a:xfrm>
            <a:off x="496119" y="2068190"/>
            <a:ext cx="2622724" cy="1733624"/>
          </a:xfrm>
          <a:prstGeom prst="roundRect">
            <a:avLst>
              <a:gd name="adj" fmla="val 3435"/>
            </a:avLst>
          </a:prstGeom>
          <a:solidFill>
            <a:srgbClr val="E8E8E3"/>
          </a:solidFill>
          <a:ln w="4763">
            <a:solidFill>
              <a:srgbClr val="CECEC9"/>
            </a:solidFill>
            <a:prstDash val="solid"/>
          </a:ln>
        </p:spPr>
        <p:txBody>
          <a:bodyPr/>
          <a:lstStyle/>
          <a:p>
            <a:endParaRPr lang="fr-FR"/>
          </a:p>
        </p:txBody>
      </p:sp>
      <p:sp>
        <p:nvSpPr>
          <p:cNvPr id="4" name="Text 2"/>
          <p:cNvSpPr/>
          <p:nvPr/>
        </p:nvSpPr>
        <p:spPr>
          <a:xfrm>
            <a:off x="642640" y="2214711"/>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Spécialisation accrue</a:t>
            </a:r>
            <a:endParaRPr lang="en-US" sz="1350" dirty="0"/>
          </a:p>
        </p:txBody>
      </p:sp>
      <p:sp>
        <p:nvSpPr>
          <p:cNvPr id="5" name="Text 3"/>
          <p:cNvSpPr/>
          <p:nvPr/>
        </p:nvSpPr>
        <p:spPr>
          <a:xfrm>
            <a:off x="642640" y="2521223"/>
            <a:ext cx="2329681" cy="907256"/>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Multiplication des acteurs → silos institutionnels → projets menés en parallèle par des maîtrises d'ouvrage distinctes.</a:t>
            </a:r>
            <a:endParaRPr lang="en-US" sz="1100" dirty="0"/>
          </a:p>
        </p:txBody>
      </p:sp>
      <p:sp>
        <p:nvSpPr>
          <p:cNvPr id="6" name="Shape 4"/>
          <p:cNvSpPr/>
          <p:nvPr/>
        </p:nvSpPr>
        <p:spPr>
          <a:xfrm>
            <a:off x="3260601" y="2068190"/>
            <a:ext cx="2622724" cy="1733624"/>
          </a:xfrm>
          <a:prstGeom prst="roundRect">
            <a:avLst>
              <a:gd name="adj" fmla="val 3435"/>
            </a:avLst>
          </a:prstGeom>
          <a:solidFill>
            <a:srgbClr val="E8E8E3"/>
          </a:solidFill>
          <a:ln w="4763">
            <a:solidFill>
              <a:srgbClr val="CECEC9"/>
            </a:solidFill>
            <a:prstDash val="solid"/>
          </a:ln>
        </p:spPr>
        <p:txBody>
          <a:bodyPr/>
          <a:lstStyle/>
          <a:p>
            <a:endParaRPr lang="fr-FR"/>
          </a:p>
        </p:txBody>
      </p:sp>
      <p:sp>
        <p:nvSpPr>
          <p:cNvPr id="7" name="Text 5"/>
          <p:cNvSpPr/>
          <p:nvPr/>
        </p:nvSpPr>
        <p:spPr>
          <a:xfrm>
            <a:off x="3407122" y="2214711"/>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Conséquences réelles</a:t>
            </a:r>
            <a:endParaRPr lang="en-US" sz="1350" dirty="0"/>
          </a:p>
        </p:txBody>
      </p:sp>
      <p:sp>
        <p:nvSpPr>
          <p:cNvPr id="8" name="Text 6"/>
          <p:cNvSpPr/>
          <p:nvPr/>
        </p:nvSpPr>
        <p:spPr>
          <a:xfrm>
            <a:off x="3407122" y="2521223"/>
            <a:ext cx="2329681"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Pertes d'information, synergies manquées, incohérences spatiales, doublons coûteux.</a:t>
            </a:r>
            <a:endParaRPr lang="en-US" sz="1100" dirty="0"/>
          </a:p>
        </p:txBody>
      </p:sp>
      <p:sp>
        <p:nvSpPr>
          <p:cNvPr id="9" name="Shape 7"/>
          <p:cNvSpPr/>
          <p:nvPr/>
        </p:nvSpPr>
        <p:spPr>
          <a:xfrm>
            <a:off x="6025083" y="2068190"/>
            <a:ext cx="2622724" cy="1733624"/>
          </a:xfrm>
          <a:prstGeom prst="roundRect">
            <a:avLst>
              <a:gd name="adj" fmla="val 3435"/>
            </a:avLst>
          </a:prstGeom>
          <a:solidFill>
            <a:srgbClr val="E8E8E3"/>
          </a:solidFill>
          <a:ln w="4763">
            <a:solidFill>
              <a:srgbClr val="CECEC9"/>
            </a:solidFill>
            <a:prstDash val="solid"/>
          </a:ln>
        </p:spPr>
        <p:txBody>
          <a:bodyPr/>
          <a:lstStyle/>
          <a:p>
            <a:endParaRPr lang="fr-FR"/>
          </a:p>
        </p:txBody>
      </p:sp>
      <p:sp>
        <p:nvSpPr>
          <p:cNvPr id="10" name="Text 8"/>
          <p:cNvSpPr/>
          <p:nvPr/>
        </p:nvSpPr>
        <p:spPr>
          <a:xfrm>
            <a:off x="6171605" y="2214711"/>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Plan en 3 temps</a:t>
            </a:r>
            <a:endParaRPr lang="en-US" sz="1350" dirty="0"/>
          </a:p>
        </p:txBody>
      </p:sp>
      <p:sp>
        <p:nvSpPr>
          <p:cNvPr id="11" name="Text 9"/>
          <p:cNvSpPr/>
          <p:nvPr/>
        </p:nvSpPr>
        <p:spPr>
          <a:xfrm>
            <a:off x="6171605" y="2521223"/>
            <a:ext cx="2329681" cy="1134070"/>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1. Le territoire façonne le transport</a:t>
            </a:r>
            <a:endParaRPr lang="en-US" sz="1100" dirty="0"/>
          </a:p>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2. Le transport transforme le territoire</a:t>
            </a:r>
            <a:endParaRPr lang="en-US" sz="1100" dirty="0"/>
          </a:p>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3. Coordonner les deux : enjeux et solutions</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707306"/>
            <a:ext cx="6525146" cy="442987"/>
          </a:xfrm>
          <a:prstGeom prst="rect">
            <a:avLst/>
          </a:prstGeom>
          <a:noFill/>
          <a:ln/>
        </p:spPr>
        <p:txBody>
          <a:bodyPr wrap="none" lIns="0" tIns="0" rIns="0" bIns="0" rtlCol="0" anchor="t"/>
          <a:lstStyle/>
          <a:p>
            <a:pPr marL="0" indent="0" algn="l">
              <a:lnSpc>
                <a:spcPct val="104000"/>
              </a:lnSpc>
              <a:buNone/>
            </a:pPr>
            <a:r>
              <a:rPr lang="en-US" sz="2750" dirty="0">
                <a:solidFill>
                  <a:srgbClr val="312F2B"/>
                </a:solidFill>
                <a:latin typeface="Gelasio" pitchFamily="34" charset="0"/>
                <a:ea typeface="Gelasio" pitchFamily="34" charset="-122"/>
                <a:cs typeface="Gelasio" pitchFamily="34" charset="-120"/>
              </a:rPr>
              <a:t>L'urbanisme façonne le transport (1/2)</a:t>
            </a:r>
            <a:endParaRPr lang="en-US" sz="2750" dirty="0"/>
          </a:p>
        </p:txBody>
      </p:sp>
      <p:sp>
        <p:nvSpPr>
          <p:cNvPr id="3" name="Text 1"/>
          <p:cNvSpPr/>
          <p:nvPr/>
        </p:nvSpPr>
        <p:spPr>
          <a:xfrm>
            <a:off x="496119" y="1206996"/>
            <a:ext cx="2769617" cy="221456"/>
          </a:xfrm>
          <a:prstGeom prst="rect">
            <a:avLst/>
          </a:prstGeom>
          <a:noFill/>
          <a:ln/>
        </p:spPr>
        <p:txBody>
          <a:bodyPr wrap="none" lIns="0" tIns="0" rIns="0" bIns="0" rtlCol="0" anchor="t"/>
          <a:lstStyle/>
          <a:p>
            <a:pPr marL="0" indent="0" algn="l">
              <a:lnSpc>
                <a:spcPct val="104000"/>
              </a:lnSpc>
              <a:buNone/>
            </a:pPr>
            <a:r>
              <a:rPr lang="en-US" sz="1350" dirty="0">
                <a:solidFill>
                  <a:srgbClr val="312F2B"/>
                </a:solidFill>
                <a:latin typeface="Gelasio" pitchFamily="34" charset="0"/>
                <a:ea typeface="Gelasio" pitchFamily="34" charset="-122"/>
                <a:cs typeface="Gelasio" pitchFamily="34" charset="-120"/>
              </a:rPr>
              <a:t>La demande naît du territoire</a:t>
            </a:r>
            <a:endParaRPr lang="en-US" sz="1350" dirty="0"/>
          </a:p>
        </p:txBody>
      </p:sp>
      <p:sp>
        <p:nvSpPr>
          <p:cNvPr id="4" name="Text 2"/>
          <p:cNvSpPr/>
          <p:nvPr/>
        </p:nvSpPr>
        <p:spPr>
          <a:xfrm>
            <a:off x="496119" y="1641053"/>
            <a:ext cx="8151763" cy="453628"/>
          </a:xfrm>
          <a:prstGeom prst="rect">
            <a:avLst/>
          </a:prstGeom>
          <a:noFill/>
          <a:ln/>
        </p:spPr>
        <p:txBody>
          <a:bodyPr wrap="square" lIns="0" tIns="0" rIns="0" bIns="0" rtlCol="0" anchor="t">
            <a:normAutofit/>
          </a:bodyPr>
          <a:lstStyle/>
          <a:p>
            <a:pPr marL="0" indent="0" algn="l">
              <a:lnSpc>
                <a:spcPct val="133000"/>
              </a:lnSpc>
              <a:buNone/>
            </a:pPr>
            <a:r>
              <a:rPr lang="en-US" sz="1100" b="1" dirty="0">
                <a:solidFill>
                  <a:srgbClr val="272525"/>
                </a:solidFill>
                <a:latin typeface="Lato" pitchFamily="34" charset="0"/>
                <a:ea typeface="Lato" pitchFamily="34" charset="-122"/>
                <a:cs typeface="Lato" pitchFamily="34" charset="-120"/>
              </a:rPr>
              <a:t>Principe fondamental :</a:t>
            </a:r>
            <a:r>
              <a:rPr lang="en-US" sz="1100" dirty="0">
                <a:solidFill>
                  <a:srgbClr val="272525"/>
                </a:solidFill>
                <a:latin typeface="Lato" pitchFamily="34" charset="0"/>
                <a:ea typeface="Lato" pitchFamily="34" charset="-122"/>
                <a:cs typeface="Lato" pitchFamily="34" charset="-120"/>
              </a:rPr>
              <a:t> le projet de transport répond à des besoins générés par le territoire — population, emplois, équipements, morphologie urbaine et dynamiques de développement futur.</a:t>
            </a:r>
            <a:endParaRPr lang="en-US" sz="1100" dirty="0"/>
          </a:p>
        </p:txBody>
      </p:sp>
      <p:sp>
        <p:nvSpPr>
          <p:cNvPr id="5" name="Text 3"/>
          <p:cNvSpPr/>
          <p:nvPr/>
        </p:nvSpPr>
        <p:spPr>
          <a:xfrm>
            <a:off x="496119" y="2307282"/>
            <a:ext cx="7538665" cy="221456"/>
          </a:xfrm>
          <a:prstGeom prst="rect">
            <a:avLst/>
          </a:prstGeom>
          <a:noFill/>
          <a:ln/>
        </p:spPr>
        <p:txBody>
          <a:bodyPr wrap="none" lIns="0" tIns="0" rIns="0" bIns="0" rtlCol="0" anchor="t"/>
          <a:lstStyle/>
          <a:p>
            <a:pPr marL="0" indent="0" algn="l">
              <a:lnSpc>
                <a:spcPct val="104000"/>
              </a:lnSpc>
              <a:buNone/>
            </a:pPr>
            <a:r>
              <a:rPr lang="en-US" sz="1350" dirty="0">
                <a:solidFill>
                  <a:srgbClr val="312F2B"/>
                </a:solidFill>
                <a:latin typeface="Gelasio" pitchFamily="34" charset="0"/>
                <a:ea typeface="Gelasio" pitchFamily="34" charset="-122"/>
                <a:cs typeface="Gelasio" pitchFamily="34" charset="-120"/>
              </a:rPr>
              <a:t>Cette demande façonnant le transport vient-elle des besoins actuels ou des besoins futurs ?</a:t>
            </a:r>
            <a:endParaRPr lang="en-US" sz="1350" dirty="0"/>
          </a:p>
        </p:txBody>
      </p:sp>
      <p:sp>
        <p:nvSpPr>
          <p:cNvPr id="6" name="Shape 4"/>
          <p:cNvSpPr/>
          <p:nvPr/>
        </p:nvSpPr>
        <p:spPr>
          <a:xfrm>
            <a:off x="496119" y="2741340"/>
            <a:ext cx="4004965" cy="1081757"/>
          </a:xfrm>
          <a:prstGeom prst="roundRect">
            <a:avLst>
              <a:gd name="adj" fmla="val 8453"/>
            </a:avLst>
          </a:prstGeom>
          <a:solidFill>
            <a:srgbClr val="FFFFFF">
              <a:alpha val="95000"/>
            </a:srgbClr>
          </a:solidFill>
          <a:ln w="19050">
            <a:solidFill>
              <a:srgbClr val="CECEC9"/>
            </a:solidFill>
            <a:prstDash val="solid"/>
          </a:ln>
        </p:spPr>
        <p:txBody>
          <a:bodyPr/>
          <a:lstStyle/>
          <a:p>
            <a:endParaRPr lang="fr-FR"/>
          </a:p>
        </p:txBody>
      </p:sp>
      <p:sp>
        <p:nvSpPr>
          <p:cNvPr id="7" name="Shape 5"/>
          <p:cNvSpPr/>
          <p:nvPr/>
        </p:nvSpPr>
        <p:spPr>
          <a:xfrm>
            <a:off x="477069" y="2741340"/>
            <a:ext cx="76200" cy="1081757"/>
          </a:xfrm>
          <a:prstGeom prst="roundRect">
            <a:avLst>
              <a:gd name="adj" fmla="val 78140"/>
            </a:avLst>
          </a:prstGeom>
          <a:solidFill>
            <a:srgbClr val="E5E5E0"/>
          </a:solidFill>
          <a:ln/>
        </p:spPr>
        <p:txBody>
          <a:bodyPr/>
          <a:lstStyle/>
          <a:p>
            <a:endParaRPr lang="fr-FR"/>
          </a:p>
        </p:txBody>
      </p:sp>
      <p:sp>
        <p:nvSpPr>
          <p:cNvPr id="8" name="Text 6"/>
          <p:cNvSpPr/>
          <p:nvPr/>
        </p:nvSpPr>
        <p:spPr>
          <a:xfrm>
            <a:off x="714077" y="2902148"/>
            <a:ext cx="2601516" cy="221456"/>
          </a:xfrm>
          <a:prstGeom prst="rect">
            <a:avLst/>
          </a:prstGeom>
          <a:noFill/>
          <a:ln/>
        </p:spPr>
        <p:txBody>
          <a:bodyPr wrap="none" lIns="0" tIns="0" rIns="0" bIns="0" rtlCol="0" anchor="t"/>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Besoins actuels avec l'ArcExpress</a:t>
            </a:r>
            <a:endParaRPr lang="en-US" sz="1350" dirty="0"/>
          </a:p>
        </p:txBody>
      </p:sp>
      <p:sp>
        <p:nvSpPr>
          <p:cNvPr id="9" name="Text 7"/>
          <p:cNvSpPr/>
          <p:nvPr/>
        </p:nvSpPr>
        <p:spPr>
          <a:xfrm>
            <a:off x="714077" y="3208660"/>
            <a:ext cx="3626197"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Réponse aux besoins immédiats de déplacement en Île-de-France.</a:t>
            </a:r>
            <a:endParaRPr lang="en-US" sz="1100" dirty="0"/>
          </a:p>
        </p:txBody>
      </p:sp>
      <p:sp>
        <p:nvSpPr>
          <p:cNvPr id="10" name="Shape 8"/>
          <p:cNvSpPr/>
          <p:nvPr/>
        </p:nvSpPr>
        <p:spPr>
          <a:xfrm>
            <a:off x="4642842" y="2741340"/>
            <a:ext cx="4005039" cy="1081757"/>
          </a:xfrm>
          <a:prstGeom prst="roundRect">
            <a:avLst>
              <a:gd name="adj" fmla="val 8453"/>
            </a:avLst>
          </a:prstGeom>
          <a:solidFill>
            <a:srgbClr val="FFFFFF">
              <a:alpha val="95000"/>
            </a:srgbClr>
          </a:solidFill>
          <a:ln w="19050">
            <a:solidFill>
              <a:srgbClr val="CECEC9"/>
            </a:solidFill>
            <a:prstDash val="solid"/>
          </a:ln>
        </p:spPr>
        <p:txBody>
          <a:bodyPr/>
          <a:lstStyle/>
          <a:p>
            <a:endParaRPr lang="fr-FR"/>
          </a:p>
        </p:txBody>
      </p:sp>
      <p:sp>
        <p:nvSpPr>
          <p:cNvPr id="11" name="Shape 9"/>
          <p:cNvSpPr/>
          <p:nvPr/>
        </p:nvSpPr>
        <p:spPr>
          <a:xfrm>
            <a:off x="4623792" y="2741340"/>
            <a:ext cx="76200" cy="1081757"/>
          </a:xfrm>
          <a:prstGeom prst="roundRect">
            <a:avLst>
              <a:gd name="adj" fmla="val 78140"/>
            </a:avLst>
          </a:prstGeom>
          <a:solidFill>
            <a:srgbClr val="E5E5E0"/>
          </a:solidFill>
          <a:ln/>
        </p:spPr>
        <p:txBody>
          <a:bodyPr/>
          <a:lstStyle/>
          <a:p>
            <a:endParaRPr lang="fr-FR"/>
          </a:p>
        </p:txBody>
      </p:sp>
      <p:sp>
        <p:nvSpPr>
          <p:cNvPr id="12" name="Text 10"/>
          <p:cNvSpPr/>
          <p:nvPr/>
        </p:nvSpPr>
        <p:spPr>
          <a:xfrm>
            <a:off x="4860801" y="2902148"/>
            <a:ext cx="2665958" cy="221456"/>
          </a:xfrm>
          <a:prstGeom prst="rect">
            <a:avLst/>
          </a:prstGeom>
          <a:noFill/>
          <a:ln/>
        </p:spPr>
        <p:txBody>
          <a:bodyPr wrap="none" lIns="0" tIns="0" rIns="0" bIns="0" rtlCol="0" anchor="t"/>
          <a:lstStyle/>
          <a:p>
            <a:pPr marL="0" indent="0" algn="l">
              <a:lnSpc>
                <a:spcPct val="104000"/>
              </a:lnSpc>
              <a:buNone/>
            </a:pPr>
            <a:r>
              <a:rPr lang="en-US" sz="1350" dirty="0">
                <a:solidFill>
                  <a:srgbClr val="272525"/>
                </a:solidFill>
                <a:latin typeface="Gelasio" pitchFamily="34" charset="0"/>
                <a:ea typeface="Gelasio" pitchFamily="34" charset="-122"/>
                <a:cs typeface="Gelasio" pitchFamily="34" charset="-120"/>
              </a:rPr>
              <a:t>Besoins futurs avec le Grand Paris</a:t>
            </a:r>
            <a:endParaRPr lang="en-US" sz="1350" dirty="0"/>
          </a:p>
        </p:txBody>
      </p:sp>
      <p:sp>
        <p:nvSpPr>
          <p:cNvPr id="13" name="Text 11"/>
          <p:cNvSpPr/>
          <p:nvPr/>
        </p:nvSpPr>
        <p:spPr>
          <a:xfrm>
            <a:off x="4860801" y="3208660"/>
            <a:ext cx="3626272"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Anticipation à long terme (horizon 2030) : parier sur la croissance du territoire.</a:t>
            </a:r>
            <a:endParaRPr lang="en-US" sz="1100" dirty="0"/>
          </a:p>
        </p:txBody>
      </p:sp>
      <p:sp>
        <p:nvSpPr>
          <p:cNvPr id="14" name="Text 12"/>
          <p:cNvSpPr/>
          <p:nvPr/>
        </p:nvSpPr>
        <p:spPr>
          <a:xfrm>
            <a:off x="496119" y="3982566"/>
            <a:ext cx="8151763"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À Nantes, le PDU approuvé en 2011 fixe l'ambition du Chronobus à l'horizon 2030 — ce pari n'est tenable que grâce au dialogue avec les aménageurs, seuls à connaître la trajectoire de développement urbain.</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26393" y="343272"/>
            <a:ext cx="4862215" cy="761405"/>
          </a:xfrm>
          <a:prstGeom prst="rect">
            <a:avLst/>
          </a:prstGeom>
          <a:noFill/>
          <a:ln/>
        </p:spPr>
        <p:txBody>
          <a:bodyPr wrap="square" lIns="0" tIns="0" rIns="0" bIns="0" rtlCol="0" anchor="t">
            <a:normAutofit/>
          </a:bodyPr>
          <a:lstStyle/>
          <a:p>
            <a:pPr marL="0" indent="0" algn="l">
              <a:lnSpc>
                <a:spcPct val="104000"/>
              </a:lnSpc>
              <a:buNone/>
            </a:pPr>
            <a:r>
              <a:rPr lang="en-US" sz="2350" dirty="0">
                <a:solidFill>
                  <a:srgbClr val="312F2B"/>
                </a:solidFill>
                <a:latin typeface="Gelasio" pitchFamily="34" charset="0"/>
                <a:ea typeface="Gelasio" pitchFamily="34" charset="-122"/>
                <a:cs typeface="Gelasio" pitchFamily="34" charset="-120"/>
              </a:rPr>
              <a:t>L'urbanisme façonne le transport (2/2)</a:t>
            </a:r>
            <a:endParaRPr lang="en-US" sz="2350" dirty="0"/>
          </a:p>
        </p:txBody>
      </p:sp>
      <p:sp>
        <p:nvSpPr>
          <p:cNvPr id="4" name="Text 1"/>
          <p:cNvSpPr/>
          <p:nvPr/>
        </p:nvSpPr>
        <p:spPr>
          <a:xfrm>
            <a:off x="426393" y="1146497"/>
            <a:ext cx="2053605" cy="190351"/>
          </a:xfrm>
          <a:prstGeom prst="rect">
            <a:avLst/>
          </a:prstGeom>
          <a:noFill/>
          <a:ln/>
        </p:spPr>
        <p:txBody>
          <a:bodyPr wrap="none" lIns="0" tIns="0" rIns="0" bIns="0" rtlCol="0" anchor="t"/>
          <a:lstStyle/>
          <a:p>
            <a:pPr marL="0" indent="0" algn="l">
              <a:lnSpc>
                <a:spcPct val="104000"/>
              </a:lnSpc>
              <a:buNone/>
            </a:pPr>
            <a:r>
              <a:rPr lang="en-US" sz="1150" dirty="0">
                <a:solidFill>
                  <a:srgbClr val="312F2B"/>
                </a:solidFill>
                <a:latin typeface="Gelasio" pitchFamily="34" charset="0"/>
                <a:ea typeface="Gelasio" pitchFamily="34" charset="-122"/>
                <a:cs typeface="Gelasio" pitchFamily="34" charset="-120"/>
              </a:rPr>
              <a:t>Le cas de l'île de Nantes</a:t>
            </a:r>
            <a:endParaRPr lang="en-US" sz="1150" dirty="0"/>
          </a:p>
        </p:txBody>
      </p:sp>
      <p:sp>
        <p:nvSpPr>
          <p:cNvPr id="5" name="Text 2"/>
          <p:cNvSpPr/>
          <p:nvPr/>
        </p:nvSpPr>
        <p:spPr>
          <a:xfrm>
            <a:off x="426393" y="1554733"/>
            <a:ext cx="2365697" cy="402059"/>
          </a:xfrm>
          <a:prstGeom prst="rect">
            <a:avLst/>
          </a:prstGeom>
          <a:noFill/>
          <a:ln/>
        </p:spPr>
        <p:txBody>
          <a:bodyPr wrap="none" lIns="0" tIns="0" rIns="0" bIns="0" rtlCol="0" anchor="t"/>
          <a:lstStyle/>
          <a:p>
            <a:pPr marL="0" indent="0" algn="ctr">
              <a:lnSpc>
                <a:spcPct val="83000"/>
              </a:lnSpc>
              <a:buNone/>
            </a:pPr>
            <a:r>
              <a:rPr lang="en-US" sz="3150" dirty="0">
                <a:solidFill>
                  <a:srgbClr val="272525"/>
                </a:solidFill>
                <a:latin typeface="Gelasio" pitchFamily="34" charset="0"/>
                <a:ea typeface="Gelasio" pitchFamily="34" charset="-122"/>
                <a:cs typeface="Gelasio" pitchFamily="34" charset="-120"/>
              </a:rPr>
              <a:t>337 ha</a:t>
            </a:r>
            <a:endParaRPr lang="en-US" sz="3150" dirty="0"/>
          </a:p>
        </p:txBody>
      </p:sp>
      <p:sp>
        <p:nvSpPr>
          <p:cNvPr id="6" name="Text 3"/>
          <p:cNvSpPr/>
          <p:nvPr/>
        </p:nvSpPr>
        <p:spPr>
          <a:xfrm>
            <a:off x="847799" y="2096170"/>
            <a:ext cx="1522884" cy="190351"/>
          </a:xfrm>
          <a:prstGeom prst="rect">
            <a:avLst/>
          </a:prstGeom>
          <a:noFill/>
          <a:ln/>
        </p:spPr>
        <p:txBody>
          <a:bodyPr wrap="none" lIns="0" tIns="0" rIns="0" bIns="0" rtlCol="0" anchor="t"/>
          <a:lstStyle/>
          <a:p>
            <a:pPr marL="0" indent="0" algn="ctr">
              <a:lnSpc>
                <a:spcPct val="104000"/>
              </a:lnSpc>
              <a:buNone/>
            </a:pPr>
            <a:r>
              <a:rPr lang="en-US" sz="1150" dirty="0">
                <a:solidFill>
                  <a:srgbClr val="272525"/>
                </a:solidFill>
                <a:latin typeface="Gelasio" pitchFamily="34" charset="0"/>
                <a:ea typeface="Gelasio" pitchFamily="34" charset="-122"/>
                <a:cs typeface="Gelasio" pitchFamily="34" charset="-120"/>
              </a:rPr>
              <a:t>Superficie de l'île</a:t>
            </a:r>
            <a:endParaRPr lang="en-US" sz="1150" dirty="0"/>
          </a:p>
        </p:txBody>
      </p:sp>
      <p:sp>
        <p:nvSpPr>
          <p:cNvPr id="7" name="Text 4"/>
          <p:cNvSpPr/>
          <p:nvPr/>
        </p:nvSpPr>
        <p:spPr>
          <a:xfrm>
            <a:off x="426393" y="2349326"/>
            <a:ext cx="2365697" cy="362396"/>
          </a:xfrm>
          <a:prstGeom prst="rect">
            <a:avLst/>
          </a:prstGeom>
          <a:noFill/>
          <a:ln/>
        </p:spPr>
        <p:txBody>
          <a:bodyPr wrap="square" lIns="0" tIns="0" rIns="0" bIns="0" rtlCol="0" anchor="t">
            <a:normAutofit/>
          </a:bodyPr>
          <a:lstStyle/>
          <a:p>
            <a:pPr marL="0" indent="0" algn="ctr">
              <a:lnSpc>
                <a:spcPct val="124000"/>
              </a:lnSpc>
              <a:buNone/>
            </a:pPr>
            <a:r>
              <a:rPr lang="en-US" sz="950" dirty="0">
                <a:solidFill>
                  <a:srgbClr val="272525"/>
                </a:solidFill>
                <a:latin typeface="Lato" pitchFamily="34" charset="0"/>
                <a:ea typeface="Lato" pitchFamily="34" charset="-122"/>
                <a:cs typeface="Lato" pitchFamily="34" charset="-120"/>
              </a:rPr>
              <a:t>En pleine reconversion depuis les années 1990.</a:t>
            </a:r>
            <a:endParaRPr lang="en-US" sz="950" dirty="0"/>
          </a:p>
        </p:txBody>
      </p:sp>
      <p:sp>
        <p:nvSpPr>
          <p:cNvPr id="8" name="Text 5"/>
          <p:cNvSpPr/>
          <p:nvPr/>
        </p:nvSpPr>
        <p:spPr>
          <a:xfrm>
            <a:off x="2922910" y="1554733"/>
            <a:ext cx="2365697" cy="402059"/>
          </a:xfrm>
          <a:prstGeom prst="rect">
            <a:avLst/>
          </a:prstGeom>
          <a:noFill/>
          <a:ln/>
        </p:spPr>
        <p:txBody>
          <a:bodyPr wrap="none" lIns="0" tIns="0" rIns="0" bIns="0" rtlCol="0" anchor="t"/>
          <a:lstStyle/>
          <a:p>
            <a:pPr marL="0" indent="0" algn="ctr">
              <a:lnSpc>
                <a:spcPct val="83000"/>
              </a:lnSpc>
              <a:buNone/>
            </a:pPr>
            <a:r>
              <a:rPr lang="en-US" sz="3150" dirty="0">
                <a:solidFill>
                  <a:srgbClr val="272525"/>
                </a:solidFill>
                <a:latin typeface="Gelasio" pitchFamily="34" charset="0"/>
                <a:ea typeface="Gelasio" pitchFamily="34" charset="-122"/>
                <a:cs typeface="Gelasio" pitchFamily="34" charset="-120"/>
              </a:rPr>
              <a:t>18 000</a:t>
            </a:r>
            <a:endParaRPr lang="en-US" sz="3150" dirty="0"/>
          </a:p>
        </p:txBody>
      </p:sp>
      <p:sp>
        <p:nvSpPr>
          <p:cNvPr id="9" name="Text 6"/>
          <p:cNvSpPr/>
          <p:nvPr/>
        </p:nvSpPr>
        <p:spPr>
          <a:xfrm>
            <a:off x="3344317" y="2096170"/>
            <a:ext cx="1522884" cy="190351"/>
          </a:xfrm>
          <a:prstGeom prst="rect">
            <a:avLst/>
          </a:prstGeom>
          <a:noFill/>
          <a:ln/>
        </p:spPr>
        <p:txBody>
          <a:bodyPr wrap="none" lIns="0" tIns="0" rIns="0" bIns="0" rtlCol="0" anchor="t"/>
          <a:lstStyle/>
          <a:p>
            <a:pPr marL="0" indent="0" algn="ctr">
              <a:lnSpc>
                <a:spcPct val="104000"/>
              </a:lnSpc>
              <a:buNone/>
            </a:pPr>
            <a:r>
              <a:rPr lang="en-US" sz="1150" dirty="0">
                <a:solidFill>
                  <a:srgbClr val="272525"/>
                </a:solidFill>
                <a:latin typeface="Gelasio" pitchFamily="34" charset="0"/>
                <a:ea typeface="Gelasio" pitchFamily="34" charset="-122"/>
                <a:cs typeface="Gelasio" pitchFamily="34" charset="-120"/>
              </a:rPr>
              <a:t>Habitants en 2012</a:t>
            </a:r>
            <a:endParaRPr lang="en-US" sz="1150" dirty="0"/>
          </a:p>
        </p:txBody>
      </p:sp>
      <p:sp>
        <p:nvSpPr>
          <p:cNvPr id="10" name="Text 7"/>
          <p:cNvSpPr/>
          <p:nvPr/>
        </p:nvSpPr>
        <p:spPr>
          <a:xfrm>
            <a:off x="2922910" y="2349326"/>
            <a:ext cx="2365697" cy="362396"/>
          </a:xfrm>
          <a:prstGeom prst="rect">
            <a:avLst/>
          </a:prstGeom>
          <a:noFill/>
          <a:ln/>
        </p:spPr>
        <p:txBody>
          <a:bodyPr wrap="square" lIns="0" tIns="0" rIns="0" bIns="0" rtlCol="0" anchor="t">
            <a:normAutofit/>
          </a:bodyPr>
          <a:lstStyle/>
          <a:p>
            <a:pPr marL="0" indent="0" algn="ctr">
              <a:lnSpc>
                <a:spcPct val="124000"/>
              </a:lnSpc>
              <a:buNone/>
            </a:pPr>
            <a:r>
              <a:rPr lang="en-US" sz="950" dirty="0">
                <a:solidFill>
                  <a:srgbClr val="272525"/>
                </a:solidFill>
                <a:latin typeface="Lato" pitchFamily="34" charset="0"/>
                <a:ea typeface="Lato" pitchFamily="34" charset="-122"/>
                <a:cs typeface="Lato" pitchFamily="34" charset="-120"/>
              </a:rPr>
              <a:t>Croissance +1,7%/an depuis 1999, deux fois plus vite que Nantes.</a:t>
            </a:r>
            <a:endParaRPr lang="en-US" sz="950" dirty="0"/>
          </a:p>
        </p:txBody>
      </p:sp>
      <p:sp>
        <p:nvSpPr>
          <p:cNvPr id="11" name="Text 8"/>
          <p:cNvSpPr/>
          <p:nvPr/>
        </p:nvSpPr>
        <p:spPr>
          <a:xfrm>
            <a:off x="1674614" y="2981920"/>
            <a:ext cx="2365697" cy="402059"/>
          </a:xfrm>
          <a:prstGeom prst="rect">
            <a:avLst/>
          </a:prstGeom>
          <a:noFill/>
          <a:ln/>
        </p:spPr>
        <p:txBody>
          <a:bodyPr wrap="none" lIns="0" tIns="0" rIns="0" bIns="0" rtlCol="0" anchor="t"/>
          <a:lstStyle/>
          <a:p>
            <a:pPr marL="0" indent="0" algn="ctr">
              <a:lnSpc>
                <a:spcPct val="83000"/>
              </a:lnSpc>
              <a:buNone/>
            </a:pPr>
            <a:r>
              <a:rPr lang="en-US" sz="3150" dirty="0">
                <a:solidFill>
                  <a:srgbClr val="272525"/>
                </a:solidFill>
                <a:latin typeface="Gelasio" pitchFamily="34" charset="0"/>
                <a:ea typeface="Gelasio" pitchFamily="34" charset="-122"/>
                <a:cs typeface="Gelasio" pitchFamily="34" charset="-120"/>
              </a:rPr>
              <a:t>17 000</a:t>
            </a:r>
            <a:endParaRPr lang="en-US" sz="3150" dirty="0"/>
          </a:p>
        </p:txBody>
      </p:sp>
      <p:sp>
        <p:nvSpPr>
          <p:cNvPr id="12" name="Text 9"/>
          <p:cNvSpPr/>
          <p:nvPr/>
        </p:nvSpPr>
        <p:spPr>
          <a:xfrm>
            <a:off x="2096021" y="3523357"/>
            <a:ext cx="1522884" cy="190351"/>
          </a:xfrm>
          <a:prstGeom prst="rect">
            <a:avLst/>
          </a:prstGeom>
          <a:noFill/>
          <a:ln/>
        </p:spPr>
        <p:txBody>
          <a:bodyPr wrap="none" lIns="0" tIns="0" rIns="0" bIns="0" rtlCol="0" anchor="t"/>
          <a:lstStyle/>
          <a:p>
            <a:pPr marL="0" indent="0" algn="ctr">
              <a:lnSpc>
                <a:spcPct val="104000"/>
              </a:lnSpc>
              <a:buNone/>
            </a:pPr>
            <a:r>
              <a:rPr lang="en-US" sz="1150" dirty="0">
                <a:solidFill>
                  <a:srgbClr val="272525"/>
                </a:solidFill>
                <a:latin typeface="Gelasio" pitchFamily="34" charset="0"/>
                <a:ea typeface="Gelasio" pitchFamily="34" charset="-122"/>
                <a:cs typeface="Gelasio" pitchFamily="34" charset="-120"/>
              </a:rPr>
              <a:t>Emplois en 2012</a:t>
            </a:r>
            <a:endParaRPr lang="en-US" sz="1150" dirty="0"/>
          </a:p>
        </p:txBody>
      </p:sp>
      <p:sp>
        <p:nvSpPr>
          <p:cNvPr id="13" name="Text 10"/>
          <p:cNvSpPr/>
          <p:nvPr/>
        </p:nvSpPr>
        <p:spPr>
          <a:xfrm>
            <a:off x="1674614" y="3776514"/>
            <a:ext cx="2365697" cy="362396"/>
          </a:xfrm>
          <a:prstGeom prst="rect">
            <a:avLst/>
          </a:prstGeom>
          <a:noFill/>
          <a:ln/>
        </p:spPr>
        <p:txBody>
          <a:bodyPr wrap="square" lIns="0" tIns="0" rIns="0" bIns="0" rtlCol="0" anchor="t">
            <a:normAutofit/>
          </a:bodyPr>
          <a:lstStyle/>
          <a:p>
            <a:pPr marL="0" indent="0" algn="ctr">
              <a:lnSpc>
                <a:spcPct val="124000"/>
              </a:lnSpc>
              <a:buNone/>
            </a:pPr>
            <a:r>
              <a:rPr lang="en-US" sz="950" dirty="0">
                <a:solidFill>
                  <a:srgbClr val="272525"/>
                </a:solidFill>
                <a:latin typeface="Lato" pitchFamily="34" charset="0"/>
                <a:ea typeface="Lato" pitchFamily="34" charset="-122"/>
                <a:cs typeface="Lato" pitchFamily="34" charset="-120"/>
              </a:rPr>
              <a:t>Doublement depuis 2000 ; futur CHU (270 000 m²) à l'horizon 2030.</a:t>
            </a:r>
            <a:endParaRPr lang="en-US" sz="950" dirty="0"/>
          </a:p>
        </p:txBody>
      </p:sp>
      <p:sp>
        <p:nvSpPr>
          <p:cNvPr id="14" name="Text 11"/>
          <p:cNvSpPr/>
          <p:nvPr/>
        </p:nvSpPr>
        <p:spPr>
          <a:xfrm>
            <a:off x="426393" y="4256633"/>
            <a:ext cx="4862215" cy="543595"/>
          </a:xfrm>
          <a:prstGeom prst="rect">
            <a:avLst/>
          </a:prstGeom>
          <a:noFill/>
          <a:ln/>
        </p:spPr>
        <p:txBody>
          <a:bodyPr wrap="square" lIns="0" tIns="0" rIns="0" bIns="0" rtlCol="0" anchor="t">
            <a:normAutofit/>
          </a:bodyPr>
          <a:lstStyle/>
          <a:p>
            <a:pPr marL="0" indent="0" algn="l">
              <a:lnSpc>
                <a:spcPct val="124000"/>
              </a:lnSpc>
              <a:buNone/>
            </a:pPr>
            <a:r>
              <a:rPr lang="en-US" sz="950" dirty="0">
                <a:solidFill>
                  <a:srgbClr val="272525"/>
                </a:solidFill>
                <a:latin typeface="Lato" pitchFamily="34" charset="0"/>
                <a:ea typeface="Lato" pitchFamily="34" charset="-122"/>
                <a:cs typeface="Lato" pitchFamily="34" charset="-120"/>
              </a:rPr>
              <a:t>Trois tissus urbains distincts structurés nord-sud, mais </a:t>
            </a:r>
            <a:r>
              <a:rPr lang="en-US" sz="950" b="1" dirty="0">
                <a:solidFill>
                  <a:srgbClr val="272525"/>
                </a:solidFill>
                <a:latin typeface="Lato" pitchFamily="34" charset="0"/>
                <a:ea typeface="Lato" pitchFamily="34" charset="-122"/>
                <a:cs typeface="Lato" pitchFamily="34" charset="-120"/>
              </a:rPr>
              <a:t>absence totale d'axe est-ouest</a:t>
            </a:r>
            <a:r>
              <a:rPr lang="en-US" sz="950" dirty="0">
                <a:solidFill>
                  <a:srgbClr val="272525"/>
                </a:solidFill>
                <a:latin typeface="Lato" pitchFamily="34" charset="0"/>
                <a:ea typeface="Lato" pitchFamily="34" charset="-122"/>
                <a:cs typeface="Lato" pitchFamily="34" charset="-120"/>
              </a:rPr>
              <a:t> : les quartiers ne communiquent pas entre eux. Diagnostic : l'île a besoin d'une épine dorsale est-ouest — c'est précisément ce que la C5 va venir satisfaire.</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4ED9B40-AA56-3B4E-6172-5EF0A1DF4BD8}"/>
              </a:ext>
            </a:extLst>
          </p:cNvPr>
          <p:cNvPicPr>
            <a:picLocks noChangeAspect="1"/>
          </p:cNvPicPr>
          <p:nvPr/>
        </p:nvPicPr>
        <p:blipFill>
          <a:blip r:embed="rId3"/>
          <a:stretch>
            <a:fillRect/>
          </a:stretch>
        </p:blipFill>
        <p:spPr>
          <a:xfrm>
            <a:off x="131412" y="157672"/>
            <a:ext cx="8775171" cy="4460823"/>
          </a:xfrm>
          <a:prstGeom prst="rect">
            <a:avLst/>
          </a:prstGeom>
        </p:spPr>
      </p:pic>
    </p:spTree>
    <p:extLst>
      <p:ext uri="{BB962C8B-B14F-4D97-AF65-F5344CB8AC3E}">
        <p14:creationId xmlns:p14="http://schemas.microsoft.com/office/powerpoint/2010/main" val="3687334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96119" y="892894"/>
            <a:ext cx="6958905" cy="442987"/>
          </a:xfrm>
          <a:prstGeom prst="rect">
            <a:avLst/>
          </a:prstGeom>
          <a:noFill/>
          <a:ln/>
        </p:spPr>
        <p:txBody>
          <a:bodyPr wrap="none" lIns="0" tIns="0" rIns="0" bIns="0" rtlCol="0" anchor="t"/>
          <a:lstStyle/>
          <a:p>
            <a:pPr marL="0" indent="0" algn="l">
              <a:lnSpc>
                <a:spcPct val="104000"/>
              </a:lnSpc>
              <a:buNone/>
            </a:pPr>
            <a:r>
              <a:rPr lang="en-US" sz="2750" dirty="0">
                <a:solidFill>
                  <a:srgbClr val="312F2B"/>
                </a:solidFill>
                <a:latin typeface="Gelasio" pitchFamily="34" charset="0"/>
                <a:ea typeface="Gelasio" pitchFamily="34" charset="-122"/>
                <a:cs typeface="Gelasio" pitchFamily="34" charset="-120"/>
              </a:rPr>
              <a:t>Le transport transforme le territoire (1/2)</a:t>
            </a:r>
            <a:endParaRPr lang="en-US" sz="2750" dirty="0"/>
          </a:p>
        </p:txBody>
      </p:sp>
      <p:sp>
        <p:nvSpPr>
          <p:cNvPr id="3" name="Text 1"/>
          <p:cNvSpPr/>
          <p:nvPr/>
        </p:nvSpPr>
        <p:spPr>
          <a:xfrm>
            <a:off x="496119" y="1392585"/>
            <a:ext cx="2229222" cy="221456"/>
          </a:xfrm>
          <a:prstGeom prst="rect">
            <a:avLst/>
          </a:prstGeom>
          <a:noFill/>
          <a:ln/>
        </p:spPr>
        <p:txBody>
          <a:bodyPr wrap="none" lIns="0" tIns="0" rIns="0" bIns="0" rtlCol="0" anchor="t"/>
          <a:lstStyle/>
          <a:p>
            <a:pPr marL="0" indent="0" algn="l">
              <a:lnSpc>
                <a:spcPct val="104000"/>
              </a:lnSpc>
              <a:buNone/>
            </a:pPr>
            <a:r>
              <a:rPr lang="en-US" sz="1350" dirty="0">
                <a:solidFill>
                  <a:srgbClr val="312F2B"/>
                </a:solidFill>
                <a:latin typeface="Gelasio" pitchFamily="34" charset="0"/>
                <a:ea typeface="Gelasio" pitchFamily="34" charset="-122"/>
                <a:cs typeface="Gelasio" pitchFamily="34" charset="-120"/>
              </a:rPr>
              <a:t>Un catalyseur urbain</a:t>
            </a:r>
            <a:endParaRPr lang="en-US" sz="1350" dirty="0"/>
          </a:p>
        </p:txBody>
      </p:sp>
      <p:sp>
        <p:nvSpPr>
          <p:cNvPr id="4" name="Text 2"/>
          <p:cNvSpPr/>
          <p:nvPr/>
        </p:nvSpPr>
        <p:spPr>
          <a:xfrm>
            <a:off x="496119" y="1954188"/>
            <a:ext cx="3902943" cy="216887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Dès le XIXe siècle, Arturo Soria y Mata proposait sa </a:t>
            </a:r>
            <a:r>
              <a:rPr lang="en-US" sz="1100" i="1" dirty="0">
                <a:solidFill>
                  <a:srgbClr val="272525"/>
                </a:solidFill>
                <a:latin typeface="Lato" pitchFamily="34" charset="0"/>
                <a:ea typeface="Lato" pitchFamily="34" charset="-122"/>
                <a:cs typeface="Lato" pitchFamily="34" charset="-120"/>
              </a:rPr>
              <a:t>ciudad lineal</a:t>
            </a:r>
            <a:r>
              <a:rPr lang="en-US" sz="1100" dirty="0">
                <a:solidFill>
                  <a:srgbClr val="272525"/>
                </a:solidFill>
                <a:latin typeface="Lato" pitchFamily="34" charset="0"/>
                <a:ea typeface="Lato" pitchFamily="34" charset="-122"/>
                <a:cs typeface="Lato" pitchFamily="34" charset="-120"/>
              </a:rPr>
              <a:t> : la ville se développe naturellement le long des axes de circulation rapide. Les recherches contemporaines confirment que le TC de qualité génère des </a:t>
            </a:r>
            <a:r>
              <a:rPr lang="en-US" sz="1100" b="1" dirty="0">
                <a:solidFill>
                  <a:srgbClr val="272525"/>
                </a:solidFill>
                <a:latin typeface="Lato" pitchFamily="34" charset="0"/>
                <a:ea typeface="Lato" pitchFamily="34" charset="-122"/>
                <a:cs typeface="Lato" pitchFamily="34" charset="-120"/>
              </a:rPr>
              <a:t>plus-values foncières</a:t>
            </a:r>
            <a:r>
              <a:rPr lang="en-US" sz="1100" dirty="0">
                <a:solidFill>
                  <a:srgbClr val="272525"/>
                </a:solidFill>
                <a:latin typeface="Lato" pitchFamily="34" charset="0"/>
                <a:ea typeface="Lato" pitchFamily="34" charset="-122"/>
                <a:cs typeface="Lato" pitchFamily="34" charset="-120"/>
              </a:rPr>
              <a:t> et favorise la </a:t>
            </a:r>
            <a:r>
              <a:rPr lang="en-US" sz="1100" b="1" dirty="0">
                <a:solidFill>
                  <a:srgbClr val="272525"/>
                </a:solidFill>
                <a:latin typeface="Lato" pitchFamily="34" charset="0"/>
                <a:ea typeface="Lato" pitchFamily="34" charset="-122"/>
                <a:cs typeface="Lato" pitchFamily="34" charset="-120"/>
              </a:rPr>
              <a:t>densification</a:t>
            </a:r>
            <a:r>
              <a:rPr lang="en-US" sz="1100" dirty="0">
                <a:solidFill>
                  <a:srgbClr val="272525"/>
                </a:solidFill>
                <a:latin typeface="Lato" pitchFamily="34" charset="0"/>
                <a:ea typeface="Lato" pitchFamily="34" charset="-122"/>
                <a:cs typeface="Lato" pitchFamily="34" charset="-120"/>
              </a:rPr>
              <a:t>.</a:t>
            </a:r>
            <a:endParaRPr lang="en-US" sz="1100" dirty="0"/>
          </a:p>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La métropole grenobloise l'a traduit concrètement avec ses </a:t>
            </a:r>
            <a:r>
              <a:rPr lang="en-US" sz="1100" b="1" dirty="0">
                <a:solidFill>
                  <a:srgbClr val="272525"/>
                </a:solidFill>
                <a:latin typeface="Lato" pitchFamily="34" charset="0"/>
                <a:ea typeface="Lato" pitchFamily="34" charset="-122"/>
                <a:cs typeface="Lato" pitchFamily="34" charset="-120"/>
              </a:rPr>
              <a:t>contrats d'axe</a:t>
            </a:r>
            <a:r>
              <a:rPr lang="en-US" sz="1100" dirty="0">
                <a:solidFill>
                  <a:srgbClr val="272525"/>
                </a:solidFill>
                <a:latin typeface="Lato" pitchFamily="34" charset="0"/>
                <a:ea typeface="Lato" pitchFamily="34" charset="-122"/>
                <a:cs typeface="Lato" pitchFamily="34" charset="-120"/>
              </a:rPr>
              <a:t> (ligne E de tramway, 2010) : un binôme urbaniste / ingénieur transport a conduit une étude d'intensification urbaine le long du tracé.</a:t>
            </a:r>
            <a:endParaRPr lang="en-US" sz="1100" dirty="0"/>
          </a:p>
        </p:txBody>
      </p:sp>
      <p:sp>
        <p:nvSpPr>
          <p:cNvPr id="5" name="Shape 3"/>
          <p:cNvSpPr/>
          <p:nvPr/>
        </p:nvSpPr>
        <p:spPr>
          <a:xfrm>
            <a:off x="4647605" y="1826642"/>
            <a:ext cx="4107135" cy="2423964"/>
          </a:xfrm>
          <a:prstGeom prst="roundRect">
            <a:avLst>
              <a:gd name="adj" fmla="val 4211"/>
            </a:avLst>
          </a:prstGeom>
          <a:solidFill>
            <a:srgbClr val="E5E5E0">
              <a:alpha val="95000"/>
            </a:srgbClr>
          </a:solidFill>
          <a:ln/>
        </p:spPr>
        <p:txBody>
          <a:bodyPr/>
          <a:lstStyle/>
          <a:p>
            <a:endParaRPr lang="fr-FR"/>
          </a:p>
        </p:txBody>
      </p:sp>
      <p:sp>
        <p:nvSpPr>
          <p:cNvPr id="6" name="Text 4"/>
          <p:cNvSpPr/>
          <p:nvPr/>
        </p:nvSpPr>
        <p:spPr>
          <a:xfrm>
            <a:off x="4789363" y="1968401"/>
            <a:ext cx="2604046" cy="230981"/>
          </a:xfrm>
          <a:prstGeom prst="rect">
            <a:avLst/>
          </a:prstGeom>
          <a:noFill/>
          <a:ln/>
        </p:spPr>
        <p:txBody>
          <a:bodyPr wrap="none" lIns="0" tIns="0" rIns="0" bIns="0" rtlCol="0" anchor="t"/>
          <a:lstStyle/>
          <a:p>
            <a:pPr marL="0" indent="0" algn="l">
              <a:lnSpc>
                <a:spcPct val="104000"/>
              </a:lnSpc>
              <a:buNone/>
            </a:pPr>
            <a:r>
              <a:rPr lang="en-US" sz="1350" dirty="0">
                <a:solidFill>
                  <a:srgbClr val="000000"/>
                </a:solidFill>
                <a:latin typeface="Gelasio" pitchFamily="34" charset="0"/>
                <a:ea typeface="Gelasio" pitchFamily="34" charset="-122"/>
                <a:cs typeface="Gelasio" pitchFamily="34" charset="-120"/>
              </a:rPr>
              <a:t>⚠</a:t>
            </a:r>
            <a:r>
              <a:rPr lang="en-US" sz="1350" dirty="0">
                <a:solidFill>
                  <a:srgbClr val="312F2B"/>
                </a:solidFill>
                <a:latin typeface="Gelasio" pitchFamily="34" charset="0"/>
                <a:ea typeface="Gelasio" pitchFamily="34" charset="-122"/>
                <a:cs typeface="Gelasio" pitchFamily="34" charset="-120"/>
              </a:rPr>
              <a:t> La limite du Grand Huit</a:t>
            </a:r>
            <a:endParaRPr lang="en-US" sz="1350" dirty="0"/>
          </a:p>
        </p:txBody>
      </p:sp>
      <p:sp>
        <p:nvSpPr>
          <p:cNvPr id="7" name="Text 5"/>
          <p:cNvSpPr/>
          <p:nvPr/>
        </p:nvSpPr>
        <p:spPr>
          <a:xfrm>
            <a:off x="4789363" y="2341141"/>
            <a:ext cx="3823618" cy="907256"/>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Planifier un transport trop en avance sur l'urbanisation (Christian Blanc, 2009-2010) risque une exploitation non viable faute de voyageurs. L'équilibre entre rythme du transport et rythme de la ville est délicat.</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863132" y="343272"/>
            <a:ext cx="4846737" cy="775097"/>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312F2B"/>
                </a:solidFill>
                <a:latin typeface="Gelasio" pitchFamily="34" charset="0"/>
                <a:ea typeface="Gelasio" pitchFamily="34" charset="-122"/>
                <a:cs typeface="Gelasio" pitchFamily="34" charset="-120"/>
              </a:rPr>
              <a:t>Le transport transforme le territoire (2/2)</a:t>
            </a:r>
            <a:endParaRPr lang="en-US" sz="2400" dirty="0"/>
          </a:p>
        </p:txBody>
      </p:sp>
      <p:sp>
        <p:nvSpPr>
          <p:cNvPr id="4" name="Text 1"/>
          <p:cNvSpPr/>
          <p:nvPr/>
        </p:nvSpPr>
        <p:spPr>
          <a:xfrm>
            <a:off x="3863132" y="1161752"/>
            <a:ext cx="3367757" cy="193849"/>
          </a:xfrm>
          <a:prstGeom prst="rect">
            <a:avLst/>
          </a:prstGeom>
          <a:noFill/>
          <a:ln/>
        </p:spPr>
        <p:txBody>
          <a:bodyPr wrap="none" lIns="0" tIns="0" rIns="0" bIns="0" rtlCol="0" anchor="t"/>
          <a:lstStyle/>
          <a:p>
            <a:pPr marL="0" indent="0" algn="l">
              <a:lnSpc>
                <a:spcPct val="104000"/>
              </a:lnSpc>
              <a:buNone/>
            </a:pPr>
            <a:r>
              <a:rPr lang="en-US" sz="1200" dirty="0">
                <a:solidFill>
                  <a:srgbClr val="312F2B"/>
                </a:solidFill>
                <a:latin typeface="Gelasio" pitchFamily="34" charset="0"/>
                <a:ea typeface="Gelasio" pitchFamily="34" charset="-122"/>
                <a:cs typeface="Gelasio" pitchFamily="34" charset="-120"/>
              </a:rPr>
              <a:t>La C5, levier de mutation — Prairie au Duc</a:t>
            </a:r>
            <a:endParaRPr lang="en-US" sz="1200" dirty="0"/>
          </a:p>
        </p:txBody>
      </p:sp>
      <p:sp>
        <p:nvSpPr>
          <p:cNvPr id="5" name="Shape 2"/>
          <p:cNvSpPr/>
          <p:nvPr/>
        </p:nvSpPr>
        <p:spPr>
          <a:xfrm>
            <a:off x="4002658" y="1518345"/>
            <a:ext cx="14288" cy="2787774"/>
          </a:xfrm>
          <a:prstGeom prst="roundRect">
            <a:avLst>
              <a:gd name="adj" fmla="val 364638"/>
            </a:avLst>
          </a:prstGeom>
          <a:solidFill>
            <a:srgbClr val="CECEC9"/>
          </a:solidFill>
          <a:ln/>
        </p:spPr>
        <p:txBody>
          <a:bodyPr/>
          <a:lstStyle/>
          <a:p>
            <a:endParaRPr lang="fr-FR"/>
          </a:p>
        </p:txBody>
      </p:sp>
      <p:sp>
        <p:nvSpPr>
          <p:cNvPr id="6" name="Shape 3"/>
          <p:cNvSpPr/>
          <p:nvPr/>
        </p:nvSpPr>
        <p:spPr>
          <a:xfrm>
            <a:off x="4127897" y="1650727"/>
            <a:ext cx="372070" cy="14288"/>
          </a:xfrm>
          <a:prstGeom prst="roundRect">
            <a:avLst>
              <a:gd name="adj" fmla="val 364638"/>
            </a:avLst>
          </a:prstGeom>
          <a:solidFill>
            <a:srgbClr val="CECEC9"/>
          </a:solidFill>
          <a:ln/>
        </p:spPr>
        <p:txBody>
          <a:bodyPr/>
          <a:lstStyle/>
          <a:p>
            <a:endParaRPr lang="fr-FR"/>
          </a:p>
        </p:txBody>
      </p:sp>
      <p:sp>
        <p:nvSpPr>
          <p:cNvPr id="7" name="Shape 4"/>
          <p:cNvSpPr/>
          <p:nvPr/>
        </p:nvSpPr>
        <p:spPr>
          <a:xfrm>
            <a:off x="3863132" y="1518345"/>
            <a:ext cx="279053" cy="279053"/>
          </a:xfrm>
          <a:prstGeom prst="roundRect">
            <a:avLst>
              <a:gd name="adj" fmla="val 18670"/>
            </a:avLst>
          </a:prstGeom>
          <a:solidFill>
            <a:srgbClr val="E8E8E3"/>
          </a:solidFill>
          <a:ln w="4763">
            <a:solidFill>
              <a:srgbClr val="CECEC9"/>
            </a:solidFill>
            <a:prstDash val="solid"/>
          </a:ln>
        </p:spPr>
        <p:txBody>
          <a:bodyPr/>
          <a:lstStyle/>
          <a:p>
            <a:endParaRPr lang="fr-FR"/>
          </a:p>
        </p:txBody>
      </p:sp>
      <p:sp>
        <p:nvSpPr>
          <p:cNvPr id="8" name="Text 5"/>
          <p:cNvSpPr/>
          <p:nvPr/>
        </p:nvSpPr>
        <p:spPr>
          <a:xfrm>
            <a:off x="3909640" y="1541599"/>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272525"/>
                </a:solidFill>
                <a:latin typeface="Gelasio" pitchFamily="34" charset="0"/>
                <a:ea typeface="Gelasio" pitchFamily="34" charset="-122"/>
                <a:cs typeface="Gelasio" pitchFamily="34" charset="-120"/>
              </a:rPr>
              <a:t>1</a:t>
            </a:r>
            <a:endParaRPr lang="en-US" sz="1450" dirty="0"/>
          </a:p>
        </p:txBody>
      </p:sp>
      <p:sp>
        <p:nvSpPr>
          <p:cNvPr id="9" name="Text 6"/>
          <p:cNvSpPr/>
          <p:nvPr/>
        </p:nvSpPr>
        <p:spPr>
          <a:xfrm>
            <a:off x="4622899" y="1560984"/>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272525"/>
                </a:solidFill>
                <a:latin typeface="Gelasio" pitchFamily="34" charset="0"/>
                <a:ea typeface="Gelasio" pitchFamily="34" charset="-122"/>
                <a:cs typeface="Gelasio" pitchFamily="34" charset="-120"/>
              </a:rPr>
              <a:t>Septembre 2013</a:t>
            </a:r>
            <a:endParaRPr lang="en-US" sz="1200" dirty="0"/>
          </a:p>
        </p:txBody>
      </p:sp>
      <p:sp>
        <p:nvSpPr>
          <p:cNvPr id="10" name="Text 7"/>
          <p:cNvSpPr/>
          <p:nvPr/>
        </p:nvSpPr>
        <p:spPr>
          <a:xfrm>
            <a:off x="4622899" y="1819945"/>
            <a:ext cx="4086969" cy="186035"/>
          </a:xfrm>
          <a:prstGeom prst="rect">
            <a:avLst/>
          </a:prstGeom>
          <a:noFill/>
          <a:ln/>
        </p:spPr>
        <p:txBody>
          <a:bodyPr wrap="none" lIns="0" tIns="0" rIns="0" bIns="0" rtlCol="0" anchor="t"/>
          <a:lstStyle/>
          <a:p>
            <a:pPr marL="0" indent="0" algn="l">
              <a:lnSpc>
                <a:spcPct val="125000"/>
              </a:lnSpc>
              <a:buNone/>
            </a:pPr>
            <a:r>
              <a:rPr lang="en-US" sz="950" dirty="0">
                <a:solidFill>
                  <a:srgbClr val="272525"/>
                </a:solidFill>
                <a:latin typeface="Lato" pitchFamily="34" charset="0"/>
                <a:ea typeface="Lato" pitchFamily="34" charset="-122"/>
                <a:cs typeface="Lato" pitchFamily="34" charset="-120"/>
              </a:rPr>
              <a:t>Mise en service du Chronobus C5 — avant les premiers habitants.</a:t>
            </a:r>
            <a:endParaRPr lang="en-US" sz="950" dirty="0"/>
          </a:p>
        </p:txBody>
      </p:sp>
      <p:sp>
        <p:nvSpPr>
          <p:cNvPr id="11" name="Shape 8"/>
          <p:cNvSpPr/>
          <p:nvPr/>
        </p:nvSpPr>
        <p:spPr>
          <a:xfrm>
            <a:off x="4127897" y="2355428"/>
            <a:ext cx="372070" cy="14288"/>
          </a:xfrm>
          <a:prstGeom prst="roundRect">
            <a:avLst>
              <a:gd name="adj" fmla="val 364638"/>
            </a:avLst>
          </a:prstGeom>
          <a:solidFill>
            <a:srgbClr val="CECEC9"/>
          </a:solidFill>
          <a:ln/>
        </p:spPr>
        <p:txBody>
          <a:bodyPr/>
          <a:lstStyle/>
          <a:p>
            <a:endParaRPr lang="fr-FR"/>
          </a:p>
        </p:txBody>
      </p:sp>
      <p:sp>
        <p:nvSpPr>
          <p:cNvPr id="12" name="Shape 9"/>
          <p:cNvSpPr/>
          <p:nvPr/>
        </p:nvSpPr>
        <p:spPr>
          <a:xfrm>
            <a:off x="3863132" y="2223046"/>
            <a:ext cx="279053" cy="279053"/>
          </a:xfrm>
          <a:prstGeom prst="roundRect">
            <a:avLst>
              <a:gd name="adj" fmla="val 18670"/>
            </a:avLst>
          </a:prstGeom>
          <a:solidFill>
            <a:srgbClr val="E8E8E3"/>
          </a:solidFill>
          <a:ln w="4763">
            <a:solidFill>
              <a:srgbClr val="CECEC9"/>
            </a:solidFill>
            <a:prstDash val="solid"/>
          </a:ln>
        </p:spPr>
        <p:txBody>
          <a:bodyPr/>
          <a:lstStyle/>
          <a:p>
            <a:endParaRPr lang="fr-FR"/>
          </a:p>
        </p:txBody>
      </p:sp>
      <p:sp>
        <p:nvSpPr>
          <p:cNvPr id="13" name="Text 10"/>
          <p:cNvSpPr/>
          <p:nvPr/>
        </p:nvSpPr>
        <p:spPr>
          <a:xfrm>
            <a:off x="3909640" y="2246300"/>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272525"/>
                </a:solidFill>
                <a:latin typeface="Gelasio" pitchFamily="34" charset="0"/>
                <a:ea typeface="Gelasio" pitchFamily="34" charset="-122"/>
                <a:cs typeface="Gelasio" pitchFamily="34" charset="-120"/>
              </a:rPr>
              <a:t>2</a:t>
            </a:r>
            <a:endParaRPr lang="en-US" sz="1450" dirty="0"/>
          </a:p>
        </p:txBody>
      </p:sp>
      <p:sp>
        <p:nvSpPr>
          <p:cNvPr id="14" name="Text 11"/>
          <p:cNvSpPr/>
          <p:nvPr/>
        </p:nvSpPr>
        <p:spPr>
          <a:xfrm>
            <a:off x="4622899" y="2265685"/>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272525"/>
                </a:solidFill>
                <a:latin typeface="Gelasio" pitchFamily="34" charset="0"/>
                <a:ea typeface="Gelasio" pitchFamily="34" charset="-122"/>
                <a:cs typeface="Gelasio" pitchFamily="34" charset="-120"/>
              </a:rPr>
              <a:t>2014</a:t>
            </a:r>
            <a:endParaRPr lang="en-US" sz="1200" dirty="0"/>
          </a:p>
        </p:txBody>
      </p:sp>
      <p:sp>
        <p:nvSpPr>
          <p:cNvPr id="15" name="Text 12"/>
          <p:cNvSpPr/>
          <p:nvPr/>
        </p:nvSpPr>
        <p:spPr>
          <a:xfrm>
            <a:off x="4622899" y="2524646"/>
            <a:ext cx="4086969" cy="186035"/>
          </a:xfrm>
          <a:prstGeom prst="rect">
            <a:avLst/>
          </a:prstGeom>
          <a:noFill/>
          <a:ln/>
        </p:spPr>
        <p:txBody>
          <a:bodyPr wrap="none" lIns="0" tIns="0" rIns="0" bIns="0" rtlCol="0" anchor="t"/>
          <a:lstStyle/>
          <a:p>
            <a:pPr marL="0" indent="0" algn="l">
              <a:lnSpc>
                <a:spcPct val="125000"/>
              </a:lnSpc>
              <a:buNone/>
            </a:pPr>
            <a:r>
              <a:rPr lang="en-US" sz="950" dirty="0">
                <a:solidFill>
                  <a:srgbClr val="272525"/>
                </a:solidFill>
                <a:latin typeface="Lato" pitchFamily="34" charset="0"/>
                <a:ea typeface="Lato" pitchFamily="34" charset="-122"/>
                <a:cs typeface="Lato" pitchFamily="34" charset="-120"/>
              </a:rPr>
              <a:t>Livraison des premiers logements : desserte TC dès le 1er résident.</a:t>
            </a:r>
            <a:endParaRPr lang="en-US" sz="950" dirty="0"/>
          </a:p>
        </p:txBody>
      </p:sp>
      <p:sp>
        <p:nvSpPr>
          <p:cNvPr id="16" name="Shape 13"/>
          <p:cNvSpPr/>
          <p:nvPr/>
        </p:nvSpPr>
        <p:spPr>
          <a:xfrm>
            <a:off x="4127897" y="3060129"/>
            <a:ext cx="372070" cy="14288"/>
          </a:xfrm>
          <a:prstGeom prst="roundRect">
            <a:avLst>
              <a:gd name="adj" fmla="val 364638"/>
            </a:avLst>
          </a:prstGeom>
          <a:solidFill>
            <a:srgbClr val="CECEC9"/>
          </a:solidFill>
          <a:ln/>
        </p:spPr>
        <p:txBody>
          <a:bodyPr/>
          <a:lstStyle/>
          <a:p>
            <a:endParaRPr lang="fr-FR"/>
          </a:p>
        </p:txBody>
      </p:sp>
      <p:sp>
        <p:nvSpPr>
          <p:cNvPr id="17" name="Shape 14"/>
          <p:cNvSpPr/>
          <p:nvPr/>
        </p:nvSpPr>
        <p:spPr>
          <a:xfrm>
            <a:off x="3863132" y="2927747"/>
            <a:ext cx="279053" cy="279053"/>
          </a:xfrm>
          <a:prstGeom prst="roundRect">
            <a:avLst>
              <a:gd name="adj" fmla="val 18670"/>
            </a:avLst>
          </a:prstGeom>
          <a:solidFill>
            <a:srgbClr val="E8E8E3"/>
          </a:solidFill>
          <a:ln w="4763">
            <a:solidFill>
              <a:srgbClr val="CECEC9"/>
            </a:solidFill>
            <a:prstDash val="solid"/>
          </a:ln>
        </p:spPr>
        <p:txBody>
          <a:bodyPr/>
          <a:lstStyle/>
          <a:p>
            <a:endParaRPr lang="fr-FR"/>
          </a:p>
        </p:txBody>
      </p:sp>
      <p:sp>
        <p:nvSpPr>
          <p:cNvPr id="18" name="Text 15"/>
          <p:cNvSpPr/>
          <p:nvPr/>
        </p:nvSpPr>
        <p:spPr>
          <a:xfrm>
            <a:off x="3909640" y="2951001"/>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272525"/>
                </a:solidFill>
                <a:latin typeface="Gelasio" pitchFamily="34" charset="0"/>
                <a:ea typeface="Gelasio" pitchFamily="34" charset="-122"/>
                <a:cs typeface="Gelasio" pitchFamily="34" charset="-120"/>
              </a:rPr>
              <a:t>3</a:t>
            </a:r>
            <a:endParaRPr lang="en-US" sz="1450" dirty="0"/>
          </a:p>
        </p:txBody>
      </p:sp>
      <p:sp>
        <p:nvSpPr>
          <p:cNvPr id="19" name="Text 16"/>
          <p:cNvSpPr/>
          <p:nvPr/>
        </p:nvSpPr>
        <p:spPr>
          <a:xfrm>
            <a:off x="4622899" y="2970386"/>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272525"/>
                </a:solidFill>
                <a:latin typeface="Gelasio" pitchFamily="34" charset="0"/>
                <a:ea typeface="Gelasio" pitchFamily="34" charset="-122"/>
                <a:cs typeface="Gelasio" pitchFamily="34" charset="-120"/>
              </a:rPr>
              <a:t>6 ha libérés</a:t>
            </a:r>
            <a:endParaRPr lang="en-US" sz="1200" dirty="0"/>
          </a:p>
        </p:txBody>
      </p:sp>
      <p:sp>
        <p:nvSpPr>
          <p:cNvPr id="20" name="Text 17"/>
          <p:cNvSpPr/>
          <p:nvPr/>
        </p:nvSpPr>
        <p:spPr>
          <a:xfrm>
            <a:off x="4622899" y="3229347"/>
            <a:ext cx="4086969" cy="372070"/>
          </a:xfrm>
          <a:prstGeom prst="rect">
            <a:avLst/>
          </a:prstGeom>
          <a:noFill/>
          <a:ln/>
        </p:spPr>
        <p:txBody>
          <a:bodyPr wrap="square" lIns="0" tIns="0" rIns="0" bIns="0" rtlCol="0" anchor="t">
            <a:normAutofit/>
          </a:bodyPr>
          <a:lstStyle/>
          <a:p>
            <a:pPr marL="0" indent="0" algn="l">
              <a:lnSpc>
                <a:spcPct val="125000"/>
              </a:lnSpc>
              <a:buNone/>
            </a:pPr>
            <a:r>
              <a:rPr lang="en-US" sz="950" dirty="0">
                <a:solidFill>
                  <a:srgbClr val="272525"/>
                </a:solidFill>
                <a:latin typeface="Lato" pitchFamily="34" charset="0"/>
                <a:ea typeface="Lato" pitchFamily="34" charset="-122"/>
                <a:cs typeface="Lato" pitchFamily="34" charset="-120"/>
              </a:rPr>
              <a:t>Démolition des halles SNCF nécessaire au tracé — seulement 15% strictement requis par la C5.</a:t>
            </a:r>
            <a:endParaRPr lang="en-US" sz="950" dirty="0"/>
          </a:p>
        </p:txBody>
      </p:sp>
      <p:sp>
        <p:nvSpPr>
          <p:cNvPr id="21" name="Shape 18"/>
          <p:cNvSpPr/>
          <p:nvPr/>
        </p:nvSpPr>
        <p:spPr>
          <a:xfrm>
            <a:off x="4127897" y="3950866"/>
            <a:ext cx="372070" cy="14288"/>
          </a:xfrm>
          <a:prstGeom prst="roundRect">
            <a:avLst>
              <a:gd name="adj" fmla="val 364638"/>
            </a:avLst>
          </a:prstGeom>
          <a:solidFill>
            <a:srgbClr val="CECEC9"/>
          </a:solidFill>
          <a:ln/>
        </p:spPr>
        <p:txBody>
          <a:bodyPr/>
          <a:lstStyle/>
          <a:p>
            <a:endParaRPr lang="fr-FR"/>
          </a:p>
        </p:txBody>
      </p:sp>
      <p:sp>
        <p:nvSpPr>
          <p:cNvPr id="22" name="Shape 19"/>
          <p:cNvSpPr/>
          <p:nvPr/>
        </p:nvSpPr>
        <p:spPr>
          <a:xfrm>
            <a:off x="3863132" y="3818483"/>
            <a:ext cx="279053" cy="279053"/>
          </a:xfrm>
          <a:prstGeom prst="roundRect">
            <a:avLst>
              <a:gd name="adj" fmla="val 18670"/>
            </a:avLst>
          </a:prstGeom>
          <a:solidFill>
            <a:srgbClr val="E8E8E3"/>
          </a:solidFill>
          <a:ln w="4763">
            <a:solidFill>
              <a:srgbClr val="CECEC9"/>
            </a:solidFill>
            <a:prstDash val="solid"/>
          </a:ln>
        </p:spPr>
        <p:txBody>
          <a:bodyPr/>
          <a:lstStyle/>
          <a:p>
            <a:endParaRPr lang="fr-FR"/>
          </a:p>
        </p:txBody>
      </p:sp>
      <p:sp>
        <p:nvSpPr>
          <p:cNvPr id="23" name="Text 20"/>
          <p:cNvSpPr/>
          <p:nvPr/>
        </p:nvSpPr>
        <p:spPr>
          <a:xfrm>
            <a:off x="3909640" y="3841738"/>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272525"/>
                </a:solidFill>
                <a:latin typeface="Gelasio" pitchFamily="34" charset="0"/>
                <a:ea typeface="Gelasio" pitchFamily="34" charset="-122"/>
                <a:cs typeface="Gelasio" pitchFamily="34" charset="-120"/>
              </a:rPr>
              <a:t>4</a:t>
            </a:r>
            <a:endParaRPr lang="en-US" sz="1450" dirty="0"/>
          </a:p>
        </p:txBody>
      </p:sp>
      <p:sp>
        <p:nvSpPr>
          <p:cNvPr id="24" name="Text 21"/>
          <p:cNvSpPr/>
          <p:nvPr/>
        </p:nvSpPr>
        <p:spPr>
          <a:xfrm>
            <a:off x="4622899" y="3861122"/>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272525"/>
                </a:solidFill>
                <a:latin typeface="Gelasio" pitchFamily="34" charset="0"/>
                <a:ea typeface="Gelasio" pitchFamily="34" charset="-122"/>
                <a:cs typeface="Gelasio" pitchFamily="34" charset="-120"/>
              </a:rPr>
              <a:t>5 ans d'avance</a:t>
            </a:r>
            <a:endParaRPr lang="en-US" sz="1200" dirty="0"/>
          </a:p>
        </p:txBody>
      </p:sp>
      <p:sp>
        <p:nvSpPr>
          <p:cNvPr id="25" name="Text 22"/>
          <p:cNvSpPr/>
          <p:nvPr/>
        </p:nvSpPr>
        <p:spPr>
          <a:xfrm>
            <a:off x="4622899" y="4120083"/>
            <a:ext cx="4086969" cy="186035"/>
          </a:xfrm>
          <a:prstGeom prst="rect">
            <a:avLst/>
          </a:prstGeom>
          <a:noFill/>
          <a:ln/>
        </p:spPr>
        <p:txBody>
          <a:bodyPr wrap="none" lIns="0" tIns="0" rIns="0" bIns="0" rtlCol="0" anchor="t"/>
          <a:lstStyle/>
          <a:p>
            <a:pPr marL="0" indent="0" algn="l">
              <a:lnSpc>
                <a:spcPct val="125000"/>
              </a:lnSpc>
              <a:buNone/>
            </a:pPr>
            <a:r>
              <a:rPr lang="en-US" sz="950" dirty="0">
                <a:solidFill>
                  <a:srgbClr val="272525"/>
                </a:solidFill>
                <a:latin typeface="Lato" pitchFamily="34" charset="0"/>
                <a:ea typeface="Lato" pitchFamily="34" charset="-122"/>
                <a:cs typeface="Lato" pitchFamily="34" charset="-120"/>
              </a:rPr>
              <a:t>Site du futur CHU débloqué bien avant le calendrier initial du projet urbain.</a:t>
            </a:r>
            <a:endParaRPr lang="en-US" sz="950" dirty="0"/>
          </a:p>
        </p:txBody>
      </p:sp>
      <p:sp>
        <p:nvSpPr>
          <p:cNvPr id="26" name="Text 23"/>
          <p:cNvSpPr/>
          <p:nvPr/>
        </p:nvSpPr>
        <p:spPr>
          <a:xfrm>
            <a:off x="3863132" y="4428158"/>
            <a:ext cx="4846737" cy="372070"/>
          </a:xfrm>
          <a:prstGeom prst="rect">
            <a:avLst/>
          </a:prstGeom>
          <a:noFill/>
          <a:ln/>
        </p:spPr>
        <p:txBody>
          <a:bodyPr wrap="square" lIns="0" tIns="0" rIns="0" bIns="0" rtlCol="0" anchor="t">
            <a:normAutofit/>
          </a:bodyPr>
          <a:lstStyle/>
          <a:p>
            <a:pPr marL="0" indent="0" algn="l">
              <a:lnSpc>
                <a:spcPct val="125000"/>
              </a:lnSpc>
              <a:buNone/>
            </a:pPr>
            <a:r>
              <a:rPr lang="en-US" sz="950" dirty="0">
                <a:solidFill>
                  <a:srgbClr val="272525"/>
                </a:solidFill>
                <a:latin typeface="Lato" pitchFamily="34" charset="0"/>
                <a:ea typeface="Lato" pitchFamily="34" charset="-122"/>
                <a:cs typeface="Lato" pitchFamily="34" charset="-120"/>
              </a:rPr>
              <a:t>La ligne de bus n'a pas seulement amélioré la mobilité : elle a </a:t>
            </a:r>
            <a:r>
              <a:rPr lang="en-US" sz="950" b="1" dirty="0">
                <a:solidFill>
                  <a:srgbClr val="272525"/>
                </a:solidFill>
                <a:latin typeface="Lato" pitchFamily="34" charset="0"/>
                <a:ea typeface="Lato" pitchFamily="34" charset="-122"/>
                <a:cs typeface="Lato" pitchFamily="34" charset="-120"/>
              </a:rPr>
              <a:t>accéléré la transformation de tout un quartier</a:t>
            </a:r>
            <a:r>
              <a:rPr lang="en-US" sz="950" dirty="0">
                <a:solidFill>
                  <a:srgbClr val="272525"/>
                </a:solidFill>
                <a:latin typeface="Lato" pitchFamily="34" charset="0"/>
                <a:ea typeface="Lato" pitchFamily="34" charset="-122"/>
                <a:cs typeface="Lato" pitchFamily="34" charset="-120"/>
              </a:rPr>
              <a:t>.</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96119" y="805160"/>
            <a:ext cx="7381429" cy="442987"/>
          </a:xfrm>
          <a:prstGeom prst="rect">
            <a:avLst/>
          </a:prstGeom>
          <a:noFill/>
          <a:ln/>
        </p:spPr>
        <p:txBody>
          <a:bodyPr wrap="none" lIns="0" tIns="0" rIns="0" bIns="0" rtlCol="0" anchor="t"/>
          <a:lstStyle/>
          <a:p>
            <a:pPr marL="0" indent="0" algn="l">
              <a:lnSpc>
                <a:spcPct val="104000"/>
              </a:lnSpc>
              <a:buNone/>
            </a:pPr>
            <a:r>
              <a:rPr lang="en-US" sz="2750" dirty="0">
                <a:solidFill>
                  <a:srgbClr val="312F2B"/>
                </a:solidFill>
                <a:latin typeface="Gelasio" pitchFamily="34" charset="0"/>
                <a:ea typeface="Gelasio" pitchFamily="34" charset="-122"/>
                <a:cs typeface="Gelasio" pitchFamily="34" charset="-120"/>
              </a:rPr>
              <a:t>La cohérence : une nécessité, pas une option</a:t>
            </a:r>
            <a:endParaRPr lang="en-US" sz="2750" dirty="0"/>
          </a:p>
        </p:txBody>
      </p:sp>
      <p:sp>
        <p:nvSpPr>
          <p:cNvPr id="3" name="Text 1"/>
          <p:cNvSpPr/>
          <p:nvPr/>
        </p:nvSpPr>
        <p:spPr>
          <a:xfrm>
            <a:off x="496119" y="1588294"/>
            <a:ext cx="3902943" cy="2622500"/>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Transport et urbanisme ne se succèdent pas dans le temps — ils doivent </a:t>
            </a:r>
            <a:r>
              <a:rPr lang="en-US" sz="1100" b="1" dirty="0">
                <a:solidFill>
                  <a:srgbClr val="272525"/>
                </a:solidFill>
                <a:latin typeface="Lato" pitchFamily="34" charset="0"/>
                <a:ea typeface="Lato" pitchFamily="34" charset="-122"/>
                <a:cs typeface="Lato" pitchFamily="34" charset="-120"/>
              </a:rPr>
              <a:t>se co-construire</a:t>
            </a:r>
            <a:r>
              <a:rPr lang="en-US" sz="1100" dirty="0">
                <a:solidFill>
                  <a:srgbClr val="272525"/>
                </a:solidFill>
                <a:latin typeface="Lato" pitchFamily="34" charset="0"/>
                <a:ea typeface="Lato" pitchFamily="34" charset="-122"/>
                <a:cs typeface="Lato" pitchFamily="34" charset="-120"/>
              </a:rPr>
              <a:t>. Sur l'île de Nantes, le concept de </a:t>
            </a:r>
            <a:r>
              <a:rPr lang="en-US" sz="1100" b="1" dirty="0">
                <a:solidFill>
                  <a:srgbClr val="272525"/>
                </a:solidFill>
                <a:latin typeface="Lato" pitchFamily="34" charset="0"/>
                <a:ea typeface="Lato" pitchFamily="34" charset="-122"/>
                <a:cs typeface="Lato" pitchFamily="34" charset="-120"/>
              </a:rPr>
              <a:t>"figure paysagère"</a:t>
            </a:r>
            <a:r>
              <a:rPr lang="en-US" sz="1100" dirty="0">
                <a:solidFill>
                  <a:srgbClr val="272525"/>
                </a:solidFill>
                <a:latin typeface="Lato" pitchFamily="34" charset="0"/>
                <a:ea typeface="Lato" pitchFamily="34" charset="-122"/>
                <a:cs typeface="Lato" pitchFamily="34" charset="-120"/>
              </a:rPr>
              <a:t> (équipe Smets/UaPS, phase 2) — trame est-ouest plantée, modes doux — a pour ossature précisément le tracé de la C5. Les deux sont nés ensemble, par un dialogue constant.</a:t>
            </a:r>
            <a:endParaRPr lang="en-US" sz="1100" dirty="0"/>
          </a:p>
          <a:p>
            <a:pPr marL="0" indent="0" algn="l">
              <a:lnSpc>
                <a:spcPct val="133000"/>
              </a:lnSpc>
              <a:buNone/>
            </a:pPr>
            <a:r>
              <a:rPr lang="en-US" sz="1100" dirty="0">
                <a:solidFill>
                  <a:srgbClr val="272525"/>
                </a:solidFill>
                <a:latin typeface="Lato" pitchFamily="34" charset="0"/>
                <a:ea typeface="Lato" pitchFamily="34" charset="-122"/>
                <a:cs typeface="Lato" pitchFamily="34" charset="-120"/>
              </a:rPr>
              <a:t>La simultanéité est aussi une </a:t>
            </a:r>
            <a:r>
              <a:rPr lang="en-US" sz="1100" b="1" dirty="0">
                <a:solidFill>
                  <a:srgbClr val="272525"/>
                </a:solidFill>
                <a:latin typeface="Lato" pitchFamily="34" charset="0"/>
                <a:ea typeface="Lato" pitchFamily="34" charset="-122"/>
                <a:cs typeface="Lato" pitchFamily="34" charset="-120"/>
              </a:rPr>
              <a:t>nécessité technique et économique</a:t>
            </a:r>
            <a:r>
              <a:rPr lang="en-US" sz="1100" dirty="0">
                <a:solidFill>
                  <a:srgbClr val="272525"/>
                </a:solidFill>
                <a:latin typeface="Lato" pitchFamily="34" charset="0"/>
                <a:ea typeface="Lato" pitchFamily="34" charset="-122"/>
                <a:cs typeface="Lato" pitchFamily="34" charset="-120"/>
              </a:rPr>
              <a:t> : ouvrir une tranchée pour le Chronobus une année, revenir pour l'assainissement l'année suivante, puis pour les arbres une troisième fois — c'est économiquement absurde et socialement inacceptable pour les riverains.</a:t>
            </a:r>
            <a:endParaRPr lang="en-US" sz="1100" dirty="0"/>
          </a:p>
        </p:txBody>
      </p:sp>
      <p:sp>
        <p:nvSpPr>
          <p:cNvPr id="4" name="Shape 2"/>
          <p:cNvSpPr/>
          <p:nvPr/>
        </p:nvSpPr>
        <p:spPr>
          <a:xfrm>
            <a:off x="4647605" y="2036072"/>
            <a:ext cx="4107135" cy="1435835"/>
          </a:xfrm>
          <a:prstGeom prst="roundRect">
            <a:avLst>
              <a:gd name="adj" fmla="val 3547"/>
            </a:avLst>
          </a:prstGeom>
          <a:solidFill>
            <a:srgbClr val="D3C1B6">
              <a:alpha val="95000"/>
            </a:srgbClr>
          </a:solidFill>
          <a:ln/>
        </p:spPr>
        <p:txBody>
          <a:bodyPr/>
          <a:lstStyle/>
          <a:p>
            <a:endParaRPr lang="fr-FR"/>
          </a:p>
        </p:txBody>
      </p:sp>
      <p:sp>
        <p:nvSpPr>
          <p:cNvPr id="5" name="Text 3"/>
          <p:cNvSpPr/>
          <p:nvPr/>
        </p:nvSpPr>
        <p:spPr>
          <a:xfrm>
            <a:off x="5001964" y="2195541"/>
            <a:ext cx="3611017" cy="1133773"/>
          </a:xfrm>
          <a:prstGeom prst="rect">
            <a:avLst/>
          </a:prstGeom>
          <a:noFill/>
          <a:ln/>
        </p:spPr>
        <p:txBody>
          <a:bodyPr wrap="square" lIns="0" tIns="0" rIns="0" bIns="0" rtlCol="0" anchor="t">
            <a:normAutofit/>
          </a:bodyPr>
          <a:lstStyle/>
          <a:p>
            <a:pPr marL="0" indent="0" algn="ctr">
              <a:lnSpc>
                <a:spcPct val="133000"/>
              </a:lnSpc>
              <a:buNone/>
            </a:pPr>
            <a:r>
              <a:rPr lang="en-US" sz="1350" dirty="0">
                <a:solidFill>
                  <a:srgbClr val="272525"/>
                </a:solidFill>
                <a:latin typeface="Lato" pitchFamily="34" charset="0"/>
                <a:ea typeface="Lato" pitchFamily="34" charset="-122"/>
                <a:cs typeface="Lato" pitchFamily="34" charset="-120"/>
              </a:rPr>
              <a:t>« Le projet de transport n'est pas une fin en soi : il doit être traité en cohérence avec le développement de la métropole. »</a:t>
            </a:r>
            <a:endParaRPr lang="en-US" sz="1350" dirty="0"/>
          </a:p>
          <a:p>
            <a:pPr marL="0" indent="0" algn="ctr">
              <a:lnSpc>
                <a:spcPct val="133000"/>
              </a:lnSpc>
              <a:buNone/>
            </a:pPr>
            <a:r>
              <a:rPr lang="en-US" sz="1350" i="1" dirty="0" err="1">
                <a:solidFill>
                  <a:srgbClr val="272525"/>
                </a:solidFill>
                <a:latin typeface="Lato" pitchFamily="34" charset="0"/>
                <a:ea typeface="Lato" pitchFamily="34" charset="-122"/>
                <a:cs typeface="Lato" pitchFamily="34" charset="-120"/>
              </a:rPr>
              <a:t>Demartial</a:t>
            </a:r>
            <a:r>
              <a:rPr lang="en-US" sz="1350" i="1" dirty="0">
                <a:solidFill>
                  <a:srgbClr val="272525"/>
                </a:solidFill>
                <a:latin typeface="Lato" pitchFamily="34" charset="0"/>
                <a:ea typeface="Lato" pitchFamily="34" charset="-122"/>
                <a:cs typeface="Lato" pitchFamily="34" charset="-120"/>
              </a:rPr>
              <a:t>, 2012</a:t>
            </a:r>
            <a:endParaRPr lang="en-US" sz="1350" dirty="0"/>
          </a:p>
        </p:txBody>
      </p:sp>
      <p:sp>
        <p:nvSpPr>
          <p:cNvPr id="6" name="Shape 4"/>
          <p:cNvSpPr/>
          <p:nvPr/>
        </p:nvSpPr>
        <p:spPr>
          <a:xfrm>
            <a:off x="4789363" y="2195541"/>
            <a:ext cx="19050" cy="1133773"/>
          </a:xfrm>
          <a:prstGeom prst="rect">
            <a:avLst/>
          </a:prstGeom>
          <a:solidFill>
            <a:srgbClr val="E5E5E0"/>
          </a:solidFill>
          <a:ln/>
        </p:spPr>
        <p:txBody>
          <a:bodyPr/>
          <a:lstStyle/>
          <a:p>
            <a:endParaRPr lang="fr-F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TotalTime>
  <Words>4634</Words>
  <Application>Microsoft Office PowerPoint</Application>
  <PresentationFormat>Affichage à l'écran (16:9)</PresentationFormat>
  <Paragraphs>194</Paragraphs>
  <Slides>17</Slides>
  <Notes>17</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17</vt:i4>
      </vt:variant>
    </vt:vector>
  </HeadingPairs>
  <TitlesOfParts>
    <vt:vector size="22" baseType="lpstr">
      <vt:lpstr>Gelasio</vt:lpstr>
      <vt:lpstr>Arial</vt:lpstr>
      <vt:lpstr>Lato</vt:lpstr>
      <vt:lpstr>Aptos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Marius ROUDIL</cp:lastModifiedBy>
  <cp:revision>5</cp:revision>
  <cp:lastPrinted>2026-05-22T17:48:16Z</cp:lastPrinted>
  <dcterms:created xsi:type="dcterms:W3CDTF">2026-05-22T16:49:13Z</dcterms:created>
  <dcterms:modified xsi:type="dcterms:W3CDTF">2026-05-22T17:52:05Z</dcterms:modified>
</cp:coreProperties>
</file>