
<file path=[Content_Types].xml><?xml version="1.0" encoding="utf-8"?>
<Types xmlns="http://schemas.openxmlformats.org/package/2006/content-types">
  <Default Extension="bin" ContentType="application/vnd.ms-office.vbaPro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8" r:id="rId1"/>
    <p:sldMasterId id="2147483648" r:id="rId2"/>
    <p:sldMasterId id="2147483815" r:id="rId3"/>
  </p:sldMasterIdLst>
  <p:notesMasterIdLst>
    <p:notesMasterId r:id="rId51"/>
  </p:notesMasterIdLst>
  <p:handoutMasterIdLst>
    <p:handoutMasterId r:id="rId52"/>
  </p:handoutMasterIdLst>
  <p:sldIdLst>
    <p:sldId id="371" r:id="rId4"/>
    <p:sldId id="376" r:id="rId5"/>
    <p:sldId id="900" r:id="rId6"/>
    <p:sldId id="438" r:id="rId7"/>
    <p:sldId id="858" r:id="rId8"/>
    <p:sldId id="861" r:id="rId9"/>
    <p:sldId id="862" r:id="rId10"/>
    <p:sldId id="864" r:id="rId11"/>
    <p:sldId id="865" r:id="rId12"/>
    <p:sldId id="771" r:id="rId13"/>
    <p:sldId id="866" r:id="rId14"/>
    <p:sldId id="870" r:id="rId15"/>
    <p:sldId id="872" r:id="rId16"/>
    <p:sldId id="875" r:id="rId17"/>
    <p:sldId id="871" r:id="rId18"/>
    <p:sldId id="873" r:id="rId19"/>
    <p:sldId id="869" r:id="rId20"/>
    <p:sldId id="874" r:id="rId21"/>
    <p:sldId id="879" r:id="rId22"/>
    <p:sldId id="882" r:id="rId23"/>
    <p:sldId id="898" r:id="rId24"/>
    <p:sldId id="897" r:id="rId25"/>
    <p:sldId id="903" r:id="rId26"/>
    <p:sldId id="908" r:id="rId27"/>
    <p:sldId id="878" r:id="rId28"/>
    <p:sldId id="894" r:id="rId29"/>
    <p:sldId id="782" r:id="rId30"/>
    <p:sldId id="892" r:id="rId31"/>
    <p:sldId id="629" r:id="rId32"/>
    <p:sldId id="890" r:id="rId33"/>
    <p:sldId id="895" r:id="rId34"/>
    <p:sldId id="549" r:id="rId35"/>
    <p:sldId id="550" r:id="rId36"/>
    <p:sldId id="551" r:id="rId37"/>
    <p:sldId id="556" r:id="rId38"/>
    <p:sldId id="901" r:id="rId39"/>
    <p:sldId id="470" r:id="rId40"/>
    <p:sldId id="476" r:id="rId41"/>
    <p:sldId id="480" r:id="rId42"/>
    <p:sldId id="481" r:id="rId43"/>
    <p:sldId id="902" r:id="rId44"/>
    <p:sldId id="508" r:id="rId45"/>
    <p:sldId id="326" r:id="rId46"/>
    <p:sldId id="905" r:id="rId47"/>
    <p:sldId id="906" r:id="rId48"/>
    <p:sldId id="907" r:id="rId49"/>
    <p:sldId id="296" r:id="rId50"/>
  </p:sldIdLst>
  <p:sldSz cx="9144000" cy="6858000" type="screen4x3"/>
  <p:notesSz cx="6858000" cy="9144000"/>
  <p:defaultTextStyle>
    <a:defPPr>
      <a:defRPr lang="fr-FR"/>
    </a:defPPr>
    <a:lvl1pPr algn="l" defTabSz="457200" rtl="0" eaLnBrk="0" fontAlgn="base" hangingPunct="0">
      <a:spcBef>
        <a:spcPct val="0"/>
      </a:spcBef>
      <a:spcAft>
        <a:spcPct val="0"/>
      </a:spcAft>
      <a:defRPr sz="1200" kern="1200">
        <a:solidFill>
          <a:srgbClr val="000000"/>
        </a:solidFill>
        <a:latin typeface="Helvetica" pitchFamily="34" charset="0"/>
        <a:ea typeface="+mn-ea"/>
        <a:cs typeface="Helvetica" pitchFamily="34" charset="0"/>
        <a:sym typeface="Helvetica" pitchFamily="34" charset="0"/>
      </a:defRPr>
    </a:lvl1pPr>
    <a:lvl2pPr marL="457200" indent="-228600" algn="l" defTabSz="457200" rtl="0" eaLnBrk="0" fontAlgn="base" hangingPunct="0">
      <a:spcBef>
        <a:spcPct val="0"/>
      </a:spcBef>
      <a:spcAft>
        <a:spcPct val="0"/>
      </a:spcAft>
      <a:defRPr sz="1200" kern="1200">
        <a:solidFill>
          <a:srgbClr val="000000"/>
        </a:solidFill>
        <a:latin typeface="Helvetica" pitchFamily="34" charset="0"/>
        <a:ea typeface="+mn-ea"/>
        <a:cs typeface="Helvetica" pitchFamily="34" charset="0"/>
        <a:sym typeface="Helvetica" pitchFamily="34" charset="0"/>
      </a:defRPr>
    </a:lvl2pPr>
    <a:lvl3pPr marL="914400" indent="-457200" algn="l" defTabSz="457200" rtl="0" eaLnBrk="0" fontAlgn="base" hangingPunct="0">
      <a:spcBef>
        <a:spcPct val="0"/>
      </a:spcBef>
      <a:spcAft>
        <a:spcPct val="0"/>
      </a:spcAft>
      <a:defRPr sz="1200" kern="1200">
        <a:solidFill>
          <a:srgbClr val="000000"/>
        </a:solidFill>
        <a:latin typeface="Helvetica" pitchFamily="34" charset="0"/>
        <a:ea typeface="+mn-ea"/>
        <a:cs typeface="Helvetica" pitchFamily="34" charset="0"/>
        <a:sym typeface="Helvetica" pitchFamily="34" charset="0"/>
      </a:defRPr>
    </a:lvl3pPr>
    <a:lvl4pPr marL="1371600" indent="-685800" algn="l" defTabSz="457200" rtl="0" eaLnBrk="0" fontAlgn="base" hangingPunct="0">
      <a:spcBef>
        <a:spcPct val="0"/>
      </a:spcBef>
      <a:spcAft>
        <a:spcPct val="0"/>
      </a:spcAft>
      <a:defRPr sz="1200" kern="1200">
        <a:solidFill>
          <a:srgbClr val="000000"/>
        </a:solidFill>
        <a:latin typeface="Helvetica" pitchFamily="34" charset="0"/>
        <a:ea typeface="+mn-ea"/>
        <a:cs typeface="Helvetica" pitchFamily="34" charset="0"/>
        <a:sym typeface="Helvetica" pitchFamily="34" charset="0"/>
      </a:defRPr>
    </a:lvl4pPr>
    <a:lvl5pPr marL="1828800" indent="-914400" algn="l" defTabSz="457200" rtl="0" eaLnBrk="0" fontAlgn="base" hangingPunct="0">
      <a:spcBef>
        <a:spcPct val="0"/>
      </a:spcBef>
      <a:spcAft>
        <a:spcPct val="0"/>
      </a:spcAft>
      <a:defRPr sz="1200" kern="1200">
        <a:solidFill>
          <a:srgbClr val="000000"/>
        </a:solidFill>
        <a:latin typeface="Helvetica" pitchFamily="34" charset="0"/>
        <a:ea typeface="+mn-ea"/>
        <a:cs typeface="Helvetica" pitchFamily="34" charset="0"/>
        <a:sym typeface="Helvetica" pitchFamily="34" charset="0"/>
      </a:defRPr>
    </a:lvl5pPr>
    <a:lvl6pPr marL="2286000" algn="l" defTabSz="914400" rtl="0" eaLnBrk="1" latinLnBrk="0" hangingPunct="1">
      <a:defRPr sz="1200" kern="1200">
        <a:solidFill>
          <a:srgbClr val="000000"/>
        </a:solidFill>
        <a:latin typeface="Helvetica" pitchFamily="34" charset="0"/>
        <a:ea typeface="+mn-ea"/>
        <a:cs typeface="Helvetica" pitchFamily="34" charset="0"/>
        <a:sym typeface="Helvetica" pitchFamily="34" charset="0"/>
      </a:defRPr>
    </a:lvl6pPr>
    <a:lvl7pPr marL="2743200" algn="l" defTabSz="914400" rtl="0" eaLnBrk="1" latinLnBrk="0" hangingPunct="1">
      <a:defRPr sz="1200" kern="1200">
        <a:solidFill>
          <a:srgbClr val="000000"/>
        </a:solidFill>
        <a:latin typeface="Helvetica" pitchFamily="34" charset="0"/>
        <a:ea typeface="+mn-ea"/>
        <a:cs typeface="Helvetica" pitchFamily="34" charset="0"/>
        <a:sym typeface="Helvetica" pitchFamily="34" charset="0"/>
      </a:defRPr>
    </a:lvl7pPr>
    <a:lvl8pPr marL="3200400" algn="l" defTabSz="914400" rtl="0" eaLnBrk="1" latinLnBrk="0" hangingPunct="1">
      <a:defRPr sz="1200" kern="1200">
        <a:solidFill>
          <a:srgbClr val="000000"/>
        </a:solidFill>
        <a:latin typeface="Helvetica" pitchFamily="34" charset="0"/>
        <a:ea typeface="+mn-ea"/>
        <a:cs typeface="Helvetica" pitchFamily="34" charset="0"/>
        <a:sym typeface="Helvetica" pitchFamily="34" charset="0"/>
      </a:defRPr>
    </a:lvl8pPr>
    <a:lvl9pPr marL="3657600" algn="l" defTabSz="914400" rtl="0" eaLnBrk="1" latinLnBrk="0" hangingPunct="1">
      <a:defRPr sz="1200" kern="1200">
        <a:solidFill>
          <a:srgbClr val="000000"/>
        </a:solidFill>
        <a:latin typeface="Helvetica" pitchFamily="34" charset="0"/>
        <a:ea typeface="+mn-ea"/>
        <a:cs typeface="Helvetica" pitchFamily="34" charset="0"/>
        <a:sym typeface="Helvetica"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CFF99"/>
    <a:srgbClr val="99CCFF"/>
    <a:srgbClr val="000000"/>
    <a:srgbClr val="66CCFF"/>
    <a:srgbClr val="FFD3AF"/>
    <a:srgbClr val="FFE6D1"/>
    <a:srgbClr val="FFD1D1"/>
    <a:srgbClr val="FFC0C0"/>
    <a:srgbClr val="D12D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222223"/>
        </a:fontRef>
        <a:srgbClr val="22222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5CB"/>
          </a:solidFill>
        </a:fill>
      </a:tcStyle>
    </a:wholeTbl>
    <a:band2H>
      <a:tcTxStyle/>
      <a:tcStyle>
        <a:tcBdr/>
        <a:fill>
          <a:solidFill>
            <a:srgbClr val="FBEB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222223"/>
        </a:fontRef>
        <a:srgbClr val="22222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solidFill>
        </a:fill>
      </a:tcStyle>
    </a:band2H>
    <a:firstCol>
      <a:tcTxStyle b="off" i="off">
        <a:fontRef idx="major">
          <a:srgbClr val="222223"/>
        </a:fontRef>
        <a:srgbClr val="22222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ajor">
          <a:srgbClr val="222223"/>
        </a:fontRef>
        <a:srgbClr val="22222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ajor">
          <a:srgbClr val="222223"/>
        </a:fontRef>
        <a:srgbClr val="22222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Row>
  </a:tblStyle>
  <a:tblStyle styleId="{EEE7283C-3CF3-47DC-8721-378D4A62B228}" styleName="">
    <a:tblBg/>
    <a:wholeTbl>
      <a:tcTxStyle b="off" i="off">
        <a:fontRef idx="major">
          <a:srgbClr val="222223"/>
        </a:fontRef>
        <a:srgbClr val="22222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5E8CA"/>
          </a:solidFill>
        </a:fill>
      </a:tcStyle>
    </a:wholeTbl>
    <a:band2H>
      <a:tcTxStyle/>
      <a:tcStyle>
        <a:tcBdr/>
        <a:fill>
          <a:solidFill>
            <a:srgbClr val="F3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222223"/>
        </a:fontRef>
        <a:srgbClr val="22222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5D7"/>
          </a:solidFill>
        </a:fill>
      </a:tcStyle>
    </a:wholeTbl>
    <a:band2H>
      <a:tcTxStyle/>
      <a:tcStyle>
        <a:tcBdr/>
        <a:fill>
          <a:solidFill>
            <a:srgbClr val="E6EBE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222223"/>
        </a:fontRef>
        <a:srgbClr val="22222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222223"/>
        </a:fontRef>
        <a:srgbClr val="222223"/>
      </a:tcTxStyle>
      <a:tcStyle>
        <a:tcBdr>
          <a:left>
            <a:ln w="12700" cap="flat">
              <a:noFill/>
              <a:miter lim="400000"/>
            </a:ln>
          </a:left>
          <a:right>
            <a:ln w="12700" cap="flat">
              <a:noFill/>
              <a:miter lim="400000"/>
            </a:ln>
          </a:right>
          <a:top>
            <a:ln w="50800" cap="flat">
              <a:solidFill>
                <a:srgbClr val="222223"/>
              </a:solidFill>
              <a:prstDash val="solid"/>
              <a:round/>
            </a:ln>
          </a:top>
          <a:bottom>
            <a:ln w="25400" cap="flat">
              <a:solidFill>
                <a:srgbClr val="222223"/>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222223"/>
              </a:solidFill>
              <a:prstDash val="solid"/>
              <a:round/>
            </a:ln>
          </a:top>
          <a:bottom>
            <a:ln w="25400" cap="flat">
              <a:solidFill>
                <a:srgbClr val="222223"/>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222223"/>
        </a:fontRef>
        <a:srgbClr val="22222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CBCB"/>
          </a:solidFill>
        </a:fill>
      </a:tcStyle>
    </a:wholeTbl>
    <a:band2H>
      <a:tcTxStyle/>
      <a:tcStyle>
        <a:tcBdr/>
        <a:fill>
          <a:solidFill>
            <a:srgbClr val="E7E7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2222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2222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22223"/>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71" autoAdjust="0"/>
    <p:restoredTop sz="96943" autoAdjust="0"/>
  </p:normalViewPr>
  <p:slideViewPr>
    <p:cSldViewPr snapToGrid="0" snapToObjects="1">
      <p:cViewPr varScale="1">
        <p:scale>
          <a:sx n="74" d="100"/>
          <a:sy n="74" d="100"/>
        </p:scale>
        <p:origin x="1148" y="56"/>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sorterViewPr>
    <p:cViewPr varScale="1">
      <p:scale>
        <a:sx n="1" d="1"/>
        <a:sy n="1" d="1"/>
      </p:scale>
      <p:origin x="0" y="0"/>
    </p:cViewPr>
  </p:sorterViewPr>
  <p:notesViewPr>
    <p:cSldViewPr snapToGrid="0" snapToObjects="1">
      <p:cViewPr varScale="1">
        <p:scale>
          <a:sx n="92" d="100"/>
          <a:sy n="92" d="100"/>
        </p:scale>
        <p:origin x="364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8" Type="http://schemas.microsoft.com/office/2006/relationships/vbaProject" Target="vbaProject.bin"/><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microsoft.com/office/2016/11/relationships/changesInfo" Target="changesInfos/changesInfo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GUIOT" userId="329dcce6-5645-4803-bcbc-c66532b3443a" providerId="ADAL" clId="{0E6F08BB-0B39-493C-811B-5ACBB53172D1}"/>
    <pc:docChg chg="modSld">
      <pc:chgData name="Simon GUIOT" userId="329dcce6-5645-4803-bcbc-c66532b3443a" providerId="ADAL" clId="{0E6F08BB-0B39-493C-811B-5ACBB53172D1}" dt="2026-04-07T19:59:50.006" v="3" actId="20577"/>
      <pc:docMkLst>
        <pc:docMk/>
      </pc:docMkLst>
      <pc:sldChg chg="modSp mod">
        <pc:chgData name="Simon GUIOT" userId="329dcce6-5645-4803-bcbc-c66532b3443a" providerId="ADAL" clId="{0E6F08BB-0B39-493C-811B-5ACBB53172D1}" dt="2026-04-07T19:59:50.006" v="3" actId="20577"/>
        <pc:sldMkLst>
          <pc:docMk/>
          <pc:sldMk cId="2633747874" sldId="371"/>
        </pc:sldMkLst>
        <pc:spChg chg="mod">
          <ac:chgData name="Simon GUIOT" userId="329dcce6-5645-4803-bcbc-c66532b3443a" providerId="ADAL" clId="{0E6F08BB-0B39-493C-811B-5ACBB53172D1}" dt="2026-04-07T19:59:50.006" v="3" actId="20577"/>
          <ac:spMkLst>
            <pc:docMk/>
            <pc:sldMk cId="2633747874" sldId="371"/>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9" name="Espace réservé de la date 2"/>
          <p:cNvSpPr>
            <a:spLocks noGrp="1"/>
          </p:cNvSpPr>
          <p:nvPr>
            <p:ph type="dt" sz="quarter"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a:defRPr>
                <a:latin typeface="Verdana" panose="020B0604030504040204" pitchFamily="34" charset="0"/>
                <a:ea typeface="Verdana" panose="020B0604030504040204" pitchFamily="34" charset="0"/>
                <a:cs typeface="Verdana" panose="020B0604030504040204" pitchFamily="34" charset="0"/>
              </a:defRPr>
            </a:lvl1pPr>
          </a:lstStyle>
          <a:p>
            <a:pPr>
              <a:defRPr/>
            </a:pPr>
            <a:fld id="{3097F190-20A6-4777-A3D7-1C758CC69ACB}" type="datetimeFigureOut">
              <a:rPr lang="fr-FR" altLang="fr-FR"/>
              <a:pPr>
                <a:defRPr/>
              </a:pPr>
              <a:t>07/04/2026</a:t>
            </a:fld>
            <a:endParaRPr lang="fr-FR" altLang="fr-FR" dirty="0"/>
          </a:p>
        </p:txBody>
      </p:sp>
      <p:sp>
        <p:nvSpPr>
          <p:cNvPr id="19460" name="Espace réservé du pied de page 3"/>
          <p:cNvSpPr>
            <a:spLocks noGrp="1"/>
          </p:cNvSpPr>
          <p:nvPr>
            <p:ph type="ftr" sz="quarter" idx="2"/>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1440" tIns="45720" rIns="91440" bIns="45720" numCol="1" anchor="b" anchorCtr="0" compatLnSpc="1">
            <a:prstTxWarp prst="textNoShape">
              <a:avLst/>
            </a:prstTxWarp>
          </a:bodyPr>
          <a:lstStyle>
            <a:lvl1pPr eaLnBrk="1">
              <a:defRPr>
                <a:latin typeface="Verdana" panose="020B0604030504040204" pitchFamily="34" charset="0"/>
                <a:ea typeface="Verdana" panose="020B0604030504040204" pitchFamily="34" charset="0"/>
                <a:cs typeface="Verdana" panose="020B0604030504040204" pitchFamily="34" charset="0"/>
              </a:defRPr>
            </a:lvl1pPr>
          </a:lstStyle>
          <a:p>
            <a:pPr>
              <a:defRPr/>
            </a:pPr>
            <a:endParaRPr lang="fr-FR" altLang="fr-FR"/>
          </a:p>
        </p:txBody>
      </p:sp>
      <p:sp>
        <p:nvSpPr>
          <p:cNvPr id="19461" name="Espace réservé du numéro de diapositive 4"/>
          <p:cNvSpPr>
            <a:spLocks noGrp="1"/>
          </p:cNvSpPr>
          <p:nvPr>
            <p:ph type="sldNum" sz="quarter" idx="3"/>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a:defRPr>
                <a:latin typeface="Verdana" panose="020B0604030504040204" pitchFamily="34" charset="0"/>
                <a:ea typeface="Verdana" panose="020B0604030504040204" pitchFamily="34" charset="0"/>
                <a:cs typeface="Verdana" panose="020B0604030504040204" pitchFamily="34" charset="0"/>
              </a:defRPr>
            </a:lvl1pPr>
          </a:lstStyle>
          <a:p>
            <a:pPr>
              <a:defRPr/>
            </a:pPr>
            <a:fld id="{8DC37C34-89BB-4983-BC6B-5C41E23765D5}" type="slidenum">
              <a:rPr lang="fr-FR" altLang="fr-FR"/>
              <a:pPr>
                <a:defRPr/>
              </a:pPr>
              <a:t>‹N°›</a:t>
            </a:fld>
            <a:endParaRPr lang="fr-FR" altLang="fr-FR" dirty="0"/>
          </a:p>
        </p:txBody>
      </p:sp>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Tree>
    <p:extLst>
      <p:ext uri="{BB962C8B-B14F-4D97-AF65-F5344CB8AC3E}">
        <p14:creationId xmlns:p14="http://schemas.microsoft.com/office/powerpoint/2010/main" val="7471443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Shape 111"/>
          <p:cNvSpPr>
            <a:spLocks noGrp="1" noRot="1" noChangeAspect="1"/>
          </p:cNvSpPr>
          <p:nvPr>
            <p:ph type="sldImg"/>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9459" name="Shape 112"/>
          <p:cNvSpPr>
            <a:spLocks noGrp="1"/>
          </p:cNvSpPr>
          <p:nvPr>
            <p:ph type="body" sz="quarter" idx="1"/>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fr-FR" altLang="fr-FR">
              <a:sym typeface="Calibri" pitchFamily="34" charset="0"/>
            </a:endParaRPr>
          </a:p>
        </p:txBody>
      </p:sp>
      <p:sp>
        <p:nvSpPr>
          <p:cNvPr id="5" name="Espace réservé du pied de page 4"/>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Helvetica" pitchFamily="34" charset="0"/>
              </a:defRPr>
            </a:lvl1pPr>
          </a:lstStyle>
          <a:p>
            <a:pPr>
              <a:defRPr/>
            </a:pPr>
            <a:endParaRPr lang="fr-FR"/>
          </a:p>
        </p:txBody>
      </p:sp>
      <p:sp>
        <p:nvSpPr>
          <p:cNvPr id="6" name="Espace réservé du numéro de diapositive 5"/>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Helvetica" pitchFamily="34" charset="0"/>
              </a:defRPr>
            </a:lvl1pPr>
          </a:lstStyle>
          <a:p>
            <a:pPr>
              <a:defRPr/>
            </a:pPr>
            <a:fld id="{007ECBF6-6DBA-4E75-85CC-485A64FE0DB1}" type="slidenum">
              <a:rPr lang="fr-FR"/>
              <a:pPr>
                <a:defRPr/>
              </a:pPr>
              <a:t>‹N°›</a:t>
            </a:fld>
            <a:endParaRPr lang="fr-FR"/>
          </a:p>
        </p:txBody>
      </p:sp>
      <p:sp>
        <p:nvSpPr>
          <p:cNvPr id="7" name="Espace réservé de la date 6"/>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Helvetica" pitchFamily="34" charset="0"/>
              </a:defRPr>
            </a:lvl1pPr>
          </a:lstStyle>
          <a:p>
            <a:pPr>
              <a:defRPr/>
            </a:pPr>
            <a:fld id="{633959E7-CAC9-4D24-97C8-83F69ED5C019}" type="datetimeFigureOut">
              <a:rPr lang="fr-FR"/>
              <a:pPr>
                <a:defRPr/>
              </a:pPr>
              <a:t>07/04/2026</a:t>
            </a:fld>
            <a:endParaRPr lang="fr-FR"/>
          </a:p>
        </p:txBody>
      </p:sp>
      <p:sp>
        <p:nvSpPr>
          <p:cNvPr id="8" name="Espace réservé de l'en-tête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Helvetica" pitchFamily="34" charset="0"/>
              </a:defRPr>
            </a:lvl1pPr>
          </a:lstStyle>
          <a:p>
            <a:pPr>
              <a:defRPr/>
            </a:pPr>
            <a:endParaRPr lang="fr-FR"/>
          </a:p>
        </p:txBody>
      </p:sp>
    </p:spTree>
    <p:extLst>
      <p:ext uri="{BB962C8B-B14F-4D97-AF65-F5344CB8AC3E}">
        <p14:creationId xmlns:p14="http://schemas.microsoft.com/office/powerpoint/2010/main" val="98527267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a:solidFill>
          <a:schemeClr val="tx1"/>
        </a:solidFill>
        <a:latin typeface="Verdana" panose="020B0604030504040204" pitchFamily="34" charset="0"/>
        <a:ea typeface="Verdana" panose="020B0604030504040204" pitchFamily="34" charset="0"/>
        <a:cs typeface="Verdana" panose="020B0604030504040204" pitchFamily="34" charset="0"/>
        <a:sym typeface="Calibri" pitchFamily="34" charset="0"/>
      </a:defRPr>
    </a:lvl1pPr>
    <a:lvl2pPr marL="742950" indent="-285750" algn="l" rtl="0" eaLnBrk="0" fontAlgn="base" hangingPunct="0">
      <a:spcBef>
        <a:spcPct val="30000"/>
      </a:spcBef>
      <a:spcAft>
        <a:spcPct val="0"/>
      </a:spcAft>
      <a:defRPr sz="1200">
        <a:solidFill>
          <a:schemeClr val="tx1"/>
        </a:solidFill>
        <a:latin typeface="+mj-lt"/>
        <a:ea typeface="Verdana" pitchFamily="34" charset="0"/>
        <a:cs typeface="Verdana" pitchFamily="34" charset="0"/>
        <a:sym typeface="Calibri" pitchFamily="34" charset="0"/>
      </a:defRPr>
    </a:lvl2pPr>
    <a:lvl3pPr marL="1143000" indent="-228600" algn="l" rtl="0" eaLnBrk="0" fontAlgn="base" hangingPunct="0">
      <a:spcBef>
        <a:spcPct val="30000"/>
      </a:spcBef>
      <a:spcAft>
        <a:spcPct val="0"/>
      </a:spcAft>
      <a:defRPr sz="1200">
        <a:solidFill>
          <a:schemeClr val="tx1"/>
        </a:solidFill>
        <a:latin typeface="+mj-lt"/>
        <a:ea typeface="Verdana" pitchFamily="34" charset="0"/>
        <a:cs typeface="Verdana" pitchFamily="34" charset="0"/>
        <a:sym typeface="Calibri" pitchFamily="34" charset="0"/>
      </a:defRPr>
    </a:lvl3pPr>
    <a:lvl4pPr marL="1600200" indent="-228600" algn="l" rtl="0" eaLnBrk="0" fontAlgn="base" hangingPunct="0">
      <a:spcBef>
        <a:spcPct val="30000"/>
      </a:spcBef>
      <a:spcAft>
        <a:spcPct val="0"/>
      </a:spcAft>
      <a:defRPr sz="1200">
        <a:solidFill>
          <a:schemeClr val="tx1"/>
        </a:solidFill>
        <a:latin typeface="+mj-lt"/>
        <a:ea typeface="Verdana" pitchFamily="34" charset="0"/>
        <a:cs typeface="Verdana" pitchFamily="34" charset="0"/>
        <a:sym typeface="Calibri" pitchFamily="34" charset="0"/>
      </a:defRPr>
    </a:lvl4pPr>
    <a:lvl5pPr marL="2057400" indent="-228600" algn="l" rtl="0" eaLnBrk="0" fontAlgn="base" hangingPunct="0">
      <a:spcBef>
        <a:spcPct val="30000"/>
      </a:spcBef>
      <a:spcAft>
        <a:spcPct val="0"/>
      </a:spcAft>
      <a:defRPr sz="1200">
        <a:solidFill>
          <a:schemeClr val="tx1"/>
        </a:solidFill>
        <a:latin typeface="+mj-lt"/>
        <a:ea typeface="Verdana" pitchFamily="34" charset="0"/>
        <a:cs typeface="Verdana" pitchFamily="34" charset="0"/>
        <a:sym typeface="Calibri" pitchFamily="34" charset="0"/>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 Page de garde en image">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CC5FDAC5-74E4-4040-B38A-F2B45139C42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590" y="-30302"/>
            <a:ext cx="10314648" cy="6884291"/>
          </a:xfrm>
          <a:prstGeom prst="rect">
            <a:avLst/>
          </a:prstGeom>
        </p:spPr>
      </p:pic>
      <p:grpSp>
        <p:nvGrpSpPr>
          <p:cNvPr id="5" name="Groupe 4">
            <a:extLst>
              <a:ext uri="{FF2B5EF4-FFF2-40B4-BE49-F238E27FC236}">
                <a16:creationId xmlns:a16="http://schemas.microsoft.com/office/drawing/2014/main" id="{F7792C41-3082-4ACF-89C4-E35257164D05}"/>
              </a:ext>
            </a:extLst>
          </p:cNvPr>
          <p:cNvGrpSpPr/>
          <p:nvPr userDrawn="1"/>
        </p:nvGrpSpPr>
        <p:grpSpPr>
          <a:xfrm>
            <a:off x="892145" y="1066827"/>
            <a:ext cx="7359711" cy="4724346"/>
            <a:chOff x="892145" y="1066827"/>
            <a:chExt cx="7359711" cy="4724346"/>
          </a:xfrm>
        </p:grpSpPr>
        <p:sp>
          <p:nvSpPr>
            <p:cNvPr id="7" name="Rectangle 6">
              <a:extLst>
                <a:ext uri="{FF2B5EF4-FFF2-40B4-BE49-F238E27FC236}">
                  <a16:creationId xmlns:a16="http://schemas.microsoft.com/office/drawing/2014/main" id="{34005277-FB8A-4A7F-97D1-CB8BB948F953}"/>
                </a:ext>
              </a:extLst>
            </p:cNvPr>
            <p:cNvSpPr/>
            <p:nvPr userDrawn="1"/>
          </p:nvSpPr>
          <p:spPr>
            <a:xfrm>
              <a:off x="961293" y="1148492"/>
              <a:ext cx="7221415" cy="4561016"/>
            </a:xfrm>
            <a:prstGeom prst="rect">
              <a:avLst/>
            </a:prstGeom>
            <a:solidFill>
              <a:srgbClr val="FFFFFF">
                <a:alpha val="94902"/>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dirty="0"/>
            </a:p>
          </p:txBody>
        </p:sp>
        <p:sp>
          <p:nvSpPr>
            <p:cNvPr id="3" name="Forme en L 2">
              <a:extLst>
                <a:ext uri="{FF2B5EF4-FFF2-40B4-BE49-F238E27FC236}">
                  <a16:creationId xmlns:a16="http://schemas.microsoft.com/office/drawing/2014/main" id="{A41FE915-9C98-4AC7-9568-C8449A2C9E03}"/>
                </a:ext>
              </a:extLst>
            </p:cNvPr>
            <p:cNvSpPr/>
            <p:nvPr userDrawn="1"/>
          </p:nvSpPr>
          <p:spPr>
            <a:xfrm>
              <a:off x="892145" y="5105373"/>
              <a:ext cx="685800" cy="685800"/>
            </a:xfrm>
            <a:prstGeom prst="corner">
              <a:avLst>
                <a:gd name="adj1" fmla="val 22002"/>
                <a:gd name="adj2" fmla="val 23185"/>
              </a:avLst>
            </a:prstGeom>
            <a:solidFill>
              <a:srgbClr val="D12D2D"/>
            </a:solidFill>
            <a:ln w="1270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7" name="Forme en L 16">
              <a:extLst>
                <a:ext uri="{FF2B5EF4-FFF2-40B4-BE49-F238E27FC236}">
                  <a16:creationId xmlns:a16="http://schemas.microsoft.com/office/drawing/2014/main" id="{50F17C09-917D-4028-AE88-EBAD65359859}"/>
                </a:ext>
              </a:extLst>
            </p:cNvPr>
            <p:cNvSpPr/>
            <p:nvPr userDrawn="1"/>
          </p:nvSpPr>
          <p:spPr>
            <a:xfrm rot="10800000">
              <a:off x="7566056" y="1066827"/>
              <a:ext cx="685800" cy="685800"/>
            </a:xfrm>
            <a:prstGeom prst="corner">
              <a:avLst>
                <a:gd name="adj1" fmla="val 22002"/>
                <a:gd name="adj2" fmla="val 23185"/>
              </a:avLst>
            </a:prstGeom>
            <a:solidFill>
              <a:srgbClr val="D12D2D"/>
            </a:solidFill>
            <a:ln w="1270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grpSp>
      <p:sp>
        <p:nvSpPr>
          <p:cNvPr id="14" name="Espace réservé du texte 2">
            <a:extLst>
              <a:ext uri="{FF2B5EF4-FFF2-40B4-BE49-F238E27FC236}">
                <a16:creationId xmlns:a16="http://schemas.microsoft.com/office/drawing/2014/main" id="{77E840B8-F372-4771-AE4B-468411B1B67B}"/>
              </a:ext>
            </a:extLst>
          </p:cNvPr>
          <p:cNvSpPr>
            <a:spLocks noGrp="1"/>
          </p:cNvSpPr>
          <p:nvPr>
            <p:ph type="body" sz="quarter" idx="13" hasCustomPrompt="1"/>
          </p:nvPr>
        </p:nvSpPr>
        <p:spPr>
          <a:xfrm>
            <a:off x="1461422" y="3752635"/>
            <a:ext cx="6221729" cy="306034"/>
          </a:xfrm>
          <a:prstGeom prst="rect">
            <a:avLst/>
          </a:prstGeom>
        </p:spPr>
        <p:txBody>
          <a:bodyPr anchor="ctr">
            <a:normAutofit/>
          </a:bodyPr>
          <a:lstStyle>
            <a:lvl1pPr marL="0" indent="0" algn="ctr">
              <a:buNone/>
              <a:defRPr sz="1800" b="0">
                <a:solidFill>
                  <a:schemeClr val="tx1"/>
                </a:solidFill>
              </a:defRPr>
            </a:lvl1pPr>
          </a:lstStyle>
          <a:p>
            <a:pPr lvl="0"/>
            <a:r>
              <a:rPr lang="fr-FR" dirty="0"/>
              <a:t>PHASE</a:t>
            </a:r>
          </a:p>
        </p:txBody>
      </p:sp>
      <p:sp>
        <p:nvSpPr>
          <p:cNvPr id="16" name="Espace réservé du texte 8">
            <a:extLst>
              <a:ext uri="{FF2B5EF4-FFF2-40B4-BE49-F238E27FC236}">
                <a16:creationId xmlns:a16="http://schemas.microsoft.com/office/drawing/2014/main" id="{A9176EB5-552C-472E-AC70-30C51807F95C}"/>
              </a:ext>
            </a:extLst>
          </p:cNvPr>
          <p:cNvSpPr>
            <a:spLocks noGrp="1"/>
          </p:cNvSpPr>
          <p:nvPr>
            <p:ph type="body" sz="quarter" idx="15" hasCustomPrompt="1"/>
          </p:nvPr>
        </p:nvSpPr>
        <p:spPr>
          <a:xfrm>
            <a:off x="1461422" y="4104979"/>
            <a:ext cx="6221730" cy="306388"/>
          </a:xfrm>
          <a:prstGeom prst="rect">
            <a:avLst/>
          </a:prstGeom>
        </p:spPr>
        <p:txBody>
          <a:bodyPr anchor="ctr">
            <a:normAutofit/>
          </a:bodyPr>
          <a:lstStyle>
            <a:lvl1pPr marL="0" indent="0" algn="ctr">
              <a:buFontTx/>
              <a:buNone/>
              <a:defRPr sz="1600" b="0">
                <a:solidFill>
                  <a:schemeClr val="accent6">
                    <a:lumMod val="50000"/>
                  </a:schemeClr>
                </a:solidFill>
              </a:defRPr>
            </a:lvl1pPr>
          </a:lstStyle>
          <a:p>
            <a:pPr lvl="0"/>
            <a:r>
              <a:rPr lang="fr-FR" dirty="0"/>
              <a:t>Date</a:t>
            </a:r>
          </a:p>
        </p:txBody>
      </p:sp>
      <p:sp>
        <p:nvSpPr>
          <p:cNvPr id="2" name="Titre 1">
            <a:extLst>
              <a:ext uri="{FF2B5EF4-FFF2-40B4-BE49-F238E27FC236}">
                <a16:creationId xmlns:a16="http://schemas.microsoft.com/office/drawing/2014/main" id="{C44EE99C-69EB-4574-A82C-368D15558D29}"/>
              </a:ext>
            </a:extLst>
          </p:cNvPr>
          <p:cNvSpPr>
            <a:spLocks noGrp="1"/>
          </p:cNvSpPr>
          <p:nvPr>
            <p:ph type="title" hasCustomPrompt="1"/>
          </p:nvPr>
        </p:nvSpPr>
        <p:spPr>
          <a:xfrm>
            <a:off x="1461422" y="2509200"/>
            <a:ext cx="6221730" cy="1062000"/>
          </a:xfrm>
          <a:prstGeom prst="rect">
            <a:avLst/>
          </a:prstGeom>
        </p:spPr>
        <p:txBody>
          <a:bodyPr anchor="ctr">
            <a:normAutofit/>
          </a:bodyPr>
          <a:lstStyle>
            <a:lvl1pPr algn="ctr">
              <a:defRPr lang="fr-FR" sz="2200" dirty="0">
                <a:solidFill>
                  <a:schemeClr val="tx1"/>
                </a:solidFill>
              </a:defRPr>
            </a:lvl1pPr>
          </a:lstStyle>
          <a:p>
            <a:pPr lvl="0"/>
            <a:r>
              <a:rPr lang="fr-FR" dirty="0"/>
              <a:t>Titre de l'étude</a:t>
            </a:r>
          </a:p>
        </p:txBody>
      </p:sp>
      <p:sp>
        <p:nvSpPr>
          <p:cNvPr id="4" name="Espace réservé pour une image  3">
            <a:extLst>
              <a:ext uri="{FF2B5EF4-FFF2-40B4-BE49-F238E27FC236}">
                <a16:creationId xmlns:a16="http://schemas.microsoft.com/office/drawing/2014/main" id="{047C557D-155D-4D25-AA69-0E92D181488B}"/>
              </a:ext>
            </a:extLst>
          </p:cNvPr>
          <p:cNvSpPr>
            <a:spLocks noGrp="1"/>
          </p:cNvSpPr>
          <p:nvPr>
            <p:ph type="pic" sz="quarter" idx="16" hasCustomPrompt="1"/>
          </p:nvPr>
        </p:nvSpPr>
        <p:spPr>
          <a:xfrm>
            <a:off x="6579633" y="4918041"/>
            <a:ext cx="1384300" cy="607765"/>
          </a:xfrm>
          <a:prstGeom prst="rect">
            <a:avLst/>
          </a:prstGeom>
        </p:spPr>
        <p:txBody>
          <a:bodyPr anchor="ctr"/>
          <a:lstStyle>
            <a:lvl1pPr algn="ctr">
              <a:defRPr/>
            </a:lvl1pPr>
          </a:lstStyle>
          <a:p>
            <a:r>
              <a:rPr lang="fr-FR" dirty="0"/>
              <a:t>Logo du client</a:t>
            </a:r>
          </a:p>
        </p:txBody>
      </p:sp>
      <p:pic>
        <p:nvPicPr>
          <p:cNvPr id="20" name="Image 19">
            <a:extLst>
              <a:ext uri="{FF2B5EF4-FFF2-40B4-BE49-F238E27FC236}">
                <a16:creationId xmlns:a16="http://schemas.microsoft.com/office/drawing/2014/main" id="{1BD1259A-26C5-449A-B53B-E2C3B5CE6F0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1567" y="5171786"/>
            <a:ext cx="1501874" cy="369692"/>
          </a:xfrm>
          <a:prstGeom prst="rect">
            <a:avLst/>
          </a:prstGeom>
        </p:spPr>
      </p:pic>
    </p:spTree>
    <p:extLst>
      <p:ext uri="{BB962C8B-B14F-4D97-AF65-F5344CB8AC3E}">
        <p14:creationId xmlns:p14="http://schemas.microsoft.com/office/powerpoint/2010/main" val="3902821667"/>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 Respiration en imag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3F330BF0-36F4-4522-A2A9-0EA0569C6AF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3910" y="0"/>
            <a:ext cx="10182511" cy="6796099"/>
          </a:xfrm>
          <a:prstGeom prst="rect">
            <a:avLst/>
          </a:prstGeom>
        </p:spPr>
      </p:pic>
      <p:sp>
        <p:nvSpPr>
          <p:cNvPr id="7" name="Rectangle 6">
            <a:extLst>
              <a:ext uri="{FF2B5EF4-FFF2-40B4-BE49-F238E27FC236}">
                <a16:creationId xmlns:a16="http://schemas.microsoft.com/office/drawing/2014/main" id="{FBDFFF7C-1792-4DDE-A589-E5C0F5AA9BFA}"/>
              </a:ext>
            </a:extLst>
          </p:cNvPr>
          <p:cNvSpPr/>
          <p:nvPr userDrawn="1"/>
        </p:nvSpPr>
        <p:spPr>
          <a:xfrm>
            <a:off x="1002152" y="1678169"/>
            <a:ext cx="7139697" cy="3528000"/>
          </a:xfrm>
          <a:prstGeom prst="rect">
            <a:avLst/>
          </a:prstGeom>
          <a:solidFill>
            <a:srgbClr val="FFFFFF">
              <a:alpha val="89804"/>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1B726ABA-35D2-40F6-B1F1-304E9F8A3338}"/>
              </a:ext>
            </a:extLst>
          </p:cNvPr>
          <p:cNvSpPr>
            <a:spLocks noGrp="1"/>
          </p:cNvSpPr>
          <p:nvPr>
            <p:ph type="title" hasCustomPrompt="1"/>
          </p:nvPr>
        </p:nvSpPr>
        <p:spPr>
          <a:xfrm>
            <a:off x="1166400" y="2340000"/>
            <a:ext cx="5886000" cy="1382400"/>
          </a:xfrm>
          <a:prstGeom prst="rect">
            <a:avLst/>
          </a:prstGeom>
          <a:noFill/>
        </p:spPr>
        <p:txBody>
          <a:bodyPr vert="horz" lIns="91440" tIns="45720" rIns="91440" bIns="45720" rtlCol="0" anchor="b">
            <a:normAutofit/>
          </a:bodyPr>
          <a:lstStyle>
            <a:lvl1pPr>
              <a:defRPr lang="fr-FR" sz="2800" b="0">
                <a:solidFill>
                  <a:schemeClr val="accent1"/>
                </a:solidFill>
              </a:defRPr>
            </a:lvl1pPr>
          </a:lstStyle>
          <a:p>
            <a:pPr marL="0" lvl="0" indent="0">
              <a:lnSpc>
                <a:spcPct val="110000"/>
              </a:lnSpc>
              <a:buClr>
                <a:schemeClr val="bg1">
                  <a:lumMod val="25000"/>
                </a:schemeClr>
              </a:buClr>
              <a:buFont typeface="+mj-lt"/>
              <a:buNone/>
            </a:pPr>
            <a:r>
              <a:rPr lang="fr-FR" dirty="0"/>
              <a:t>Renommez le titre de la partie</a:t>
            </a:r>
          </a:p>
        </p:txBody>
      </p:sp>
      <p:sp>
        <p:nvSpPr>
          <p:cNvPr id="6" name="Shape 65">
            <a:extLst>
              <a:ext uri="{FF2B5EF4-FFF2-40B4-BE49-F238E27FC236}">
                <a16:creationId xmlns:a16="http://schemas.microsoft.com/office/drawing/2014/main" id="{E9F828F5-594A-4C7E-8587-D6C32132C6C3}"/>
              </a:ext>
            </a:extLst>
          </p:cNvPr>
          <p:cNvSpPr>
            <a:spLocks noChangeShapeType="1"/>
          </p:cNvSpPr>
          <p:nvPr userDrawn="1"/>
        </p:nvSpPr>
        <p:spPr bwMode="auto">
          <a:xfrm>
            <a:off x="0" y="3812644"/>
            <a:ext cx="7049477" cy="0"/>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lIns="45719" rIns="45719"/>
          <a:lstStyle/>
          <a:p>
            <a:endParaRPr lang="fr-FR"/>
          </a:p>
        </p:txBody>
      </p:sp>
      <p:sp>
        <p:nvSpPr>
          <p:cNvPr id="3" name="Espace réservé de la date 2">
            <a:extLst>
              <a:ext uri="{FF2B5EF4-FFF2-40B4-BE49-F238E27FC236}">
                <a16:creationId xmlns:a16="http://schemas.microsoft.com/office/drawing/2014/main" id="{C4512E13-0348-4C36-BCC8-385DA6B89E97}"/>
              </a:ext>
            </a:extLst>
          </p:cNvPr>
          <p:cNvSpPr>
            <a:spLocks noGrp="1"/>
          </p:cNvSpPr>
          <p:nvPr>
            <p:ph type="dt" sz="half" idx="10"/>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43D20820-1C26-4272-A68C-88DD394EC1A6}"/>
              </a:ext>
            </a:extLst>
          </p:cNvPr>
          <p:cNvSpPr>
            <a:spLocks noGrp="1"/>
          </p:cNvSpPr>
          <p:nvPr>
            <p:ph type="ftr" sz="quarter" idx="11"/>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76BCEB9E-1C55-460F-9137-444D56748188}"/>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795146551"/>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 La fin en image">
    <p:spTree>
      <p:nvGrpSpPr>
        <p:cNvPr id="1" name=""/>
        <p:cNvGrpSpPr/>
        <p:nvPr/>
      </p:nvGrpSpPr>
      <p:grpSpPr>
        <a:xfrm>
          <a:off x="0" y="0"/>
          <a:ext cx="0" cy="0"/>
          <a:chOff x="0" y="0"/>
          <a:chExt cx="0" cy="0"/>
        </a:xfrm>
      </p:grpSpPr>
      <p:grpSp>
        <p:nvGrpSpPr>
          <p:cNvPr id="5" name="Groupe 4">
            <a:extLst>
              <a:ext uri="{FF2B5EF4-FFF2-40B4-BE49-F238E27FC236}">
                <a16:creationId xmlns:a16="http://schemas.microsoft.com/office/drawing/2014/main" id="{B659587B-5A34-4400-AC25-5E007BE20A63}"/>
              </a:ext>
            </a:extLst>
          </p:cNvPr>
          <p:cNvGrpSpPr/>
          <p:nvPr userDrawn="1"/>
        </p:nvGrpSpPr>
        <p:grpSpPr>
          <a:xfrm>
            <a:off x="892145" y="1066827"/>
            <a:ext cx="7359711" cy="4724346"/>
            <a:chOff x="892145" y="1066827"/>
            <a:chExt cx="7359711" cy="4724346"/>
          </a:xfrm>
        </p:grpSpPr>
        <p:sp>
          <p:nvSpPr>
            <p:cNvPr id="7" name="Rectangle 6">
              <a:extLst>
                <a:ext uri="{FF2B5EF4-FFF2-40B4-BE49-F238E27FC236}">
                  <a16:creationId xmlns:a16="http://schemas.microsoft.com/office/drawing/2014/main" id="{8A1F8D2A-6286-41D5-A207-9CC8D19665C0}"/>
                </a:ext>
              </a:extLst>
            </p:cNvPr>
            <p:cNvSpPr/>
            <p:nvPr userDrawn="1"/>
          </p:nvSpPr>
          <p:spPr>
            <a:xfrm>
              <a:off x="961293" y="1148492"/>
              <a:ext cx="7221415" cy="4561016"/>
            </a:xfrm>
            <a:prstGeom prst="rect">
              <a:avLst/>
            </a:prstGeom>
            <a:solidFill>
              <a:srgbClr val="FFFFFF">
                <a:alpha val="94902"/>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a:p>
          </p:txBody>
        </p:sp>
        <p:sp>
          <p:nvSpPr>
            <p:cNvPr id="17" name="Forme en L 16">
              <a:extLst>
                <a:ext uri="{FF2B5EF4-FFF2-40B4-BE49-F238E27FC236}">
                  <a16:creationId xmlns:a16="http://schemas.microsoft.com/office/drawing/2014/main" id="{01E3B5B3-9DE1-44DC-8232-BD68D66923A6}"/>
                </a:ext>
              </a:extLst>
            </p:cNvPr>
            <p:cNvSpPr/>
            <p:nvPr userDrawn="1"/>
          </p:nvSpPr>
          <p:spPr>
            <a:xfrm>
              <a:off x="892145" y="5105373"/>
              <a:ext cx="685800" cy="685800"/>
            </a:xfrm>
            <a:prstGeom prst="corner">
              <a:avLst>
                <a:gd name="adj1" fmla="val 22002"/>
                <a:gd name="adj2" fmla="val 23185"/>
              </a:avLst>
            </a:prstGeom>
            <a:solidFill>
              <a:srgbClr val="D12D2D"/>
            </a:solidFill>
            <a:ln w="1270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8" name="Forme en L 17">
              <a:extLst>
                <a:ext uri="{FF2B5EF4-FFF2-40B4-BE49-F238E27FC236}">
                  <a16:creationId xmlns:a16="http://schemas.microsoft.com/office/drawing/2014/main" id="{BFE95EC9-F911-415C-887B-6C2EFE15F4E9}"/>
                </a:ext>
              </a:extLst>
            </p:cNvPr>
            <p:cNvSpPr/>
            <p:nvPr userDrawn="1"/>
          </p:nvSpPr>
          <p:spPr>
            <a:xfrm rot="10800000">
              <a:off x="7566056" y="1066827"/>
              <a:ext cx="685800" cy="685800"/>
            </a:xfrm>
            <a:prstGeom prst="corner">
              <a:avLst>
                <a:gd name="adj1" fmla="val 22002"/>
                <a:gd name="adj2" fmla="val 23185"/>
              </a:avLst>
            </a:prstGeom>
            <a:solidFill>
              <a:srgbClr val="D12D2D"/>
            </a:solidFill>
            <a:ln w="1270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grpSp>
      <p:sp>
        <p:nvSpPr>
          <p:cNvPr id="2" name="Espace réservé de la date 1">
            <a:extLst>
              <a:ext uri="{FF2B5EF4-FFF2-40B4-BE49-F238E27FC236}">
                <a16:creationId xmlns:a16="http://schemas.microsoft.com/office/drawing/2014/main" id="{B1E79592-4B01-443C-97DA-56D457894291}"/>
              </a:ext>
            </a:extLst>
          </p:cNvPr>
          <p:cNvSpPr>
            <a:spLocks noGrp="1"/>
          </p:cNvSpPr>
          <p:nvPr>
            <p:ph type="dt" sz="half" idx="10"/>
          </p:nvPr>
        </p:nvSpPr>
        <p:spPr/>
        <p:txBody>
          <a:bodyPr/>
          <a:lstStyle/>
          <a:p>
            <a:pPr>
              <a:defRPr/>
            </a:pPr>
            <a:endParaRPr lang="fr-FR" dirty="0"/>
          </a:p>
        </p:txBody>
      </p:sp>
      <p:sp>
        <p:nvSpPr>
          <p:cNvPr id="3" name="Espace réservé du pied de page 2">
            <a:extLst>
              <a:ext uri="{FF2B5EF4-FFF2-40B4-BE49-F238E27FC236}">
                <a16:creationId xmlns:a16="http://schemas.microsoft.com/office/drawing/2014/main" id="{6DC50183-D9E4-4E16-86F0-693DB9E1C708}"/>
              </a:ext>
            </a:extLst>
          </p:cNvPr>
          <p:cNvSpPr>
            <a:spLocks noGrp="1"/>
          </p:cNvSpPr>
          <p:nvPr>
            <p:ph type="ftr" sz="quarter" idx="11"/>
          </p:nvPr>
        </p:nvSpPr>
        <p:spPr/>
        <p:txBody>
          <a:bodyPr/>
          <a:lstStyle/>
          <a:p>
            <a:pPr>
              <a:defRPr/>
            </a:pPr>
            <a:endParaRPr lang="fr-FR" dirty="0"/>
          </a:p>
        </p:txBody>
      </p:sp>
      <p:sp>
        <p:nvSpPr>
          <p:cNvPr id="4" name="Espace réservé du numéro de diapositive 3">
            <a:extLst>
              <a:ext uri="{FF2B5EF4-FFF2-40B4-BE49-F238E27FC236}">
                <a16:creationId xmlns:a16="http://schemas.microsoft.com/office/drawing/2014/main" id="{9FABED9F-0B76-40AF-8CA4-BAF492BD77DA}"/>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
        <p:nvSpPr>
          <p:cNvPr id="26" name="Espace réservé du texte 25">
            <a:extLst>
              <a:ext uri="{FF2B5EF4-FFF2-40B4-BE49-F238E27FC236}">
                <a16:creationId xmlns:a16="http://schemas.microsoft.com/office/drawing/2014/main" id="{86C647A2-F77D-4813-AF7B-00EA46E46767}"/>
              </a:ext>
            </a:extLst>
          </p:cNvPr>
          <p:cNvSpPr>
            <a:spLocks noGrp="1"/>
          </p:cNvSpPr>
          <p:nvPr>
            <p:ph type="body" sz="quarter" idx="13" hasCustomPrompt="1"/>
          </p:nvPr>
        </p:nvSpPr>
        <p:spPr>
          <a:xfrm>
            <a:off x="1747164" y="4335720"/>
            <a:ext cx="2087563" cy="609600"/>
          </a:xfrm>
          <a:prstGeom prst="rect">
            <a:avLst/>
          </a:prstGeom>
        </p:spPr>
        <p:txBody>
          <a:bodyPr/>
          <a:lstStyle>
            <a:lvl1pPr algn="ctr">
              <a:defRPr sz="1800"/>
            </a:lvl1pPr>
            <a:lvl2pPr algn="ctr">
              <a:spcBef>
                <a:spcPts val="0"/>
              </a:spcBef>
              <a:defRPr sz="1400"/>
            </a:lvl2pPr>
          </a:lstStyle>
          <a:p>
            <a:pPr lvl="0"/>
            <a:r>
              <a:rPr lang="fr-FR" dirty="0"/>
              <a:t>Prénom Nom</a:t>
            </a:r>
          </a:p>
          <a:p>
            <a:pPr lvl="1"/>
            <a:r>
              <a:rPr lang="fr-FR" dirty="0"/>
              <a:t>intervenant@sareco.fr</a:t>
            </a:r>
          </a:p>
        </p:txBody>
      </p:sp>
      <p:sp>
        <p:nvSpPr>
          <p:cNvPr id="28" name="Espace réservé du texte 27">
            <a:extLst>
              <a:ext uri="{FF2B5EF4-FFF2-40B4-BE49-F238E27FC236}">
                <a16:creationId xmlns:a16="http://schemas.microsoft.com/office/drawing/2014/main" id="{853AE357-157F-49D6-AE8A-53C06DA2B336}"/>
              </a:ext>
            </a:extLst>
          </p:cNvPr>
          <p:cNvSpPr>
            <a:spLocks noGrp="1"/>
          </p:cNvSpPr>
          <p:nvPr>
            <p:ph type="body" sz="quarter" idx="14" hasCustomPrompt="1"/>
          </p:nvPr>
        </p:nvSpPr>
        <p:spPr>
          <a:xfrm>
            <a:off x="5309274" y="4335719"/>
            <a:ext cx="2087562" cy="609601"/>
          </a:xfrm>
          <a:prstGeom prst="rect">
            <a:avLst/>
          </a:prstGeom>
        </p:spPr>
        <p:txBody>
          <a:bodyPr/>
          <a:lstStyle>
            <a:lvl1pPr algn="ctr">
              <a:defRPr sz="1800"/>
            </a:lvl1pPr>
            <a:lvl2pPr algn="ctr">
              <a:spcBef>
                <a:spcPts val="0"/>
              </a:spcBef>
              <a:defRPr sz="1400"/>
            </a:lvl2pPr>
          </a:lstStyle>
          <a:p>
            <a:pPr lvl="0"/>
            <a:r>
              <a:rPr lang="fr-FR" dirty="0"/>
              <a:t>Prénom Nom</a:t>
            </a:r>
          </a:p>
          <a:p>
            <a:pPr lvl="1"/>
            <a:r>
              <a:rPr lang="fr-FR" dirty="0"/>
              <a:t>intervenant@sareco.fr</a:t>
            </a:r>
          </a:p>
        </p:txBody>
      </p:sp>
      <p:sp>
        <p:nvSpPr>
          <p:cNvPr id="31" name="Espace réservé du texte 30">
            <a:extLst>
              <a:ext uri="{FF2B5EF4-FFF2-40B4-BE49-F238E27FC236}">
                <a16:creationId xmlns:a16="http://schemas.microsoft.com/office/drawing/2014/main" id="{4DE4A18B-979C-4485-AC06-71DD59E60ADE}"/>
              </a:ext>
            </a:extLst>
          </p:cNvPr>
          <p:cNvSpPr>
            <a:spLocks noGrp="1"/>
          </p:cNvSpPr>
          <p:nvPr>
            <p:ph type="body" sz="quarter" idx="15" hasCustomPrompt="1"/>
          </p:nvPr>
        </p:nvSpPr>
        <p:spPr>
          <a:xfrm>
            <a:off x="2059782" y="2958733"/>
            <a:ext cx="5024437" cy="477837"/>
          </a:xfrm>
          <a:prstGeom prst="rect">
            <a:avLst/>
          </a:prstGeom>
        </p:spPr>
        <p:txBody>
          <a:bodyPr/>
          <a:lstStyle>
            <a:lvl1pPr algn="ctr">
              <a:defRPr sz="2400" b="1">
                <a:latin typeface="Verdana" panose="020B0604030504040204" pitchFamily="34" charset="0"/>
                <a:ea typeface="Verdana" panose="020B0604030504040204" pitchFamily="34" charset="0"/>
              </a:defRPr>
            </a:lvl1pPr>
          </a:lstStyle>
          <a:p>
            <a:pPr lvl="0"/>
            <a:r>
              <a:rPr lang="fr-FR" dirty="0"/>
              <a:t>Merci pour votre attention</a:t>
            </a:r>
          </a:p>
        </p:txBody>
      </p:sp>
      <p:sp>
        <p:nvSpPr>
          <p:cNvPr id="35" name="ZoneTexte 34">
            <a:extLst>
              <a:ext uri="{FF2B5EF4-FFF2-40B4-BE49-F238E27FC236}">
                <a16:creationId xmlns:a16="http://schemas.microsoft.com/office/drawing/2014/main" id="{E6564E5E-9720-4367-B009-4D524AE45F24}"/>
              </a:ext>
            </a:extLst>
          </p:cNvPr>
          <p:cNvSpPr txBox="1"/>
          <p:nvPr userDrawn="1"/>
        </p:nvSpPr>
        <p:spPr>
          <a:xfrm>
            <a:off x="3528219" y="3503331"/>
            <a:ext cx="2087563" cy="4778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lvl="0" indent="0" algn="ctr" defTabSz="457200" rtl="0" eaLnBrk="1" fontAlgn="base" latinLnBrk="0" hangingPunct="1">
              <a:lnSpc>
                <a:spcPct val="100000"/>
              </a:lnSpc>
              <a:spcBef>
                <a:spcPts val="0"/>
              </a:spcBef>
              <a:spcAft>
                <a:spcPct val="0"/>
              </a:spcAft>
              <a:buClr>
                <a:srgbClr val="000000"/>
              </a:buClr>
              <a:buSzPct val="60000"/>
              <a:buFont typeface="Wingdings" panose="05000000000000000000" pitchFamily="2" charset="2"/>
              <a:buNone/>
              <a:tabLst/>
              <a:defRPr/>
            </a:pPr>
            <a:r>
              <a:rPr kumimoji="0" lang="fr-FR" sz="2400" b="0" i="0" u="none" strike="noStrike" kern="0" cap="none" spc="0" normalizeH="0" baseline="0" noProof="0" dirty="0">
                <a:ln>
                  <a:noFill/>
                </a:ln>
                <a:solidFill>
                  <a:schemeClr val="accent1"/>
                </a:solidFill>
                <a:effectLst/>
                <a:uLnTx/>
                <a:uFillTx/>
                <a:latin typeface="Tahoma" panose="020B0604030504040204" pitchFamily="34" charset="0"/>
                <a:ea typeface="Tahoma" panose="020B0604030504040204" pitchFamily="34" charset="0"/>
                <a:cs typeface="Tahoma" panose="020B0604030504040204" pitchFamily="34" charset="0"/>
                <a:sym typeface="Verdana" pitchFamily="34" charset="0"/>
              </a:rPr>
              <a:t>www.sareco.fr</a:t>
            </a:r>
          </a:p>
        </p:txBody>
      </p:sp>
    </p:spTree>
    <p:extLst>
      <p:ext uri="{BB962C8B-B14F-4D97-AF65-F5344CB8AC3E}">
        <p14:creationId xmlns:p14="http://schemas.microsoft.com/office/powerpoint/2010/main" val="466312008"/>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 Sommaire">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3ECDE6F4-1706-4EB0-9E76-DCEE7197AE8E}"/>
              </a:ext>
            </a:extLst>
          </p:cNvPr>
          <p:cNvSpPr>
            <a:spLocks noGrp="1"/>
          </p:cNvSpPr>
          <p:nvPr>
            <p:ph type="dt" sz="half" idx="10"/>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0ECF0CAF-CD64-4246-9F68-867010991F1B}"/>
              </a:ext>
            </a:extLst>
          </p:cNvPr>
          <p:cNvSpPr>
            <a:spLocks noGrp="1"/>
          </p:cNvSpPr>
          <p:nvPr>
            <p:ph type="ftr" sz="quarter" idx="11"/>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694F8DC2-6291-4262-801C-54D2D1210013}"/>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
        <p:nvSpPr>
          <p:cNvPr id="6" name="Shape 46">
            <a:extLst>
              <a:ext uri="{FF2B5EF4-FFF2-40B4-BE49-F238E27FC236}">
                <a16:creationId xmlns:a16="http://schemas.microsoft.com/office/drawing/2014/main" id="{8E52C809-874B-4920-8E91-6D5C64C1B212}"/>
              </a:ext>
            </a:extLst>
          </p:cNvPr>
          <p:cNvSpPr>
            <a:spLocks noChangeArrowheads="1"/>
          </p:cNvSpPr>
          <p:nvPr userDrawn="1"/>
        </p:nvSpPr>
        <p:spPr bwMode="auto">
          <a:xfrm>
            <a:off x="535310" y="1853755"/>
            <a:ext cx="1813445" cy="49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0" tIns="0" rIns="0" bIns="0">
            <a:spAutoFit/>
          </a:bodyPr>
          <a:lstStyle>
            <a:lvl1pPr defTabSz="923925" eaLnBrk="0" hangingPunct="0">
              <a:defRPr sz="1200">
                <a:solidFill>
                  <a:srgbClr val="000000"/>
                </a:solidFill>
                <a:latin typeface="Helvetica" charset="0"/>
                <a:ea typeface="Helvetica" charset="0"/>
                <a:cs typeface="Helvetica" charset="0"/>
                <a:sym typeface="Helvetica" charset="0"/>
              </a:defRPr>
            </a:lvl1pPr>
            <a:lvl2pPr marL="742950" indent="-285750" defTabSz="923925" eaLnBrk="0" hangingPunct="0">
              <a:defRPr sz="1200">
                <a:solidFill>
                  <a:srgbClr val="000000"/>
                </a:solidFill>
                <a:latin typeface="Helvetica" charset="0"/>
                <a:ea typeface="Helvetica" charset="0"/>
                <a:cs typeface="Helvetica" charset="0"/>
                <a:sym typeface="Helvetica" charset="0"/>
              </a:defRPr>
            </a:lvl2pPr>
            <a:lvl3pPr marL="1143000" indent="-228600" defTabSz="923925" eaLnBrk="0" hangingPunct="0">
              <a:defRPr sz="1200">
                <a:solidFill>
                  <a:srgbClr val="000000"/>
                </a:solidFill>
                <a:latin typeface="Helvetica" charset="0"/>
                <a:ea typeface="Helvetica" charset="0"/>
                <a:cs typeface="Helvetica" charset="0"/>
                <a:sym typeface="Helvetica" charset="0"/>
              </a:defRPr>
            </a:lvl3pPr>
            <a:lvl4pPr marL="1600200" indent="-228600" defTabSz="923925" eaLnBrk="0" hangingPunct="0">
              <a:defRPr sz="1200">
                <a:solidFill>
                  <a:srgbClr val="000000"/>
                </a:solidFill>
                <a:latin typeface="Helvetica" charset="0"/>
                <a:ea typeface="Helvetica" charset="0"/>
                <a:cs typeface="Helvetica" charset="0"/>
                <a:sym typeface="Helvetica" charset="0"/>
              </a:defRPr>
            </a:lvl4pPr>
            <a:lvl5pPr marL="2057400" indent="-228600" defTabSz="923925" eaLnBrk="0" hangingPunct="0">
              <a:defRPr sz="1200">
                <a:solidFill>
                  <a:srgbClr val="000000"/>
                </a:solidFill>
                <a:latin typeface="Helvetica" charset="0"/>
                <a:ea typeface="Helvetica" charset="0"/>
                <a:cs typeface="Helvetica" charset="0"/>
                <a:sym typeface="Helvetica" charset="0"/>
              </a:defRPr>
            </a:lvl5pPr>
            <a:lvl6pPr marL="2514600" indent="-228600" defTabSz="923925" eaLnBrk="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6pPr>
            <a:lvl7pPr marL="2971800" indent="-228600" defTabSz="923925" eaLnBrk="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7pPr>
            <a:lvl8pPr marL="3429000" indent="-228600" defTabSz="923925" eaLnBrk="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8pPr>
            <a:lvl9pPr marL="3886200" indent="-228600" defTabSz="923925" eaLnBrk="0" fontAlgn="base" hangingPunct="0">
              <a:spcBef>
                <a:spcPct val="0"/>
              </a:spcBef>
              <a:spcAft>
                <a:spcPct val="0"/>
              </a:spcAft>
              <a:defRPr sz="1200">
                <a:solidFill>
                  <a:srgbClr val="000000"/>
                </a:solidFill>
                <a:latin typeface="Helvetica" charset="0"/>
                <a:ea typeface="Helvetica" charset="0"/>
                <a:cs typeface="Helvetica" charset="0"/>
                <a:sym typeface="Helvetica" charset="0"/>
              </a:defRPr>
            </a:lvl9pPr>
          </a:lstStyle>
          <a:p>
            <a:pPr eaLnBrk="1">
              <a:lnSpc>
                <a:spcPct val="110000"/>
              </a:lnSpc>
              <a:defRPr/>
            </a:pPr>
            <a:r>
              <a:rPr lang="fr-FR" altLang="fr-FR" sz="3200" b="0" dirty="0">
                <a:solidFill>
                  <a:schemeClr val="accent1"/>
                </a:solidFill>
                <a:latin typeface="Tahoma" panose="020B0604030504040204" pitchFamily="34" charset="0"/>
                <a:ea typeface="Tahoma" panose="020B0604030504040204" pitchFamily="34" charset="0"/>
                <a:cs typeface="Tahoma" panose="020B0604030504040204" pitchFamily="34" charset="0"/>
                <a:sym typeface="Verdana" charset="0"/>
              </a:rPr>
              <a:t>Sommaire</a:t>
            </a:r>
          </a:p>
        </p:txBody>
      </p:sp>
      <p:sp>
        <p:nvSpPr>
          <p:cNvPr id="7" name="Shape 65">
            <a:extLst>
              <a:ext uri="{FF2B5EF4-FFF2-40B4-BE49-F238E27FC236}">
                <a16:creationId xmlns:a16="http://schemas.microsoft.com/office/drawing/2014/main" id="{FF3B27AC-F0C0-410D-BE6E-7395506C5858}"/>
              </a:ext>
            </a:extLst>
          </p:cNvPr>
          <p:cNvSpPr>
            <a:spLocks noChangeShapeType="1"/>
          </p:cNvSpPr>
          <p:nvPr userDrawn="1"/>
        </p:nvSpPr>
        <p:spPr bwMode="auto">
          <a:xfrm>
            <a:off x="0" y="2422764"/>
            <a:ext cx="8120063" cy="0"/>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lIns="45719" rIns="45719"/>
          <a:lstStyle/>
          <a:p>
            <a:endParaRPr lang="fr-FR"/>
          </a:p>
        </p:txBody>
      </p:sp>
      <p:sp>
        <p:nvSpPr>
          <p:cNvPr id="10" name="Espace réservé du texte 9">
            <a:extLst>
              <a:ext uri="{FF2B5EF4-FFF2-40B4-BE49-F238E27FC236}">
                <a16:creationId xmlns:a16="http://schemas.microsoft.com/office/drawing/2014/main" id="{F83A2512-DF3B-4CC9-A440-D9206F01C534}"/>
              </a:ext>
            </a:extLst>
          </p:cNvPr>
          <p:cNvSpPr>
            <a:spLocks noGrp="1"/>
          </p:cNvSpPr>
          <p:nvPr>
            <p:ph type="body" sz="quarter" idx="13" hasCustomPrompt="1"/>
          </p:nvPr>
        </p:nvSpPr>
        <p:spPr>
          <a:xfrm>
            <a:off x="576000" y="2700000"/>
            <a:ext cx="7505700" cy="3600000"/>
          </a:xfrm>
          <a:prstGeom prst="rect">
            <a:avLst/>
          </a:prstGeom>
        </p:spPr>
        <p:txBody>
          <a:bodyPr lIns="0" tIns="0" rIns="0" bIns="0">
            <a:noAutofit/>
          </a:bodyPr>
          <a:lstStyle>
            <a:lvl1pPr marL="342900" indent="-342900">
              <a:lnSpc>
                <a:spcPct val="120000"/>
              </a:lnSpc>
              <a:spcBef>
                <a:spcPts val="600"/>
              </a:spcBef>
              <a:buClrTx/>
              <a:buSzPct val="100000"/>
              <a:buFont typeface="+mj-lt"/>
              <a:buAutoNum type="arabicPeriod"/>
              <a:tabLst/>
              <a:defRPr sz="1600" b="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defRPr>
            </a:lvl1pPr>
          </a:lstStyle>
          <a:p>
            <a:pPr lvl="0"/>
            <a:r>
              <a:rPr lang="fr-FR" b="0" dirty="0"/>
              <a:t>Nom de la partie</a:t>
            </a:r>
            <a:endParaRPr lang="fr-FR" dirty="0"/>
          </a:p>
          <a:p>
            <a:pPr lvl="0"/>
            <a:endParaRPr lang="fr-FR" dirty="0"/>
          </a:p>
        </p:txBody>
      </p:sp>
    </p:spTree>
    <p:extLst>
      <p:ext uri="{BB962C8B-B14F-4D97-AF65-F5344CB8AC3E}">
        <p14:creationId xmlns:p14="http://schemas.microsoft.com/office/powerpoint/2010/main" val="2492448993"/>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 Page simple">
    <p:spTree>
      <p:nvGrpSpPr>
        <p:cNvPr id="1" name=""/>
        <p:cNvGrpSpPr/>
        <p:nvPr/>
      </p:nvGrpSpPr>
      <p:grpSpPr>
        <a:xfrm>
          <a:off x="0" y="0"/>
          <a:ext cx="0" cy="0"/>
          <a:chOff x="0" y="0"/>
          <a:chExt cx="0" cy="0"/>
        </a:xfrm>
      </p:grpSpPr>
      <p:sp>
        <p:nvSpPr>
          <p:cNvPr id="8" name="Espace réservé de la date 7">
            <a:extLst>
              <a:ext uri="{FF2B5EF4-FFF2-40B4-BE49-F238E27FC236}">
                <a16:creationId xmlns:a16="http://schemas.microsoft.com/office/drawing/2014/main" id="{7D019E94-0B70-4CAF-9B8F-9530807D92E8}"/>
              </a:ext>
            </a:extLst>
          </p:cNvPr>
          <p:cNvSpPr>
            <a:spLocks noGrp="1"/>
          </p:cNvSpPr>
          <p:nvPr>
            <p:ph type="dt" sz="half" idx="15"/>
          </p:nvPr>
        </p:nvSpPr>
        <p:spPr/>
        <p:txBody>
          <a:bodyPr/>
          <a:lstStyle/>
          <a:p>
            <a:pPr>
              <a:defRPr/>
            </a:pPr>
            <a:endParaRPr lang="fr-FR" dirty="0"/>
          </a:p>
        </p:txBody>
      </p:sp>
      <p:sp>
        <p:nvSpPr>
          <p:cNvPr id="9" name="Espace réservé du pied de page 8">
            <a:extLst>
              <a:ext uri="{FF2B5EF4-FFF2-40B4-BE49-F238E27FC236}">
                <a16:creationId xmlns:a16="http://schemas.microsoft.com/office/drawing/2014/main" id="{BC6C85C9-DA28-4767-8F86-6778DB9174D5}"/>
              </a:ext>
            </a:extLst>
          </p:cNvPr>
          <p:cNvSpPr>
            <a:spLocks noGrp="1"/>
          </p:cNvSpPr>
          <p:nvPr>
            <p:ph type="ftr" sz="quarter" idx="16"/>
          </p:nvPr>
        </p:nvSpPr>
        <p:spPr/>
        <p:txBody>
          <a:bodyPr/>
          <a:lstStyle/>
          <a:p>
            <a:pPr>
              <a:defRPr/>
            </a:pPr>
            <a:endParaRPr lang="fr-FR" dirty="0"/>
          </a:p>
        </p:txBody>
      </p:sp>
      <p:sp>
        <p:nvSpPr>
          <p:cNvPr id="10" name="Espace réservé du numéro de diapositive 9">
            <a:extLst>
              <a:ext uri="{FF2B5EF4-FFF2-40B4-BE49-F238E27FC236}">
                <a16:creationId xmlns:a16="http://schemas.microsoft.com/office/drawing/2014/main" id="{AE892821-950E-4783-9FE4-48F3297A61FA}"/>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16" name="Rectangle 15">
            <a:extLst>
              <a:ext uri="{FF2B5EF4-FFF2-40B4-BE49-F238E27FC236}">
                <a16:creationId xmlns:a16="http://schemas.microsoft.com/office/drawing/2014/main" id="{CC4DFACF-C893-4802-95A9-F0B60EE21031}"/>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1961DB45-FA95-4018-A8AB-27F29370C031}"/>
              </a:ext>
            </a:extLst>
          </p:cNvPr>
          <p:cNvSpPr>
            <a:spLocks noGrp="1"/>
          </p:cNvSpPr>
          <p:nvPr>
            <p:ph type="title"/>
          </p:nvPr>
        </p:nvSpPr>
        <p:spPr/>
        <p:txBody>
          <a:bodyPr/>
          <a:lstStyle/>
          <a:p>
            <a:r>
              <a:rPr lang="fr-FR"/>
              <a:t>Modifiez le style du titre</a:t>
            </a:r>
          </a:p>
        </p:txBody>
      </p:sp>
      <p:sp>
        <p:nvSpPr>
          <p:cNvPr id="4" name="Espace réservé du texte 3">
            <a:extLst>
              <a:ext uri="{FF2B5EF4-FFF2-40B4-BE49-F238E27FC236}">
                <a16:creationId xmlns:a16="http://schemas.microsoft.com/office/drawing/2014/main" id="{26539D60-CAE3-4C66-89A7-810397187639}"/>
              </a:ext>
            </a:extLst>
          </p:cNvPr>
          <p:cNvSpPr>
            <a:spLocks noGrp="1"/>
          </p:cNvSpPr>
          <p:nvPr>
            <p:ph type="body" sz="quarter" idx="18"/>
          </p:nvPr>
        </p:nvSpPr>
        <p:spPr>
          <a:xfrm>
            <a:off x="720000" y="1440000"/>
            <a:ext cx="792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1314650365"/>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CALQUE REPONSE">
    <p:spTree>
      <p:nvGrpSpPr>
        <p:cNvPr id="1" name=""/>
        <p:cNvGrpSpPr/>
        <p:nvPr/>
      </p:nvGrpSpPr>
      <p:grpSpPr>
        <a:xfrm>
          <a:off x="0" y="0"/>
          <a:ext cx="0" cy="0"/>
          <a:chOff x="0" y="0"/>
          <a:chExt cx="0" cy="0"/>
        </a:xfrm>
      </p:grpSpPr>
      <p:sp>
        <p:nvSpPr>
          <p:cNvPr id="11" name="Espace réservé de la date 10">
            <a:extLst>
              <a:ext uri="{FF2B5EF4-FFF2-40B4-BE49-F238E27FC236}">
                <a16:creationId xmlns:a16="http://schemas.microsoft.com/office/drawing/2014/main" id="{23BEAE79-3589-46F0-83EF-58DF5804E76D}"/>
              </a:ext>
            </a:extLst>
          </p:cNvPr>
          <p:cNvSpPr>
            <a:spLocks noGrp="1"/>
          </p:cNvSpPr>
          <p:nvPr>
            <p:ph type="dt" sz="half" idx="13"/>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43C989FC-731E-447D-B209-FF1D57FE1074}"/>
              </a:ext>
            </a:extLst>
          </p:cNvPr>
          <p:cNvSpPr>
            <a:spLocks noGrp="1"/>
          </p:cNvSpPr>
          <p:nvPr>
            <p:ph type="ftr" sz="quarter" idx="14"/>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6C10E71D-20B9-4B05-B4A2-56828B5B5975}"/>
              </a:ext>
            </a:extLst>
          </p:cNvPr>
          <p:cNvSpPr>
            <a:spLocks noGrp="1"/>
          </p:cNvSpPr>
          <p:nvPr>
            <p:ph type="sldNum" sz="quarter" idx="15"/>
          </p:nvPr>
        </p:nvSpPr>
        <p:spPr/>
        <p:txBody>
          <a:bodyPr/>
          <a:lstStyle/>
          <a:p>
            <a:pPr>
              <a:defRPr/>
            </a:pPr>
            <a:fld id="{2A19B30F-9136-4BF4-ACE0-62FF267387C0}" type="slidenum">
              <a:rPr lang="fr-FR" altLang="fr-FR" smtClean="0"/>
              <a:pPr>
                <a:defRPr/>
              </a:pPr>
              <a:t>‹N°›</a:t>
            </a:fld>
            <a:endParaRPr lang="fr-FR" altLang="fr-FR" dirty="0"/>
          </a:p>
        </p:txBody>
      </p:sp>
      <p:sp>
        <p:nvSpPr>
          <p:cNvPr id="10" name="Rectangle 9">
            <a:extLst>
              <a:ext uri="{FF2B5EF4-FFF2-40B4-BE49-F238E27FC236}">
                <a16:creationId xmlns:a16="http://schemas.microsoft.com/office/drawing/2014/main" id="{3DB78606-DC65-49D5-95DA-6D18AA270408}"/>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
        <p:nvSpPr>
          <p:cNvPr id="3" name="Espace réservé du texte 2">
            <a:extLst>
              <a:ext uri="{FF2B5EF4-FFF2-40B4-BE49-F238E27FC236}">
                <a16:creationId xmlns:a16="http://schemas.microsoft.com/office/drawing/2014/main" id="{CBE56521-217E-4C85-9EDE-6B8B8F3D25D6}"/>
              </a:ext>
            </a:extLst>
          </p:cNvPr>
          <p:cNvSpPr>
            <a:spLocks noGrp="1"/>
          </p:cNvSpPr>
          <p:nvPr>
            <p:ph type="body" sz="quarter" idx="16"/>
          </p:nvPr>
        </p:nvSpPr>
        <p:spPr>
          <a:xfrm>
            <a:off x="720000" y="1440000"/>
            <a:ext cx="7920000" cy="3492000"/>
          </a:xfrm>
        </p:spPr>
        <p:txBody>
          <a:bodyPr>
            <a:noAutofit/>
          </a:bodyPr>
          <a:lstStyle>
            <a:lvl4pPr marL="540000" indent="-285750">
              <a:buFont typeface="Tahoma" panose="020B0604030504040204" pitchFamily="34" charset="0"/>
              <a:buChar char="⁻"/>
              <a:defRPr/>
            </a:lvl4p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5" name="Espace réservé du texte 4">
            <a:extLst>
              <a:ext uri="{FF2B5EF4-FFF2-40B4-BE49-F238E27FC236}">
                <a16:creationId xmlns:a16="http://schemas.microsoft.com/office/drawing/2014/main" id="{8A3252B4-E7DA-48A6-9C9E-0014206622DD}"/>
              </a:ext>
            </a:extLst>
          </p:cNvPr>
          <p:cNvSpPr>
            <a:spLocks noGrp="1"/>
          </p:cNvSpPr>
          <p:nvPr>
            <p:ph type="body" sz="quarter" idx="17"/>
          </p:nvPr>
        </p:nvSpPr>
        <p:spPr>
          <a:xfrm>
            <a:off x="1440000" y="5292000"/>
            <a:ext cx="7200000" cy="900000"/>
          </a:xfrm>
          <a:ln w="12700">
            <a:solidFill>
              <a:schemeClr val="accent6"/>
            </a:solidFill>
          </a:ln>
        </p:spPr>
        <p:txBody>
          <a:bodyPr lIns="180000" tIns="144000" rIns="180000" bIns="72000">
            <a:noAutofit/>
          </a:bodyPr>
          <a:lstStyle>
            <a:lvl1pPr>
              <a:defRPr sz="1100"/>
            </a:lvl1pPr>
            <a:lvl2pPr marL="171450" indent="-171450">
              <a:spcBef>
                <a:spcPts val="300"/>
              </a:spcBef>
              <a:buFont typeface="Arial" panose="020B0604020202020204" pitchFamily="34" charset="0"/>
              <a:buChar char="•"/>
              <a:defRPr sz="1100" b="0"/>
            </a:lvl2pPr>
          </a:lstStyle>
          <a:p>
            <a:pPr lvl="0"/>
            <a:r>
              <a:rPr lang="fr-FR" dirty="0"/>
              <a:t>Modifier les styles du texte du masque</a:t>
            </a:r>
          </a:p>
          <a:p>
            <a:pPr lvl="1"/>
            <a:r>
              <a:rPr lang="fr-FR" dirty="0"/>
              <a:t>Deuxième niveau</a:t>
            </a:r>
          </a:p>
        </p:txBody>
      </p:sp>
      <p:sp>
        <p:nvSpPr>
          <p:cNvPr id="6" name="Titre 5">
            <a:extLst>
              <a:ext uri="{FF2B5EF4-FFF2-40B4-BE49-F238E27FC236}">
                <a16:creationId xmlns:a16="http://schemas.microsoft.com/office/drawing/2014/main" id="{8014AC01-1E01-47EF-8BD0-9A37E3E7AF54}"/>
              </a:ext>
            </a:extLst>
          </p:cNvPr>
          <p:cNvSpPr>
            <a:spLocks noGrp="1"/>
          </p:cNvSpPr>
          <p:nvPr>
            <p:ph type="title"/>
          </p:nvPr>
        </p:nvSpPr>
        <p:spPr/>
        <p:txBody>
          <a:bodyPr/>
          <a:lstStyle/>
          <a:p>
            <a:r>
              <a:rPr lang="fr-FR"/>
              <a:t>Modifiez le style du titre</a:t>
            </a:r>
          </a:p>
        </p:txBody>
      </p:sp>
    </p:spTree>
    <p:extLst>
      <p:ext uri="{BB962C8B-B14F-4D97-AF65-F5344CB8AC3E}">
        <p14:creationId xmlns:p14="http://schemas.microsoft.com/office/powerpoint/2010/main" val="3337949648"/>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1 IMAGE PAYSAG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4752000" y="2138557"/>
            <a:ext cx="3858663" cy="2580887"/>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2" name="Titre 11">
            <a:extLst>
              <a:ext uri="{FF2B5EF4-FFF2-40B4-BE49-F238E27FC236}">
                <a16:creationId xmlns:a16="http://schemas.microsoft.com/office/drawing/2014/main" id="{9698F18F-D702-406D-A15D-03855E872385}"/>
              </a:ext>
            </a:extLst>
          </p:cNvPr>
          <p:cNvSpPr>
            <a:spLocks noGrp="1"/>
          </p:cNvSpPr>
          <p:nvPr>
            <p:ph type="title"/>
          </p:nvPr>
        </p:nvSpPr>
        <p:spPr/>
        <p:txBody>
          <a:bodyPr/>
          <a:lstStyle/>
          <a:p>
            <a:r>
              <a:rPr lang="fr-FR"/>
              <a:t>Modifiez le style du titre</a:t>
            </a:r>
          </a:p>
        </p:txBody>
      </p:sp>
      <p:sp>
        <p:nvSpPr>
          <p:cNvPr id="13" name="Espace réservé de la date 12">
            <a:extLst>
              <a:ext uri="{FF2B5EF4-FFF2-40B4-BE49-F238E27FC236}">
                <a16:creationId xmlns:a16="http://schemas.microsoft.com/office/drawing/2014/main" id="{8B23B9F5-CE07-406B-83D2-1EE2D863F7A4}"/>
              </a:ext>
            </a:extLst>
          </p:cNvPr>
          <p:cNvSpPr>
            <a:spLocks noGrp="1"/>
          </p:cNvSpPr>
          <p:nvPr>
            <p:ph type="dt" sz="half" idx="14"/>
          </p:nvPr>
        </p:nvSpPr>
        <p:spPr/>
        <p:txBody>
          <a:bodyPr/>
          <a:lstStyle/>
          <a:p>
            <a:pPr>
              <a:defRPr/>
            </a:pPr>
            <a:endParaRPr lang="fr-FR" dirty="0"/>
          </a:p>
        </p:txBody>
      </p:sp>
      <p:sp>
        <p:nvSpPr>
          <p:cNvPr id="14" name="Espace réservé du pied de page 13">
            <a:extLst>
              <a:ext uri="{FF2B5EF4-FFF2-40B4-BE49-F238E27FC236}">
                <a16:creationId xmlns:a16="http://schemas.microsoft.com/office/drawing/2014/main" id="{E3D8BCE5-F3D3-45C9-8C84-5F55CDD987A2}"/>
              </a:ext>
            </a:extLst>
          </p:cNvPr>
          <p:cNvSpPr>
            <a:spLocks noGrp="1"/>
          </p:cNvSpPr>
          <p:nvPr>
            <p:ph type="ftr" sz="quarter" idx="15"/>
          </p:nvPr>
        </p:nvSpPr>
        <p:spPr/>
        <p:txBody>
          <a:bodyPr/>
          <a:lstStyle/>
          <a:p>
            <a:pPr>
              <a:defRPr/>
            </a:pPr>
            <a:endParaRPr lang="fr-FR" dirty="0"/>
          </a:p>
        </p:txBody>
      </p:sp>
      <p:sp>
        <p:nvSpPr>
          <p:cNvPr id="17" name="Espace réservé du numéro de diapositive 16">
            <a:extLst>
              <a:ext uri="{FF2B5EF4-FFF2-40B4-BE49-F238E27FC236}">
                <a16:creationId xmlns:a16="http://schemas.microsoft.com/office/drawing/2014/main" id="{6A10CD7D-7C7B-4D0C-9733-9AE993E77F01}"/>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
        <p:nvSpPr>
          <p:cNvPr id="9" name="Rectangle 8">
            <a:extLst>
              <a:ext uri="{FF2B5EF4-FFF2-40B4-BE49-F238E27FC236}">
                <a16:creationId xmlns:a16="http://schemas.microsoft.com/office/drawing/2014/main" id="{7DB810B5-AE0E-4E4D-A478-DF5207B65A63}"/>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
        <p:nvSpPr>
          <p:cNvPr id="4" name="Espace réservé du texte 3">
            <a:extLst>
              <a:ext uri="{FF2B5EF4-FFF2-40B4-BE49-F238E27FC236}">
                <a16:creationId xmlns:a16="http://schemas.microsoft.com/office/drawing/2014/main" id="{EDEB3C00-FE2F-437E-B7DC-A4ABB024850E}"/>
              </a:ext>
            </a:extLst>
          </p:cNvPr>
          <p:cNvSpPr>
            <a:spLocks noGrp="1"/>
          </p:cNvSpPr>
          <p:nvPr>
            <p:ph type="body" sz="quarter" idx="17"/>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55980605"/>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IMAGES EN BAS">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userDrawn="1">
            <p:ph type="pic" sz="quarter" idx="13"/>
          </p:nvPr>
        </p:nvSpPr>
        <p:spPr>
          <a:xfrm>
            <a:off x="720000" y="3492000"/>
            <a:ext cx="3708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40" name="Espace réservé pour une image  2">
            <a:extLst>
              <a:ext uri="{FF2B5EF4-FFF2-40B4-BE49-F238E27FC236}">
                <a16:creationId xmlns:a16="http://schemas.microsoft.com/office/drawing/2014/main" id="{E332C731-CBFD-4B90-A7B5-E1DAFC667302}"/>
              </a:ext>
            </a:extLst>
          </p:cNvPr>
          <p:cNvSpPr>
            <a:spLocks noGrp="1"/>
          </p:cNvSpPr>
          <p:nvPr userDrawn="1">
            <p:ph type="pic" sz="quarter" idx="14"/>
          </p:nvPr>
        </p:nvSpPr>
        <p:spPr>
          <a:xfrm>
            <a:off x="4932000" y="3492000"/>
            <a:ext cx="3708000" cy="2519431"/>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 name="Titre 1">
            <a:extLst>
              <a:ext uri="{FF2B5EF4-FFF2-40B4-BE49-F238E27FC236}">
                <a16:creationId xmlns:a16="http://schemas.microsoft.com/office/drawing/2014/main" id="{E352797E-10F4-4CE2-A591-B083036C44CB}"/>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3BCC6975-6B64-4096-8429-08A57868659F}"/>
              </a:ext>
            </a:extLst>
          </p:cNvPr>
          <p:cNvSpPr>
            <a:spLocks noGrp="1"/>
          </p:cNvSpPr>
          <p:nvPr>
            <p:ph type="dt" sz="half" idx="15"/>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A8CDD245-0A36-4949-A917-3AB4B5EAC22E}"/>
              </a:ext>
            </a:extLst>
          </p:cNvPr>
          <p:cNvSpPr>
            <a:spLocks noGrp="1"/>
          </p:cNvSpPr>
          <p:nvPr>
            <p:ph type="ftr" sz="quarter" idx="16"/>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C04A5E74-C1DA-484C-80A9-29D431C8D4CF}"/>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10" name="Rectangle 9">
            <a:extLst>
              <a:ext uri="{FF2B5EF4-FFF2-40B4-BE49-F238E27FC236}">
                <a16:creationId xmlns:a16="http://schemas.microsoft.com/office/drawing/2014/main" id="{ACA78772-D2C4-4C29-AB62-818F03CE1F6F}"/>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
        <p:nvSpPr>
          <p:cNvPr id="8" name="Espace réservé du texte 7">
            <a:extLst>
              <a:ext uri="{FF2B5EF4-FFF2-40B4-BE49-F238E27FC236}">
                <a16:creationId xmlns:a16="http://schemas.microsoft.com/office/drawing/2014/main" id="{BFB2829F-DA0A-4D8C-864C-27E95A794EC6}"/>
              </a:ext>
            </a:extLst>
          </p:cNvPr>
          <p:cNvSpPr>
            <a:spLocks noGrp="1"/>
          </p:cNvSpPr>
          <p:nvPr>
            <p:ph type="body" sz="quarter" idx="18"/>
          </p:nvPr>
        </p:nvSpPr>
        <p:spPr>
          <a:xfrm>
            <a:off x="720000" y="1440000"/>
            <a:ext cx="7920000" cy="171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796045111"/>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6-IMAGE PLEINE PAGE">
    <p:spTree>
      <p:nvGrpSpPr>
        <p:cNvPr id="1" name=""/>
        <p:cNvGrpSpPr/>
        <p:nvPr/>
      </p:nvGrpSpPr>
      <p:grpSpPr>
        <a:xfrm>
          <a:off x="0" y="0"/>
          <a:ext cx="0" cy="0"/>
          <a:chOff x="0" y="0"/>
          <a:chExt cx="0" cy="0"/>
        </a:xfrm>
      </p:grpSpPr>
      <p:sp>
        <p:nvSpPr>
          <p:cNvPr id="14" name="Espace réservé pour une image  2">
            <a:extLst>
              <a:ext uri="{FF2B5EF4-FFF2-40B4-BE49-F238E27FC236}">
                <a16:creationId xmlns:a16="http://schemas.microsoft.com/office/drawing/2014/main" id="{BD1D73BF-52F8-4772-B2B1-49145DD15C30}"/>
              </a:ext>
            </a:extLst>
          </p:cNvPr>
          <p:cNvSpPr>
            <a:spLocks noGrp="1"/>
          </p:cNvSpPr>
          <p:nvPr>
            <p:ph type="pic" sz="quarter" idx="13"/>
          </p:nvPr>
        </p:nvSpPr>
        <p:spPr>
          <a:xfrm>
            <a:off x="432000" y="359345"/>
            <a:ext cx="8280000" cy="5760000"/>
          </a:xfrm>
          <a:prstGeom prst="rect">
            <a:avLst/>
          </a:prstGeom>
          <a:solidFill>
            <a:schemeClr val="bg1"/>
          </a:solidFill>
        </p:spPr>
        <p:txBody>
          <a:bodyPr>
            <a:normAutofit/>
          </a:bodyPr>
          <a:lstStyle>
            <a:lvl1pPr marL="0" indent="0">
              <a:spcBef>
                <a:spcPts val="12000"/>
              </a:spcBef>
              <a:buFontTx/>
              <a:buNone/>
              <a:defRPr sz="1200" b="0"/>
            </a:lvl1pPr>
          </a:lstStyle>
          <a:p>
            <a:endParaRPr lang="fr-FR" dirty="0"/>
          </a:p>
        </p:txBody>
      </p:sp>
      <p:sp>
        <p:nvSpPr>
          <p:cNvPr id="2" name="Espace réservé de la date 1">
            <a:extLst>
              <a:ext uri="{FF2B5EF4-FFF2-40B4-BE49-F238E27FC236}">
                <a16:creationId xmlns:a16="http://schemas.microsoft.com/office/drawing/2014/main" id="{F079AC75-F5EB-4A8F-8E0D-19D7F4CB92D0}"/>
              </a:ext>
            </a:extLst>
          </p:cNvPr>
          <p:cNvSpPr>
            <a:spLocks noGrp="1"/>
          </p:cNvSpPr>
          <p:nvPr>
            <p:ph type="dt" sz="half" idx="14"/>
          </p:nvPr>
        </p:nvSpPr>
        <p:spPr/>
        <p:txBody>
          <a:bodyPr/>
          <a:lstStyle/>
          <a:p>
            <a:pPr>
              <a:defRPr/>
            </a:pPr>
            <a:endParaRPr lang="fr-FR" dirty="0"/>
          </a:p>
        </p:txBody>
      </p:sp>
      <p:sp>
        <p:nvSpPr>
          <p:cNvPr id="3" name="Espace réservé du pied de page 2">
            <a:extLst>
              <a:ext uri="{FF2B5EF4-FFF2-40B4-BE49-F238E27FC236}">
                <a16:creationId xmlns:a16="http://schemas.microsoft.com/office/drawing/2014/main" id="{6E35460B-0192-46F8-A96D-A0AE877D77F0}"/>
              </a:ext>
            </a:extLst>
          </p:cNvPr>
          <p:cNvSpPr>
            <a:spLocks noGrp="1"/>
          </p:cNvSpPr>
          <p:nvPr>
            <p:ph type="ftr" sz="quarter" idx="15"/>
          </p:nvPr>
        </p:nvSpPr>
        <p:spPr/>
        <p:txBody>
          <a:bodyPr/>
          <a:lstStyle/>
          <a:p>
            <a:pPr>
              <a:defRPr/>
            </a:pPr>
            <a:endParaRPr lang="fr-FR" dirty="0"/>
          </a:p>
        </p:txBody>
      </p:sp>
      <p:sp>
        <p:nvSpPr>
          <p:cNvPr id="4" name="Espace réservé du numéro de diapositive 3">
            <a:extLst>
              <a:ext uri="{FF2B5EF4-FFF2-40B4-BE49-F238E27FC236}">
                <a16:creationId xmlns:a16="http://schemas.microsoft.com/office/drawing/2014/main" id="{B5574847-4C21-446D-BC1C-358F845BBD74}"/>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649969399"/>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7-IMAGE DEMI-PAGE LARGEUR">
    <p:spTree>
      <p:nvGrpSpPr>
        <p:cNvPr id="1" name=""/>
        <p:cNvGrpSpPr/>
        <p:nvPr/>
      </p:nvGrpSpPr>
      <p:grpSpPr>
        <a:xfrm>
          <a:off x="0" y="0"/>
          <a:ext cx="0" cy="0"/>
          <a:chOff x="0" y="0"/>
          <a:chExt cx="0" cy="0"/>
        </a:xfrm>
      </p:grpSpPr>
      <p:sp>
        <p:nvSpPr>
          <p:cNvPr id="21" name="Espace réservé pour une image  2">
            <a:extLst>
              <a:ext uri="{FF2B5EF4-FFF2-40B4-BE49-F238E27FC236}">
                <a16:creationId xmlns:a16="http://schemas.microsoft.com/office/drawing/2014/main" id="{1EB1B3ED-531F-463B-889D-F6DC5EFAF850}"/>
              </a:ext>
            </a:extLst>
          </p:cNvPr>
          <p:cNvSpPr>
            <a:spLocks noGrp="1"/>
          </p:cNvSpPr>
          <p:nvPr>
            <p:ph type="pic" sz="quarter" idx="13"/>
          </p:nvPr>
        </p:nvSpPr>
        <p:spPr>
          <a:xfrm>
            <a:off x="432000" y="359453"/>
            <a:ext cx="8280000" cy="3312001"/>
          </a:xfrm>
          <a:prstGeom prst="rect">
            <a:avLst/>
          </a:prstGeom>
          <a:solidFill>
            <a:schemeClr val="bg1"/>
          </a:solidFill>
        </p:spPr>
        <p:txBody>
          <a:bodyPr>
            <a:normAutofit/>
          </a:bodyPr>
          <a:lstStyle>
            <a:lvl1pPr marL="0" indent="0">
              <a:spcBef>
                <a:spcPts val="12000"/>
              </a:spcBef>
              <a:buFontTx/>
              <a:buNone/>
              <a:defRPr sz="1200" b="0"/>
            </a:lvl1pPr>
          </a:lstStyle>
          <a:p>
            <a:endParaRPr lang="fr-FR" dirty="0"/>
          </a:p>
        </p:txBody>
      </p:sp>
      <p:sp>
        <p:nvSpPr>
          <p:cNvPr id="2" name="Espace réservé de la date 1">
            <a:extLst>
              <a:ext uri="{FF2B5EF4-FFF2-40B4-BE49-F238E27FC236}">
                <a16:creationId xmlns:a16="http://schemas.microsoft.com/office/drawing/2014/main" id="{447416B5-99B6-4905-836D-177457540137}"/>
              </a:ext>
            </a:extLst>
          </p:cNvPr>
          <p:cNvSpPr>
            <a:spLocks noGrp="1"/>
          </p:cNvSpPr>
          <p:nvPr>
            <p:ph type="dt" sz="half" idx="14"/>
          </p:nvPr>
        </p:nvSpPr>
        <p:spPr/>
        <p:txBody>
          <a:bodyPr/>
          <a:lstStyle/>
          <a:p>
            <a:pPr>
              <a:defRPr/>
            </a:pPr>
            <a:endParaRPr lang="fr-FR" dirty="0"/>
          </a:p>
        </p:txBody>
      </p:sp>
      <p:sp>
        <p:nvSpPr>
          <p:cNvPr id="3" name="Espace réservé du pied de page 2">
            <a:extLst>
              <a:ext uri="{FF2B5EF4-FFF2-40B4-BE49-F238E27FC236}">
                <a16:creationId xmlns:a16="http://schemas.microsoft.com/office/drawing/2014/main" id="{B29E2EE7-FC6E-4604-9361-06D0AD66F4F9}"/>
              </a:ext>
            </a:extLst>
          </p:cNvPr>
          <p:cNvSpPr>
            <a:spLocks noGrp="1"/>
          </p:cNvSpPr>
          <p:nvPr>
            <p:ph type="ftr" sz="quarter" idx="15"/>
          </p:nvPr>
        </p:nvSpPr>
        <p:spPr/>
        <p:txBody>
          <a:bodyPr/>
          <a:lstStyle/>
          <a:p>
            <a:pPr>
              <a:defRPr/>
            </a:pPr>
            <a:endParaRPr lang="fr-FR" dirty="0"/>
          </a:p>
        </p:txBody>
      </p:sp>
      <p:sp>
        <p:nvSpPr>
          <p:cNvPr id="4" name="Espace réservé du numéro de diapositive 3">
            <a:extLst>
              <a:ext uri="{FF2B5EF4-FFF2-40B4-BE49-F238E27FC236}">
                <a16:creationId xmlns:a16="http://schemas.microsoft.com/office/drawing/2014/main" id="{A665AE42-81B0-47C1-B0A8-6279E2DA4325}"/>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
        <p:nvSpPr>
          <p:cNvPr id="6" name="Espace réservé du texte 5">
            <a:extLst>
              <a:ext uri="{FF2B5EF4-FFF2-40B4-BE49-F238E27FC236}">
                <a16:creationId xmlns:a16="http://schemas.microsoft.com/office/drawing/2014/main" id="{6014CA84-8801-40CF-8552-73E8C92A1683}"/>
              </a:ext>
            </a:extLst>
          </p:cNvPr>
          <p:cNvSpPr>
            <a:spLocks noGrp="1"/>
          </p:cNvSpPr>
          <p:nvPr>
            <p:ph type="body" sz="quarter" idx="17"/>
          </p:nvPr>
        </p:nvSpPr>
        <p:spPr>
          <a:xfrm>
            <a:off x="432000" y="3960000"/>
            <a:ext cx="8280000" cy="216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4229096786"/>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8-DEMI-PAGE LARGEUR + REPONS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8FCDEEF-B359-4614-A1F2-8658543E72A8}"/>
              </a:ext>
            </a:extLst>
          </p:cNvPr>
          <p:cNvSpPr>
            <a:spLocks noGrp="1"/>
          </p:cNvSpPr>
          <p:nvPr>
            <p:ph type="dt" sz="half" idx="14"/>
          </p:nvPr>
        </p:nvSpPr>
        <p:spPr/>
        <p:txBody>
          <a:bodyPr/>
          <a:lstStyle/>
          <a:p>
            <a:pPr>
              <a:defRPr/>
            </a:pPr>
            <a:endParaRPr lang="fr-FR" dirty="0"/>
          </a:p>
        </p:txBody>
      </p:sp>
      <p:sp>
        <p:nvSpPr>
          <p:cNvPr id="3" name="Espace réservé du pied de page 2">
            <a:extLst>
              <a:ext uri="{FF2B5EF4-FFF2-40B4-BE49-F238E27FC236}">
                <a16:creationId xmlns:a16="http://schemas.microsoft.com/office/drawing/2014/main" id="{60FC4A27-CB83-4367-AAAF-1B836DFE2529}"/>
              </a:ext>
            </a:extLst>
          </p:cNvPr>
          <p:cNvSpPr>
            <a:spLocks noGrp="1"/>
          </p:cNvSpPr>
          <p:nvPr>
            <p:ph type="ftr" sz="quarter" idx="15"/>
          </p:nvPr>
        </p:nvSpPr>
        <p:spPr/>
        <p:txBody>
          <a:bodyPr/>
          <a:lstStyle/>
          <a:p>
            <a:pPr>
              <a:defRPr/>
            </a:pPr>
            <a:endParaRPr lang="fr-FR" dirty="0"/>
          </a:p>
        </p:txBody>
      </p:sp>
      <p:sp>
        <p:nvSpPr>
          <p:cNvPr id="4" name="Espace réservé du numéro de diapositive 3">
            <a:extLst>
              <a:ext uri="{FF2B5EF4-FFF2-40B4-BE49-F238E27FC236}">
                <a16:creationId xmlns:a16="http://schemas.microsoft.com/office/drawing/2014/main" id="{842B6556-050D-42E8-BE72-E37B47887A79}"/>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
        <p:nvSpPr>
          <p:cNvPr id="14" name="Espace réservé pour une image  2">
            <a:extLst>
              <a:ext uri="{FF2B5EF4-FFF2-40B4-BE49-F238E27FC236}">
                <a16:creationId xmlns:a16="http://schemas.microsoft.com/office/drawing/2014/main" id="{959D60F0-8F86-405A-A197-33B3F77E3FB3}"/>
              </a:ext>
            </a:extLst>
          </p:cNvPr>
          <p:cNvSpPr>
            <a:spLocks noGrp="1"/>
          </p:cNvSpPr>
          <p:nvPr>
            <p:ph type="pic" sz="quarter" idx="13"/>
          </p:nvPr>
        </p:nvSpPr>
        <p:spPr>
          <a:xfrm>
            <a:off x="432000" y="359453"/>
            <a:ext cx="8280000" cy="3312001"/>
          </a:xfrm>
          <a:prstGeom prst="rect">
            <a:avLst/>
          </a:prstGeom>
          <a:solidFill>
            <a:schemeClr val="bg1"/>
          </a:solidFill>
        </p:spPr>
        <p:txBody>
          <a:bodyPr>
            <a:normAutofit/>
          </a:bodyPr>
          <a:lstStyle>
            <a:lvl1pPr marL="0" indent="0">
              <a:spcBef>
                <a:spcPts val="12000"/>
              </a:spcBef>
              <a:buFontTx/>
              <a:buNone/>
              <a:defRPr sz="1200" b="0"/>
            </a:lvl1pPr>
          </a:lstStyle>
          <a:p>
            <a:endParaRPr lang="fr-FR" dirty="0"/>
          </a:p>
        </p:txBody>
      </p:sp>
      <p:sp>
        <p:nvSpPr>
          <p:cNvPr id="6" name="Espace réservé du texte 5">
            <a:extLst>
              <a:ext uri="{FF2B5EF4-FFF2-40B4-BE49-F238E27FC236}">
                <a16:creationId xmlns:a16="http://schemas.microsoft.com/office/drawing/2014/main" id="{A03B894C-CFD2-4F74-A02E-BD3EF0FB336C}"/>
              </a:ext>
            </a:extLst>
          </p:cNvPr>
          <p:cNvSpPr>
            <a:spLocks noGrp="1"/>
          </p:cNvSpPr>
          <p:nvPr>
            <p:ph type="body" sz="quarter" idx="18"/>
          </p:nvPr>
        </p:nvSpPr>
        <p:spPr>
          <a:xfrm>
            <a:off x="432000" y="3960000"/>
            <a:ext cx="8280000" cy="1152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8" name="Espace réservé du texte 7">
            <a:extLst>
              <a:ext uri="{FF2B5EF4-FFF2-40B4-BE49-F238E27FC236}">
                <a16:creationId xmlns:a16="http://schemas.microsoft.com/office/drawing/2014/main" id="{CB06ED9B-D41F-4395-B2F0-C4D25C22025B}"/>
              </a:ext>
            </a:extLst>
          </p:cNvPr>
          <p:cNvSpPr>
            <a:spLocks noGrp="1"/>
          </p:cNvSpPr>
          <p:nvPr>
            <p:ph type="body" sz="quarter" idx="19"/>
          </p:nvPr>
        </p:nvSpPr>
        <p:spPr>
          <a:xfrm>
            <a:off x="1152000" y="5400000"/>
            <a:ext cx="7560000" cy="720000"/>
          </a:xfrm>
          <a:ln w="12700">
            <a:solidFill>
              <a:schemeClr val="accent6"/>
            </a:solidFill>
          </a:ln>
        </p:spPr>
        <p:txBody>
          <a:bodyPr lIns="180000" tIns="108000" rIns="180000" bIns="72000"/>
          <a:lstStyle>
            <a:lvl1pPr>
              <a:defRPr sz="1100"/>
            </a:lvl1pPr>
            <a:lvl2pPr marL="171450" indent="-171450">
              <a:spcBef>
                <a:spcPts val="300"/>
              </a:spcBef>
              <a:buFont typeface="Arial" panose="020B0604020202020204" pitchFamily="34" charset="0"/>
              <a:buChar char="•"/>
              <a:defRPr sz="1100"/>
            </a:lvl2pPr>
          </a:lstStyle>
          <a:p>
            <a:pPr lvl="0"/>
            <a:r>
              <a:rPr lang="fr-FR" dirty="0"/>
              <a:t>Modifier les styles du texte du masque</a:t>
            </a:r>
          </a:p>
          <a:p>
            <a:pPr lvl="1"/>
            <a:r>
              <a:rPr lang="fr-FR" dirty="0"/>
              <a:t>Deuxième niveau</a:t>
            </a:r>
          </a:p>
        </p:txBody>
      </p:sp>
    </p:spTree>
    <p:extLst>
      <p:ext uri="{BB962C8B-B14F-4D97-AF65-F5344CB8AC3E}">
        <p14:creationId xmlns:p14="http://schemas.microsoft.com/office/powerpoint/2010/main" val="137648545"/>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0-TITRE SIMPLE">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76CB9DDE-89F9-42C7-AA63-F9C72628B05D}"/>
              </a:ext>
            </a:extLst>
          </p:cNvPr>
          <p:cNvSpPr>
            <a:spLocks noGrp="1"/>
          </p:cNvSpPr>
          <p:nvPr>
            <p:ph type="title"/>
          </p:nvPr>
        </p:nvSpPr>
        <p:spPr/>
        <p:txBody>
          <a:bodyPr/>
          <a:lstStyle/>
          <a:p>
            <a:r>
              <a:rPr lang="fr-FR" dirty="0"/>
              <a:t>Modifiez le style du titre</a:t>
            </a:r>
          </a:p>
        </p:txBody>
      </p:sp>
      <p:sp>
        <p:nvSpPr>
          <p:cNvPr id="6" name="Espace réservé de la date 5">
            <a:extLst>
              <a:ext uri="{FF2B5EF4-FFF2-40B4-BE49-F238E27FC236}">
                <a16:creationId xmlns:a16="http://schemas.microsoft.com/office/drawing/2014/main" id="{40765B41-56FA-4014-AD5E-538C34C23341}"/>
              </a:ext>
            </a:extLst>
          </p:cNvPr>
          <p:cNvSpPr>
            <a:spLocks noGrp="1"/>
          </p:cNvSpPr>
          <p:nvPr>
            <p:ph type="dt" sz="half" idx="10"/>
          </p:nvPr>
        </p:nvSpPr>
        <p:spPr/>
        <p:txBody>
          <a:bodyPr/>
          <a:lstStyle/>
          <a:p>
            <a:pPr>
              <a:defRPr/>
            </a:pPr>
            <a:endParaRPr lang="fr-FR" dirty="0"/>
          </a:p>
        </p:txBody>
      </p:sp>
      <p:sp>
        <p:nvSpPr>
          <p:cNvPr id="10" name="Espace réservé du pied de page 9">
            <a:extLst>
              <a:ext uri="{FF2B5EF4-FFF2-40B4-BE49-F238E27FC236}">
                <a16:creationId xmlns:a16="http://schemas.microsoft.com/office/drawing/2014/main" id="{BBEBEE64-894F-405B-9CCF-2E807A6414A1}"/>
              </a:ext>
            </a:extLst>
          </p:cNvPr>
          <p:cNvSpPr>
            <a:spLocks noGrp="1"/>
          </p:cNvSpPr>
          <p:nvPr>
            <p:ph type="ftr" sz="quarter" idx="11"/>
          </p:nvPr>
        </p:nvSpPr>
        <p:spPr/>
        <p:txBody>
          <a:bodyPr/>
          <a:lstStyle/>
          <a:p>
            <a:pPr>
              <a:defRPr/>
            </a:pPr>
            <a:endParaRPr lang="fr-FR" dirty="0"/>
          </a:p>
        </p:txBody>
      </p:sp>
      <p:sp>
        <p:nvSpPr>
          <p:cNvPr id="11" name="Espace réservé du numéro de diapositive 10">
            <a:extLst>
              <a:ext uri="{FF2B5EF4-FFF2-40B4-BE49-F238E27FC236}">
                <a16:creationId xmlns:a16="http://schemas.microsoft.com/office/drawing/2014/main" id="{5ABAC5DF-3FC9-4532-8CE4-606FFA9CE75A}"/>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
        <p:nvSpPr>
          <p:cNvPr id="7" name="Rectangle 6">
            <a:extLst>
              <a:ext uri="{FF2B5EF4-FFF2-40B4-BE49-F238E27FC236}">
                <a16:creationId xmlns:a16="http://schemas.microsoft.com/office/drawing/2014/main" id="{B40E8E55-11A1-4196-9ED1-A9B424D5ACC6}"/>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788499057"/>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1- VIDE">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BB93C233-BC2D-40D7-B3E0-E130B09206C6}"/>
              </a:ext>
            </a:extLst>
          </p:cNvPr>
          <p:cNvSpPr>
            <a:spLocks noGrp="1"/>
          </p:cNvSpPr>
          <p:nvPr>
            <p:ph type="dt" sz="half" idx="10"/>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FC2CF972-A025-449B-A9C1-CF01E69B9EA0}"/>
              </a:ext>
            </a:extLst>
          </p:cNvPr>
          <p:cNvSpPr>
            <a:spLocks noGrp="1"/>
          </p:cNvSpPr>
          <p:nvPr>
            <p:ph type="ftr" sz="quarter" idx="11"/>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8DDCCC70-E22A-4F10-A298-590CDF89DB2A}"/>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1553349484"/>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tandard sareco">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endParaRPr lang="fr-FR"/>
          </a:p>
        </p:txBody>
      </p:sp>
      <p:sp>
        <p:nvSpPr>
          <p:cNvPr id="4" name="Espace réservé du numéro de diapositive 3"/>
          <p:cNvSpPr>
            <a:spLocks noGrp="1"/>
          </p:cNvSpPr>
          <p:nvPr>
            <p:ph type="sldNum" sz="quarter" idx="11"/>
          </p:nvPr>
        </p:nvSpPr>
        <p:spPr/>
        <p:txBody>
          <a:bodyPr/>
          <a:lstStyle/>
          <a:p>
            <a:r>
              <a:rPr lang="fr-FR" dirty="0"/>
              <a:t>N° </a:t>
            </a:r>
            <a:fld id="{699F81FF-1500-45CE-A953-486550A76081}" type="slidenum">
              <a:rPr lang="fr-FR" smtClean="0"/>
              <a:pPr/>
              <a:t>‹N°›</a:t>
            </a:fld>
            <a:endParaRPr lang="fr-FR" dirty="0"/>
          </a:p>
        </p:txBody>
      </p:sp>
      <p:sp>
        <p:nvSpPr>
          <p:cNvPr id="5" name="Espace réservé du pied de page 4"/>
          <p:cNvSpPr>
            <a:spLocks noGrp="1"/>
          </p:cNvSpPr>
          <p:nvPr>
            <p:ph type="ftr" sz="quarter" idx="12"/>
          </p:nvPr>
        </p:nvSpPr>
        <p:spPr/>
        <p:txBody>
          <a:bodyPr/>
          <a:lstStyle/>
          <a:p>
            <a:endParaRPr lang="fr-FR"/>
          </a:p>
        </p:txBody>
      </p:sp>
      <p:sp>
        <p:nvSpPr>
          <p:cNvPr id="6" name="Espace réservé du contenu 2"/>
          <p:cNvSpPr>
            <a:spLocks noGrp="1"/>
          </p:cNvSpPr>
          <p:nvPr>
            <p:ph idx="1"/>
          </p:nvPr>
        </p:nvSpPr>
        <p:spPr>
          <a:xfrm>
            <a:off x="474650" y="1249446"/>
            <a:ext cx="8439005" cy="4955909"/>
          </a:xfrm>
        </p:spPr>
        <p:txBody>
          <a:bodyPr/>
          <a:lstStyle>
            <a:lvl1pPr>
              <a:defRPr sz="2000"/>
            </a:lvl1pPr>
            <a:lvl2pPr>
              <a:defRPr sz="1800"/>
            </a:lvl2pPr>
            <a:lvl3pPr>
              <a:defRPr sz="1800"/>
            </a:lvl3pPr>
            <a:lvl4pPr>
              <a:defRPr sz="18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7" name="Titre 6"/>
          <p:cNvSpPr>
            <a:spLocks noGrp="1"/>
          </p:cNvSpPr>
          <p:nvPr>
            <p:ph type="title"/>
          </p:nvPr>
        </p:nvSpPr>
        <p:spPr/>
        <p:txBody>
          <a:bodyPr/>
          <a:lstStyle/>
          <a:p>
            <a:r>
              <a:rPr lang="fr-FR"/>
              <a:t>Modifiez le style du titre</a:t>
            </a:r>
            <a:endParaRPr lang="fr-FR" dirty="0"/>
          </a:p>
        </p:txBody>
      </p:sp>
      <p:pic>
        <p:nvPicPr>
          <p:cNvPr id="8" name="Picture 2" descr="\\Sareco02\company\Documentation\Illustrations, dessins, photos et fonds de plan\Logo\bandeau sareco.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0920" t="17505" r="62255" b="17674"/>
          <a:stretch/>
        </p:blipFill>
        <p:spPr bwMode="auto">
          <a:xfrm>
            <a:off x="7302627" y="6431947"/>
            <a:ext cx="981592" cy="305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462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 Respiration en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BDFFF7C-1792-4DDE-A589-E5C0F5AA9BFA}"/>
              </a:ext>
            </a:extLst>
          </p:cNvPr>
          <p:cNvSpPr/>
          <p:nvPr userDrawn="1"/>
        </p:nvSpPr>
        <p:spPr>
          <a:xfrm>
            <a:off x="1002152" y="1678169"/>
            <a:ext cx="7139697" cy="3528000"/>
          </a:xfrm>
          <a:prstGeom prst="rect">
            <a:avLst/>
          </a:prstGeom>
          <a:solidFill>
            <a:srgbClr val="FFFFFF">
              <a:alpha val="89804"/>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1B726ABA-35D2-40F6-B1F1-304E9F8A3338}"/>
              </a:ext>
            </a:extLst>
          </p:cNvPr>
          <p:cNvSpPr>
            <a:spLocks noGrp="1"/>
          </p:cNvSpPr>
          <p:nvPr>
            <p:ph type="title" hasCustomPrompt="1"/>
          </p:nvPr>
        </p:nvSpPr>
        <p:spPr>
          <a:xfrm>
            <a:off x="1166400" y="2340000"/>
            <a:ext cx="5886000" cy="1382400"/>
          </a:xfrm>
          <a:prstGeom prst="rect">
            <a:avLst/>
          </a:prstGeom>
          <a:noFill/>
        </p:spPr>
        <p:txBody>
          <a:bodyPr vert="horz" lIns="91440" tIns="45720" rIns="91440" bIns="45720" rtlCol="0" anchor="b">
            <a:normAutofit/>
          </a:bodyPr>
          <a:lstStyle>
            <a:lvl1pPr>
              <a:defRPr lang="fr-FR" sz="2800" b="0">
                <a:solidFill>
                  <a:schemeClr val="accent1"/>
                </a:solidFill>
              </a:defRPr>
            </a:lvl1pPr>
          </a:lstStyle>
          <a:p>
            <a:pPr marL="0" lvl="0" indent="0">
              <a:lnSpc>
                <a:spcPct val="110000"/>
              </a:lnSpc>
              <a:buClr>
                <a:schemeClr val="bg1">
                  <a:lumMod val="25000"/>
                </a:schemeClr>
              </a:buClr>
              <a:buFont typeface="+mj-lt"/>
              <a:buNone/>
            </a:pPr>
            <a:r>
              <a:rPr lang="fr-FR" dirty="0"/>
              <a:t>Renommez le titre de la partie</a:t>
            </a:r>
          </a:p>
        </p:txBody>
      </p:sp>
      <p:sp>
        <p:nvSpPr>
          <p:cNvPr id="6" name="Shape 65">
            <a:extLst>
              <a:ext uri="{FF2B5EF4-FFF2-40B4-BE49-F238E27FC236}">
                <a16:creationId xmlns:a16="http://schemas.microsoft.com/office/drawing/2014/main" id="{E9F828F5-594A-4C7E-8587-D6C32132C6C3}"/>
              </a:ext>
            </a:extLst>
          </p:cNvPr>
          <p:cNvSpPr>
            <a:spLocks noChangeShapeType="1"/>
          </p:cNvSpPr>
          <p:nvPr userDrawn="1"/>
        </p:nvSpPr>
        <p:spPr bwMode="auto">
          <a:xfrm>
            <a:off x="0" y="3812644"/>
            <a:ext cx="7049477" cy="0"/>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lIns="45719" rIns="45719"/>
          <a:lstStyle/>
          <a:p>
            <a:endParaRPr lang="fr-FR"/>
          </a:p>
        </p:txBody>
      </p:sp>
      <p:sp>
        <p:nvSpPr>
          <p:cNvPr id="3" name="Espace réservé de la date 2">
            <a:extLst>
              <a:ext uri="{FF2B5EF4-FFF2-40B4-BE49-F238E27FC236}">
                <a16:creationId xmlns:a16="http://schemas.microsoft.com/office/drawing/2014/main" id="{C4512E13-0348-4C36-BCC8-385DA6B89E97}"/>
              </a:ext>
            </a:extLst>
          </p:cNvPr>
          <p:cNvSpPr>
            <a:spLocks noGrp="1"/>
          </p:cNvSpPr>
          <p:nvPr>
            <p:ph type="dt" sz="half" idx="10"/>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43D20820-1C26-4272-A68C-88DD394EC1A6}"/>
              </a:ext>
            </a:extLst>
          </p:cNvPr>
          <p:cNvSpPr>
            <a:spLocks noGrp="1"/>
          </p:cNvSpPr>
          <p:nvPr>
            <p:ph type="ftr" sz="quarter" idx="11"/>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76BCEB9E-1C55-460F-9137-444D56748188}"/>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4133545942"/>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IMAGES A DROIT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4894130" y="434544"/>
            <a:ext cx="3858663" cy="2580887"/>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40" name="Espace réservé pour une image  2">
            <a:extLst>
              <a:ext uri="{FF2B5EF4-FFF2-40B4-BE49-F238E27FC236}">
                <a16:creationId xmlns:a16="http://schemas.microsoft.com/office/drawing/2014/main" id="{E332C731-CBFD-4B90-A7B5-E1DAFC667302}"/>
              </a:ext>
            </a:extLst>
          </p:cNvPr>
          <p:cNvSpPr>
            <a:spLocks noGrp="1"/>
          </p:cNvSpPr>
          <p:nvPr userDrawn="1">
            <p:ph type="pic" sz="quarter" idx="14"/>
          </p:nvPr>
        </p:nvSpPr>
        <p:spPr>
          <a:xfrm>
            <a:off x="4894129" y="3500373"/>
            <a:ext cx="3858663" cy="2580887"/>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0" name="Rectangle 19">
            <a:extLst>
              <a:ext uri="{FF2B5EF4-FFF2-40B4-BE49-F238E27FC236}">
                <a16:creationId xmlns:a16="http://schemas.microsoft.com/office/drawing/2014/main" id="{B929E39F-D689-440F-8781-FCBE23601A49}"/>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CD2B71FC-1690-401A-88FA-0C4EF555BC40}"/>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04F42C92-A4BC-4E96-8031-BB209068463E}"/>
              </a:ext>
            </a:extLst>
          </p:cNvPr>
          <p:cNvSpPr>
            <a:spLocks noGrp="1"/>
          </p:cNvSpPr>
          <p:nvPr>
            <p:ph type="dt" sz="half" idx="15"/>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ACE29AD5-90EC-49DC-A302-070161B3026E}"/>
              </a:ext>
            </a:extLst>
          </p:cNvPr>
          <p:cNvSpPr>
            <a:spLocks noGrp="1"/>
          </p:cNvSpPr>
          <p:nvPr>
            <p:ph type="ftr" sz="quarter" idx="16"/>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C6DD0D9A-9DBB-4784-B8E6-0C9C8DC1D66C}"/>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12" name="Espace réservé du texte 11">
            <a:extLst>
              <a:ext uri="{FF2B5EF4-FFF2-40B4-BE49-F238E27FC236}">
                <a16:creationId xmlns:a16="http://schemas.microsoft.com/office/drawing/2014/main" id="{FFBE98EF-D572-40D0-A83D-CCD6D042994E}"/>
              </a:ext>
            </a:extLst>
          </p:cNvPr>
          <p:cNvSpPr>
            <a:spLocks noGrp="1"/>
          </p:cNvSpPr>
          <p:nvPr>
            <p:ph type="body" sz="quarter" idx="18"/>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2918754791"/>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PAGE SIMPLE">
    <p:spTree>
      <p:nvGrpSpPr>
        <p:cNvPr id="1" name=""/>
        <p:cNvGrpSpPr/>
        <p:nvPr/>
      </p:nvGrpSpPr>
      <p:grpSpPr>
        <a:xfrm>
          <a:off x="0" y="0"/>
          <a:ext cx="0" cy="0"/>
          <a:chOff x="0" y="0"/>
          <a:chExt cx="0" cy="0"/>
        </a:xfrm>
      </p:grpSpPr>
      <p:sp>
        <p:nvSpPr>
          <p:cNvPr id="15" name="Shape 47">
            <a:extLst>
              <a:ext uri="{FF2B5EF4-FFF2-40B4-BE49-F238E27FC236}">
                <a16:creationId xmlns:a16="http://schemas.microsoft.com/office/drawing/2014/main" id="{3D9155E7-4F8A-4180-9720-1EBC58F71292}"/>
              </a:ext>
            </a:extLst>
          </p:cNvPr>
          <p:cNvSpPr>
            <a:spLocks noGrp="1"/>
          </p:cNvSpPr>
          <p:nvPr>
            <p:ph type="sldNum" sz="quarter" idx="4"/>
          </p:nvPr>
        </p:nvSpPr>
        <p:spPr>
          <a:xfrm>
            <a:off x="8752812" y="6437476"/>
            <a:ext cx="206375" cy="190500"/>
          </a:xfrm>
          <a:prstGeom prst="rect">
            <a:avLst/>
          </a:prstGeom>
        </p:spPr>
        <p:txBody>
          <a:bodyPr lIns="0" tIns="0" rIns="0" bIns="0" anchor="ctr"/>
          <a:lstStyle>
            <a:lvl1pPr algn="ctr">
              <a:defRPr sz="800">
                <a:latin typeface="Tahoma" panose="020B0604030504040204" pitchFamily="34" charset="0"/>
                <a:ea typeface="Tahoma" panose="020B0604030504040204" pitchFamily="34" charset="0"/>
                <a:cs typeface="Tahoma" panose="020B0604030504040204" pitchFamily="34" charset="0"/>
              </a:defRPr>
            </a:lvl1pPr>
          </a:lstStyle>
          <a:p>
            <a:pPr>
              <a:defRPr/>
            </a:pPr>
            <a:fld id="{2A19B30F-9136-4BF4-ACE0-62FF267387C0}" type="slidenum">
              <a:rPr lang="fr-FR" altLang="fr-FR" smtClean="0"/>
              <a:pPr>
                <a:defRPr/>
              </a:pPr>
              <a:t>‹N°›</a:t>
            </a:fld>
            <a:endParaRPr lang="fr-FR" altLang="fr-FR" dirty="0"/>
          </a:p>
        </p:txBody>
      </p:sp>
      <p:sp>
        <p:nvSpPr>
          <p:cNvPr id="16" name="Rectangle 23">
            <a:extLst>
              <a:ext uri="{FF2B5EF4-FFF2-40B4-BE49-F238E27FC236}">
                <a16:creationId xmlns:a16="http://schemas.microsoft.com/office/drawing/2014/main" id="{246FB1D3-52C7-4E64-9C0B-FD4DCAC0A3F6}"/>
              </a:ext>
            </a:extLst>
          </p:cNvPr>
          <p:cNvSpPr>
            <a:spLocks noGrp="1" noChangeArrowheads="1"/>
          </p:cNvSpPr>
          <p:nvPr>
            <p:ph type="dt" sz="half" idx="2"/>
          </p:nvPr>
        </p:nvSpPr>
        <p:spPr>
          <a:xfrm>
            <a:off x="6977262" y="6555136"/>
            <a:ext cx="1690688" cy="302863"/>
          </a:xfrm>
          <a:prstGeom prst="rect">
            <a:avLst/>
          </a:prstGeom>
        </p:spPr>
        <p:txBody>
          <a:bodyPr lIns="36000" tIns="36000" rIns="36000" bIns="36000" anchor="ctr"/>
          <a:lstStyle>
            <a:lvl1pPr algn="r">
              <a:defRPr lang="fr-F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a:defRPr/>
            </a:pPr>
            <a:endParaRPr lang="fr-FR" dirty="0"/>
          </a:p>
        </p:txBody>
      </p:sp>
      <p:sp>
        <p:nvSpPr>
          <p:cNvPr id="11" name="Espace réservé du pied de page 1">
            <a:extLst>
              <a:ext uri="{FF2B5EF4-FFF2-40B4-BE49-F238E27FC236}">
                <a16:creationId xmlns:a16="http://schemas.microsoft.com/office/drawing/2014/main" id="{B0BE9575-E55A-457C-A5A6-0EC3ED25317C}"/>
              </a:ext>
            </a:extLst>
          </p:cNvPr>
          <p:cNvSpPr>
            <a:spLocks noGrp="1"/>
          </p:cNvSpPr>
          <p:nvPr>
            <p:ph type="ftr" sz="quarter" idx="3"/>
          </p:nvPr>
        </p:nvSpPr>
        <p:spPr>
          <a:xfrm>
            <a:off x="948921" y="6558111"/>
            <a:ext cx="5446554" cy="295878"/>
          </a:xfrm>
          <a:prstGeom prst="rect">
            <a:avLst/>
          </a:prstGeom>
        </p:spPr>
        <p:txBody>
          <a:bodyPr lIns="36000" tIns="36000" rIns="36000" bIns="36000" anchor="ctr"/>
          <a:lstStyle>
            <a:lvl1pPr algn="l">
              <a:defRP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Helvetica" charset="0"/>
              </a:defRPr>
            </a:lvl1pPr>
          </a:lstStyle>
          <a:p>
            <a:pPr>
              <a:defRPr/>
            </a:pPr>
            <a:endParaRPr lang="fr-FR" dirty="0"/>
          </a:p>
        </p:txBody>
      </p:sp>
      <p:sp>
        <p:nvSpPr>
          <p:cNvPr id="7" name="Titre 27">
            <a:extLst>
              <a:ext uri="{FF2B5EF4-FFF2-40B4-BE49-F238E27FC236}">
                <a16:creationId xmlns:a16="http://schemas.microsoft.com/office/drawing/2014/main" id="{7584CF24-6E2F-420C-B918-E23456FF54C8}"/>
              </a:ext>
            </a:extLst>
          </p:cNvPr>
          <p:cNvSpPr>
            <a:spLocks noGrp="1"/>
          </p:cNvSpPr>
          <p:nvPr>
            <p:ph type="title"/>
          </p:nvPr>
        </p:nvSpPr>
        <p:spPr>
          <a:xfrm>
            <a:off x="781537" y="291788"/>
            <a:ext cx="7583529" cy="721308"/>
          </a:xfrm>
          <a:prstGeom prst="rect">
            <a:avLst/>
          </a:prstGeom>
        </p:spPr>
        <p:txBody>
          <a:bodyPr anchor="ctr"/>
          <a:lstStyle>
            <a:lvl1pPr>
              <a:defRPr b="0">
                <a:solidFill>
                  <a:schemeClr val="tx2"/>
                </a:solidFill>
              </a:defRPr>
            </a:lvl1pPr>
          </a:lstStyle>
          <a:p>
            <a:endParaRPr lang="fr-FR" b="1" dirty="0">
              <a:solidFill>
                <a:schemeClr val="accent4"/>
              </a:solidFill>
              <a:latin typeface="+mj-lt"/>
              <a:cs typeface="Calibri" panose="020F0502020204030204" pitchFamily="34" charset="0"/>
            </a:endParaRPr>
          </a:p>
        </p:txBody>
      </p:sp>
      <p:sp>
        <p:nvSpPr>
          <p:cNvPr id="8" name="Rectangle 7">
            <a:extLst>
              <a:ext uri="{FF2B5EF4-FFF2-40B4-BE49-F238E27FC236}">
                <a16:creationId xmlns:a16="http://schemas.microsoft.com/office/drawing/2014/main" id="{1B206D02-8A28-4690-A00B-574F618D9CFB}"/>
              </a:ext>
            </a:extLst>
          </p:cNvPr>
          <p:cNvSpPr/>
          <p:nvPr userDrawn="1"/>
        </p:nvSpPr>
        <p:spPr>
          <a:xfrm rot="16200000">
            <a:off x="105064" y="400442"/>
            <a:ext cx="293871" cy="503999"/>
          </a:xfrm>
          <a:prstGeom prst="rect">
            <a:avLst/>
          </a:prstGeom>
          <a:solidFill>
            <a:schemeClr val="tx2"/>
          </a:solidFill>
        </p:spPr>
        <p:txBody>
          <a:bodyPr wrap="square" rtlCol="0" anchor="ctr">
            <a:spAutoFit/>
          </a:bodyPr>
          <a:lstStyle/>
          <a:p>
            <a:pPr algn="ctr"/>
            <a:endParaRPr lang="fr-FR" dirty="0"/>
          </a:p>
        </p:txBody>
      </p:sp>
      <p:sp>
        <p:nvSpPr>
          <p:cNvPr id="9" name="Shape 78">
            <a:extLst>
              <a:ext uri="{FF2B5EF4-FFF2-40B4-BE49-F238E27FC236}">
                <a16:creationId xmlns:a16="http://schemas.microsoft.com/office/drawing/2014/main" id="{F0A3C66E-F069-4CFD-9709-A30FE255E606}"/>
              </a:ext>
            </a:extLst>
          </p:cNvPr>
          <p:cNvSpPr>
            <a:spLocks noGrp="1"/>
          </p:cNvSpPr>
          <p:nvPr>
            <p:ph type="body" idx="1"/>
          </p:nvPr>
        </p:nvSpPr>
        <p:spPr>
          <a:xfrm>
            <a:off x="781537" y="1320800"/>
            <a:ext cx="7565294" cy="459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a:lstStyle>
            <a:lvl1pPr marL="0" indent="0">
              <a:spcBef>
                <a:spcPts val="2000"/>
              </a:spcBef>
              <a:buClr>
                <a:srgbClr val="D12D2D"/>
              </a:buClr>
              <a:buSzPct val="60000"/>
              <a:buFont typeface="Wingdings" panose="05000000000000000000" pitchFamily="2" charset="2"/>
              <a:buNone/>
              <a:defRPr lang="fr-FR" altLang="fr-FR" sz="1200" b="0" baseline="0" dirty="0" smtClean="0">
                <a:solidFill>
                  <a:schemeClr val="bg1">
                    <a:lumMod val="25000"/>
                  </a:schemeClr>
                </a:solidFill>
                <a:sym typeface="Verdana" charset="0"/>
              </a:defRPr>
            </a:lvl1pPr>
            <a:lvl2pPr marL="0" indent="0">
              <a:spcBef>
                <a:spcPts val="1000"/>
              </a:spcBef>
              <a:buClr>
                <a:srgbClr val="D12D2D"/>
              </a:buClr>
              <a:buFont typeface="Wingdings" panose="05000000000000000000" pitchFamily="2" charset="2"/>
              <a:buNone/>
              <a:defRPr lang="fr-FR" altLang="fr-FR" sz="1200" dirty="0" smtClean="0">
                <a:solidFill>
                  <a:schemeClr val="bg1">
                    <a:lumMod val="25000"/>
                  </a:schemeClr>
                </a:solidFill>
                <a:sym typeface="Verdana" charset="0"/>
              </a:defRPr>
            </a:lvl2pPr>
            <a:lvl3pPr marL="0" indent="-342900">
              <a:buClr>
                <a:srgbClr val="D12D2D"/>
              </a:buClr>
              <a:buSzPct val="100000"/>
              <a:buFont typeface="Arial" panose="020B0604020202020204" pitchFamily="34" charset="0"/>
              <a:buChar char="•"/>
              <a:defRPr lang="fr-FR" altLang="fr-FR" sz="1200" dirty="0" smtClean="0">
                <a:solidFill>
                  <a:schemeClr val="bg1">
                    <a:lumMod val="25000"/>
                  </a:schemeClr>
                </a:solidFill>
                <a:sym typeface="Verdana" charset="0"/>
              </a:defRPr>
            </a:lvl3pPr>
            <a:lvl4pPr marL="540000" indent="-342900">
              <a:spcBef>
                <a:spcPts val="600"/>
              </a:spcBef>
              <a:buClr>
                <a:schemeClr val="accent4"/>
              </a:buClr>
              <a:buSzPct val="60000"/>
              <a:buFont typeface="Courier New" panose="02070309020205020404" pitchFamily="49" charset="0"/>
              <a:buChar char="o"/>
              <a:defRPr lang="fr-FR" altLang="fr-FR" sz="1100" dirty="0" smtClean="0">
                <a:solidFill>
                  <a:schemeClr val="bg1">
                    <a:lumMod val="25000"/>
                  </a:schemeClr>
                </a:solidFill>
                <a:sym typeface="Verdana" charset="0"/>
              </a:defRPr>
            </a:lvl4pPr>
            <a:lvl5pPr marL="1587500" indent="-342900">
              <a:buFont typeface="+mj-lt"/>
              <a:buAutoNum type="arabicPeriod"/>
              <a:defRPr/>
            </a:lvl5pPr>
          </a:lstStyle>
          <a:p>
            <a:pPr lvl="1"/>
            <a:endParaRPr lang="fr-FR" altLang="fr-FR" dirty="0">
              <a:sym typeface="Verdana" pitchFamily="34" charset="0"/>
            </a:endParaRPr>
          </a:p>
          <a:p>
            <a:pPr lvl="1"/>
            <a:endParaRPr lang="fr-FR" altLang="fr-FR" dirty="0">
              <a:sym typeface="Verdana" pitchFamily="34" charset="0"/>
            </a:endParaRPr>
          </a:p>
          <a:p>
            <a:pPr lvl="2"/>
            <a:endParaRPr lang="fr-FR" altLang="fr-FR" dirty="0">
              <a:sym typeface="Verdana" pitchFamily="34" charset="0"/>
            </a:endParaRPr>
          </a:p>
        </p:txBody>
      </p:sp>
    </p:spTree>
    <p:extLst>
      <p:ext uri="{BB962C8B-B14F-4D97-AF65-F5344CB8AC3E}">
        <p14:creationId xmlns:p14="http://schemas.microsoft.com/office/powerpoint/2010/main" val="405602433"/>
      </p:ext>
    </p:extLst>
  </p:cSld>
  <p:clrMapOvr>
    <a:masterClrMapping/>
  </p:clrMapOvr>
  <p:transition spd="med"/>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IMAGES A DROIT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4894130" y="434544"/>
            <a:ext cx="3858663" cy="2580887"/>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40" name="Espace réservé pour une image  2">
            <a:extLst>
              <a:ext uri="{FF2B5EF4-FFF2-40B4-BE49-F238E27FC236}">
                <a16:creationId xmlns:a16="http://schemas.microsoft.com/office/drawing/2014/main" id="{E332C731-CBFD-4B90-A7B5-E1DAFC667302}"/>
              </a:ext>
            </a:extLst>
          </p:cNvPr>
          <p:cNvSpPr>
            <a:spLocks noGrp="1"/>
          </p:cNvSpPr>
          <p:nvPr userDrawn="1">
            <p:ph type="pic" sz="quarter" idx="14"/>
          </p:nvPr>
        </p:nvSpPr>
        <p:spPr>
          <a:xfrm>
            <a:off x="4894129" y="3500373"/>
            <a:ext cx="3858663" cy="2580887"/>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0" name="Rectangle 19">
            <a:extLst>
              <a:ext uri="{FF2B5EF4-FFF2-40B4-BE49-F238E27FC236}">
                <a16:creationId xmlns:a16="http://schemas.microsoft.com/office/drawing/2014/main" id="{B929E39F-D689-440F-8781-FCBE23601A49}"/>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CD2B71FC-1690-401A-88FA-0C4EF555BC40}"/>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04F42C92-A4BC-4E96-8031-BB209068463E}"/>
              </a:ext>
            </a:extLst>
          </p:cNvPr>
          <p:cNvSpPr>
            <a:spLocks noGrp="1"/>
          </p:cNvSpPr>
          <p:nvPr>
            <p:ph type="dt" sz="half" idx="15"/>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ACE29AD5-90EC-49DC-A302-070161B3026E}"/>
              </a:ext>
            </a:extLst>
          </p:cNvPr>
          <p:cNvSpPr>
            <a:spLocks noGrp="1"/>
          </p:cNvSpPr>
          <p:nvPr>
            <p:ph type="ftr" sz="quarter" idx="16"/>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C6DD0D9A-9DBB-4784-B8E6-0C9C8DC1D66C}"/>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12" name="Espace réservé du texte 11">
            <a:extLst>
              <a:ext uri="{FF2B5EF4-FFF2-40B4-BE49-F238E27FC236}">
                <a16:creationId xmlns:a16="http://schemas.microsoft.com/office/drawing/2014/main" id="{FFBE98EF-D572-40D0-A83D-CCD6D042994E}"/>
              </a:ext>
            </a:extLst>
          </p:cNvPr>
          <p:cNvSpPr>
            <a:spLocks noGrp="1"/>
          </p:cNvSpPr>
          <p:nvPr>
            <p:ph type="body" sz="quarter" idx="18"/>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2495827136"/>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8-3 IMAGES PAYSAG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5040000" y="503999"/>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40" name="Espace réservé pour une image  2">
            <a:extLst>
              <a:ext uri="{FF2B5EF4-FFF2-40B4-BE49-F238E27FC236}">
                <a16:creationId xmlns:a16="http://schemas.microsoft.com/office/drawing/2014/main" id="{E332C731-CBFD-4B90-A7B5-E1DAFC667302}"/>
              </a:ext>
            </a:extLst>
          </p:cNvPr>
          <p:cNvSpPr>
            <a:spLocks noGrp="1"/>
          </p:cNvSpPr>
          <p:nvPr userDrawn="1">
            <p:ph type="pic" sz="quarter" idx="14"/>
          </p:nvPr>
        </p:nvSpPr>
        <p:spPr>
          <a:xfrm>
            <a:off x="5040000" y="3528000"/>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1" name="Espace réservé pour une image  2">
            <a:extLst>
              <a:ext uri="{FF2B5EF4-FFF2-40B4-BE49-F238E27FC236}">
                <a16:creationId xmlns:a16="http://schemas.microsoft.com/office/drawing/2014/main" id="{364B21C3-DBAB-48AA-B1EE-48D58B71789B}"/>
              </a:ext>
            </a:extLst>
          </p:cNvPr>
          <p:cNvSpPr>
            <a:spLocks noGrp="1"/>
          </p:cNvSpPr>
          <p:nvPr>
            <p:ph type="pic" sz="quarter" idx="15"/>
          </p:nvPr>
        </p:nvSpPr>
        <p:spPr>
          <a:xfrm>
            <a:off x="720000" y="3528000"/>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 name="Titre 1">
            <a:extLst>
              <a:ext uri="{FF2B5EF4-FFF2-40B4-BE49-F238E27FC236}">
                <a16:creationId xmlns:a16="http://schemas.microsoft.com/office/drawing/2014/main" id="{A2DA88BA-3FAB-443E-9271-97E9E3E8218A}"/>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83A03FBE-6557-4FF0-82EE-3C7EFC145C60}"/>
              </a:ext>
            </a:extLst>
          </p:cNvPr>
          <p:cNvSpPr>
            <a:spLocks noGrp="1"/>
          </p:cNvSpPr>
          <p:nvPr>
            <p:ph type="dt" sz="half" idx="16"/>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CE9B1EC0-4940-43EC-A41A-00B8F1A26B81}"/>
              </a:ext>
            </a:extLst>
          </p:cNvPr>
          <p:cNvSpPr>
            <a:spLocks noGrp="1"/>
          </p:cNvSpPr>
          <p:nvPr>
            <p:ph type="ftr" sz="quarter" idx="17"/>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80F3EDBE-D24F-41B8-81A6-060388831AD9}"/>
              </a:ext>
            </a:extLst>
          </p:cNvPr>
          <p:cNvSpPr>
            <a:spLocks noGrp="1"/>
          </p:cNvSpPr>
          <p:nvPr>
            <p:ph type="sldNum" sz="quarter" idx="18"/>
          </p:nvPr>
        </p:nvSpPr>
        <p:spPr/>
        <p:txBody>
          <a:bodyPr/>
          <a:lstStyle/>
          <a:p>
            <a:pPr>
              <a:defRPr/>
            </a:pPr>
            <a:fld id="{2A19B30F-9136-4BF4-ACE0-62FF267387C0}" type="slidenum">
              <a:rPr lang="fr-FR" altLang="fr-FR" smtClean="0"/>
              <a:pPr>
                <a:defRPr/>
              </a:pPr>
              <a:t>‹N°›</a:t>
            </a:fld>
            <a:endParaRPr lang="fr-FR" altLang="fr-FR" dirty="0"/>
          </a:p>
        </p:txBody>
      </p:sp>
      <p:sp>
        <p:nvSpPr>
          <p:cNvPr id="8" name="Espace réservé du texte 7">
            <a:extLst>
              <a:ext uri="{FF2B5EF4-FFF2-40B4-BE49-F238E27FC236}">
                <a16:creationId xmlns:a16="http://schemas.microsoft.com/office/drawing/2014/main" id="{2D8E24F6-272A-4197-8CD9-A565062D9567}"/>
              </a:ext>
            </a:extLst>
          </p:cNvPr>
          <p:cNvSpPr>
            <a:spLocks noGrp="1"/>
          </p:cNvSpPr>
          <p:nvPr>
            <p:ph type="body" sz="quarter" idx="19"/>
          </p:nvPr>
        </p:nvSpPr>
        <p:spPr>
          <a:xfrm>
            <a:off x="720000" y="1439999"/>
            <a:ext cx="3600000" cy="1577889"/>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3" name="Rectangle 12">
            <a:extLst>
              <a:ext uri="{FF2B5EF4-FFF2-40B4-BE49-F238E27FC236}">
                <a16:creationId xmlns:a16="http://schemas.microsoft.com/office/drawing/2014/main" id="{24B94427-82CA-4002-B1B7-B0C909678B7C}"/>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1060104333"/>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IMAGE + TEXTE A DROIT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4787999" y="431999"/>
            <a:ext cx="3960000" cy="2592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 name="Titre 1">
            <a:extLst>
              <a:ext uri="{FF2B5EF4-FFF2-40B4-BE49-F238E27FC236}">
                <a16:creationId xmlns:a16="http://schemas.microsoft.com/office/drawing/2014/main" id="{3E5A1159-4DB5-438B-851E-DE715DAF7FE2}"/>
              </a:ext>
            </a:extLst>
          </p:cNvPr>
          <p:cNvSpPr>
            <a:spLocks noGrp="1"/>
          </p:cNvSpPr>
          <p:nvPr>
            <p:ph type="title"/>
          </p:nvPr>
        </p:nvSpPr>
        <p:spPr/>
        <p:txBody>
          <a:bodyPr/>
          <a:lstStyle/>
          <a:p>
            <a:r>
              <a:rPr lang="fr-FR"/>
              <a:t>Modifiez le style du titre</a:t>
            </a:r>
          </a:p>
        </p:txBody>
      </p:sp>
      <p:sp>
        <p:nvSpPr>
          <p:cNvPr id="5" name="Espace réservé de la date 4">
            <a:extLst>
              <a:ext uri="{FF2B5EF4-FFF2-40B4-BE49-F238E27FC236}">
                <a16:creationId xmlns:a16="http://schemas.microsoft.com/office/drawing/2014/main" id="{A7CDC61F-471F-4D82-A019-F8D1EFCE9449}"/>
              </a:ext>
            </a:extLst>
          </p:cNvPr>
          <p:cNvSpPr>
            <a:spLocks noGrp="1"/>
          </p:cNvSpPr>
          <p:nvPr>
            <p:ph type="dt" sz="half" idx="15"/>
          </p:nvPr>
        </p:nvSpPr>
        <p:spPr/>
        <p:txBody>
          <a:bodyPr/>
          <a:lstStyle/>
          <a:p>
            <a:pPr>
              <a:defRPr/>
            </a:pPr>
            <a:endParaRPr lang="fr-FR" dirty="0"/>
          </a:p>
        </p:txBody>
      </p:sp>
      <p:sp>
        <p:nvSpPr>
          <p:cNvPr id="6" name="Espace réservé du pied de page 5">
            <a:extLst>
              <a:ext uri="{FF2B5EF4-FFF2-40B4-BE49-F238E27FC236}">
                <a16:creationId xmlns:a16="http://schemas.microsoft.com/office/drawing/2014/main" id="{910CF708-CDCC-4369-8DC9-02575A61CA2E}"/>
              </a:ext>
            </a:extLst>
          </p:cNvPr>
          <p:cNvSpPr>
            <a:spLocks noGrp="1"/>
          </p:cNvSpPr>
          <p:nvPr>
            <p:ph type="ftr" sz="quarter" idx="16"/>
          </p:nvPr>
        </p:nvSpPr>
        <p:spPr/>
        <p:txBody>
          <a:bodyPr/>
          <a:lstStyle/>
          <a:p>
            <a:pPr>
              <a:defRPr/>
            </a:pPr>
            <a:endParaRPr lang="fr-FR" dirty="0"/>
          </a:p>
        </p:txBody>
      </p:sp>
      <p:sp>
        <p:nvSpPr>
          <p:cNvPr id="7" name="Espace réservé du numéro de diapositive 6">
            <a:extLst>
              <a:ext uri="{FF2B5EF4-FFF2-40B4-BE49-F238E27FC236}">
                <a16:creationId xmlns:a16="http://schemas.microsoft.com/office/drawing/2014/main" id="{6FBDDED2-CF03-4E6F-80FD-40790CC1F37B}"/>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9" name="Espace réservé du texte 8">
            <a:extLst>
              <a:ext uri="{FF2B5EF4-FFF2-40B4-BE49-F238E27FC236}">
                <a16:creationId xmlns:a16="http://schemas.microsoft.com/office/drawing/2014/main" id="{D4D9E5EA-57AB-479C-AF04-D1209DA3D941}"/>
              </a:ext>
            </a:extLst>
          </p:cNvPr>
          <p:cNvSpPr>
            <a:spLocks noGrp="1"/>
          </p:cNvSpPr>
          <p:nvPr>
            <p:ph type="body" sz="quarter" idx="19"/>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5" name="Espace réservé du texte 14">
            <a:extLst>
              <a:ext uri="{FF2B5EF4-FFF2-40B4-BE49-F238E27FC236}">
                <a16:creationId xmlns:a16="http://schemas.microsoft.com/office/drawing/2014/main" id="{0BF9F655-E7D6-45B0-9D13-97FE15F8D1E7}"/>
              </a:ext>
            </a:extLst>
          </p:cNvPr>
          <p:cNvSpPr>
            <a:spLocks noGrp="1"/>
          </p:cNvSpPr>
          <p:nvPr>
            <p:ph type="body" sz="quarter" idx="20"/>
          </p:nvPr>
        </p:nvSpPr>
        <p:spPr>
          <a:xfrm>
            <a:off x="4788000" y="3420000"/>
            <a:ext cx="3960000" cy="270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0" name="Rectangle 9">
            <a:extLst>
              <a:ext uri="{FF2B5EF4-FFF2-40B4-BE49-F238E27FC236}">
                <a16:creationId xmlns:a16="http://schemas.microsoft.com/office/drawing/2014/main" id="{DEDCDE27-95C8-4DC8-8C83-1CC01EA52954}"/>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231918222"/>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1-IMAGES A DROITE + REPONS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p:ph type="pic" sz="quarter" idx="13"/>
          </p:nvPr>
        </p:nvSpPr>
        <p:spPr>
          <a:xfrm>
            <a:off x="4788000" y="504000"/>
            <a:ext cx="396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40" name="Espace réservé pour une image  2">
            <a:extLst>
              <a:ext uri="{FF2B5EF4-FFF2-40B4-BE49-F238E27FC236}">
                <a16:creationId xmlns:a16="http://schemas.microsoft.com/office/drawing/2014/main" id="{E332C731-CBFD-4B90-A7B5-E1DAFC667302}"/>
              </a:ext>
            </a:extLst>
          </p:cNvPr>
          <p:cNvSpPr>
            <a:spLocks noGrp="1"/>
          </p:cNvSpPr>
          <p:nvPr userDrawn="1">
            <p:ph type="pic" sz="quarter" idx="14"/>
          </p:nvPr>
        </p:nvSpPr>
        <p:spPr>
          <a:xfrm>
            <a:off x="4788000" y="3528000"/>
            <a:ext cx="396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7" name="Titre 6">
            <a:extLst>
              <a:ext uri="{FF2B5EF4-FFF2-40B4-BE49-F238E27FC236}">
                <a16:creationId xmlns:a16="http://schemas.microsoft.com/office/drawing/2014/main" id="{977C19BC-B71D-4754-BC6D-01FE110D979B}"/>
              </a:ext>
            </a:extLst>
          </p:cNvPr>
          <p:cNvSpPr>
            <a:spLocks noGrp="1"/>
          </p:cNvSpPr>
          <p:nvPr>
            <p:ph type="title"/>
          </p:nvPr>
        </p:nvSpPr>
        <p:spPr/>
        <p:txBody>
          <a:bodyPr/>
          <a:lstStyle/>
          <a:p>
            <a:r>
              <a:rPr lang="fr-FR"/>
              <a:t>Modifiez le style du titre</a:t>
            </a:r>
          </a:p>
        </p:txBody>
      </p:sp>
      <p:sp>
        <p:nvSpPr>
          <p:cNvPr id="8" name="Espace réservé de la date 7">
            <a:extLst>
              <a:ext uri="{FF2B5EF4-FFF2-40B4-BE49-F238E27FC236}">
                <a16:creationId xmlns:a16="http://schemas.microsoft.com/office/drawing/2014/main" id="{33DDDBDD-864E-4DF1-B2FA-7132E1AAA0D7}"/>
              </a:ext>
            </a:extLst>
          </p:cNvPr>
          <p:cNvSpPr>
            <a:spLocks noGrp="1"/>
          </p:cNvSpPr>
          <p:nvPr>
            <p:ph type="dt" sz="half" idx="15"/>
          </p:nvPr>
        </p:nvSpPr>
        <p:spPr/>
        <p:txBody>
          <a:bodyPr/>
          <a:lstStyle/>
          <a:p>
            <a:pPr>
              <a:defRPr/>
            </a:pPr>
            <a:endParaRPr lang="fr-FR" dirty="0"/>
          </a:p>
        </p:txBody>
      </p:sp>
      <p:sp>
        <p:nvSpPr>
          <p:cNvPr id="9" name="Espace réservé du pied de page 8">
            <a:extLst>
              <a:ext uri="{FF2B5EF4-FFF2-40B4-BE49-F238E27FC236}">
                <a16:creationId xmlns:a16="http://schemas.microsoft.com/office/drawing/2014/main" id="{C2AC8178-8637-460E-957E-9B00DC3C2403}"/>
              </a:ext>
            </a:extLst>
          </p:cNvPr>
          <p:cNvSpPr>
            <a:spLocks noGrp="1"/>
          </p:cNvSpPr>
          <p:nvPr>
            <p:ph type="ftr" sz="quarter" idx="16"/>
          </p:nvPr>
        </p:nvSpPr>
        <p:spPr/>
        <p:txBody>
          <a:bodyPr/>
          <a:lstStyle/>
          <a:p>
            <a:pPr>
              <a:defRPr/>
            </a:pPr>
            <a:endParaRPr lang="fr-FR" dirty="0"/>
          </a:p>
        </p:txBody>
      </p:sp>
      <p:sp>
        <p:nvSpPr>
          <p:cNvPr id="11" name="Espace réservé du numéro de diapositive 10">
            <a:extLst>
              <a:ext uri="{FF2B5EF4-FFF2-40B4-BE49-F238E27FC236}">
                <a16:creationId xmlns:a16="http://schemas.microsoft.com/office/drawing/2014/main" id="{7BD43AF0-B672-4F09-B1AE-1031B89ECA0D}"/>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4" name="Espace réservé du texte 3">
            <a:extLst>
              <a:ext uri="{FF2B5EF4-FFF2-40B4-BE49-F238E27FC236}">
                <a16:creationId xmlns:a16="http://schemas.microsoft.com/office/drawing/2014/main" id="{A3F7C70B-70D3-405B-A70D-83335FB88C68}"/>
              </a:ext>
            </a:extLst>
          </p:cNvPr>
          <p:cNvSpPr>
            <a:spLocks noGrp="1"/>
          </p:cNvSpPr>
          <p:nvPr>
            <p:ph type="body" sz="quarter" idx="19"/>
          </p:nvPr>
        </p:nvSpPr>
        <p:spPr>
          <a:xfrm>
            <a:off x="720000" y="1440000"/>
            <a:ext cx="3600000" cy="3492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6" name="Espace réservé du texte 5">
            <a:extLst>
              <a:ext uri="{FF2B5EF4-FFF2-40B4-BE49-F238E27FC236}">
                <a16:creationId xmlns:a16="http://schemas.microsoft.com/office/drawing/2014/main" id="{C26D8798-2E70-45BB-9C92-EBE847656DAA}"/>
              </a:ext>
            </a:extLst>
          </p:cNvPr>
          <p:cNvSpPr>
            <a:spLocks noGrp="1"/>
          </p:cNvSpPr>
          <p:nvPr>
            <p:ph type="body" sz="quarter" idx="20"/>
          </p:nvPr>
        </p:nvSpPr>
        <p:spPr>
          <a:xfrm>
            <a:off x="1008000" y="5256000"/>
            <a:ext cx="3312000" cy="900000"/>
          </a:xfrm>
          <a:ln w="12700">
            <a:solidFill>
              <a:schemeClr val="accent6"/>
            </a:solidFill>
          </a:ln>
        </p:spPr>
        <p:txBody>
          <a:bodyPr lIns="108000" tIns="72000" rIns="108000" bIns="72000"/>
          <a:lstStyle>
            <a:lvl1pPr>
              <a:defRPr sz="1100"/>
            </a:lvl1pPr>
            <a:lvl2pPr marL="171450" indent="-171450">
              <a:spcBef>
                <a:spcPts val="300"/>
              </a:spcBef>
              <a:buFont typeface="Arial" panose="020B0604020202020204" pitchFamily="34" charset="0"/>
              <a:buChar char="•"/>
              <a:defRPr sz="1100"/>
            </a:lvl2pPr>
          </a:lstStyle>
          <a:p>
            <a:pPr lvl="0"/>
            <a:r>
              <a:rPr lang="fr-FR" dirty="0"/>
              <a:t>Modifier les styles du texte du masque</a:t>
            </a:r>
          </a:p>
          <a:p>
            <a:pPr lvl="1"/>
            <a:r>
              <a:rPr lang="fr-FR" dirty="0"/>
              <a:t>Deuxième niveau</a:t>
            </a:r>
          </a:p>
        </p:txBody>
      </p:sp>
      <p:sp>
        <p:nvSpPr>
          <p:cNvPr id="12" name="Rectangle 11">
            <a:extLst>
              <a:ext uri="{FF2B5EF4-FFF2-40B4-BE49-F238E27FC236}">
                <a16:creationId xmlns:a16="http://schemas.microsoft.com/office/drawing/2014/main" id="{98B3BA7A-09B9-4586-8F26-3CD717E2A69B}"/>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809402137"/>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IMAGE DEMI-PAGE">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userDrawn="1">
            <p:ph type="pic" sz="quarter" idx="13"/>
          </p:nvPr>
        </p:nvSpPr>
        <p:spPr>
          <a:xfrm>
            <a:off x="4896000" y="360000"/>
            <a:ext cx="3780000" cy="5688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 name="Titre 1">
            <a:extLst>
              <a:ext uri="{FF2B5EF4-FFF2-40B4-BE49-F238E27FC236}">
                <a16:creationId xmlns:a16="http://schemas.microsoft.com/office/drawing/2014/main" id="{9904BE71-5BB3-43B6-9909-9941E59BA427}"/>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2C891E71-F153-4DC4-ACDD-CC07CCD83900}"/>
              </a:ext>
            </a:extLst>
          </p:cNvPr>
          <p:cNvSpPr>
            <a:spLocks noGrp="1"/>
          </p:cNvSpPr>
          <p:nvPr>
            <p:ph type="dt" sz="half" idx="14"/>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77928A67-1CAA-4D53-8C76-48F55FCC62BE}"/>
              </a:ext>
            </a:extLst>
          </p:cNvPr>
          <p:cNvSpPr>
            <a:spLocks noGrp="1"/>
          </p:cNvSpPr>
          <p:nvPr>
            <p:ph type="ftr" sz="quarter" idx="15"/>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303D243E-123A-4239-9B0D-6194FFB6027F}"/>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
        <p:nvSpPr>
          <p:cNvPr id="14" name="Espace réservé du texte 13">
            <a:extLst>
              <a:ext uri="{FF2B5EF4-FFF2-40B4-BE49-F238E27FC236}">
                <a16:creationId xmlns:a16="http://schemas.microsoft.com/office/drawing/2014/main" id="{7B95F934-3886-4669-9296-8EFA49AB87AA}"/>
              </a:ext>
            </a:extLst>
          </p:cNvPr>
          <p:cNvSpPr>
            <a:spLocks noGrp="1"/>
          </p:cNvSpPr>
          <p:nvPr>
            <p:ph type="body" sz="quarter" idx="17"/>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9" name="Rectangle 8">
            <a:extLst>
              <a:ext uri="{FF2B5EF4-FFF2-40B4-BE49-F238E27FC236}">
                <a16:creationId xmlns:a16="http://schemas.microsoft.com/office/drawing/2014/main" id="{EDA3A7C4-F88C-4D67-B83C-771608F21015}"/>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44272339"/>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4 IMAGE PORTRAITS">
    <p:spTree>
      <p:nvGrpSpPr>
        <p:cNvPr id="1" name=""/>
        <p:cNvGrpSpPr/>
        <p:nvPr/>
      </p:nvGrpSpPr>
      <p:grpSpPr>
        <a:xfrm>
          <a:off x="0" y="0"/>
          <a:ext cx="0" cy="0"/>
          <a:chOff x="0" y="0"/>
          <a:chExt cx="0" cy="0"/>
        </a:xfrm>
      </p:grpSpPr>
      <p:sp>
        <p:nvSpPr>
          <p:cNvPr id="3" name="Espace réservé pour une image  2">
            <a:extLst>
              <a:ext uri="{FF2B5EF4-FFF2-40B4-BE49-F238E27FC236}">
                <a16:creationId xmlns:a16="http://schemas.microsoft.com/office/drawing/2014/main" id="{86E95EF2-936F-498C-9668-B5D6D47A2634}"/>
              </a:ext>
            </a:extLst>
          </p:cNvPr>
          <p:cNvSpPr>
            <a:spLocks noGrp="1"/>
          </p:cNvSpPr>
          <p:nvPr userDrawn="1">
            <p:ph type="pic" sz="quarter" idx="13"/>
          </p:nvPr>
        </p:nvSpPr>
        <p:spPr>
          <a:xfrm>
            <a:off x="6982854" y="396000"/>
            <a:ext cx="1800000" cy="2699999"/>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0" name="Espace réservé pour une image  2">
            <a:extLst>
              <a:ext uri="{FF2B5EF4-FFF2-40B4-BE49-F238E27FC236}">
                <a16:creationId xmlns:a16="http://schemas.microsoft.com/office/drawing/2014/main" id="{8A8BAE0D-F2EB-4E4B-8E75-21095239CD3C}"/>
              </a:ext>
            </a:extLst>
          </p:cNvPr>
          <p:cNvSpPr>
            <a:spLocks noGrp="1"/>
          </p:cNvSpPr>
          <p:nvPr>
            <p:ph type="pic" sz="quarter" idx="14"/>
          </p:nvPr>
        </p:nvSpPr>
        <p:spPr>
          <a:xfrm>
            <a:off x="4896000" y="396000"/>
            <a:ext cx="1800000" cy="270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7" name="Espace réservé pour une image  2">
            <a:extLst>
              <a:ext uri="{FF2B5EF4-FFF2-40B4-BE49-F238E27FC236}">
                <a16:creationId xmlns:a16="http://schemas.microsoft.com/office/drawing/2014/main" id="{87AF747B-826C-4FE8-B497-8DAA008DFF42}"/>
              </a:ext>
            </a:extLst>
          </p:cNvPr>
          <p:cNvSpPr>
            <a:spLocks noGrp="1"/>
          </p:cNvSpPr>
          <p:nvPr>
            <p:ph type="pic" sz="quarter" idx="15"/>
          </p:nvPr>
        </p:nvSpPr>
        <p:spPr>
          <a:xfrm>
            <a:off x="6982854" y="3384000"/>
            <a:ext cx="1800000" cy="270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8" name="Espace réservé pour une image  2">
            <a:extLst>
              <a:ext uri="{FF2B5EF4-FFF2-40B4-BE49-F238E27FC236}">
                <a16:creationId xmlns:a16="http://schemas.microsoft.com/office/drawing/2014/main" id="{53D51086-C5EF-4801-8D5A-026985643F07}"/>
              </a:ext>
            </a:extLst>
          </p:cNvPr>
          <p:cNvSpPr>
            <a:spLocks noGrp="1"/>
          </p:cNvSpPr>
          <p:nvPr>
            <p:ph type="pic" sz="quarter" idx="16"/>
          </p:nvPr>
        </p:nvSpPr>
        <p:spPr>
          <a:xfrm>
            <a:off x="4896000" y="3384000"/>
            <a:ext cx="1800000" cy="270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2" name="Espace réservé de la date 1">
            <a:extLst>
              <a:ext uri="{FF2B5EF4-FFF2-40B4-BE49-F238E27FC236}">
                <a16:creationId xmlns:a16="http://schemas.microsoft.com/office/drawing/2014/main" id="{A75082C5-78C6-4E21-823F-2DE1D8C0FFBB}"/>
              </a:ext>
            </a:extLst>
          </p:cNvPr>
          <p:cNvSpPr>
            <a:spLocks noGrp="1"/>
          </p:cNvSpPr>
          <p:nvPr>
            <p:ph type="dt" sz="half" idx="17"/>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DA5346AA-6950-41F1-9B9B-E0218320E0B1}"/>
              </a:ext>
            </a:extLst>
          </p:cNvPr>
          <p:cNvSpPr>
            <a:spLocks noGrp="1"/>
          </p:cNvSpPr>
          <p:nvPr>
            <p:ph type="ftr" sz="quarter" idx="18"/>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3093400C-9587-4B4E-9788-B7437CB40A23}"/>
              </a:ext>
            </a:extLst>
          </p:cNvPr>
          <p:cNvSpPr>
            <a:spLocks noGrp="1"/>
          </p:cNvSpPr>
          <p:nvPr>
            <p:ph type="sldNum" sz="quarter" idx="19"/>
          </p:nvPr>
        </p:nvSpPr>
        <p:spPr/>
        <p:txBody>
          <a:bodyPr/>
          <a:lstStyle/>
          <a:p>
            <a:pPr>
              <a:defRPr/>
            </a:pPr>
            <a:fld id="{2A19B30F-9136-4BF4-ACE0-62FF267387C0}" type="slidenum">
              <a:rPr lang="fr-FR" altLang="fr-FR" smtClean="0"/>
              <a:pPr>
                <a:defRPr/>
              </a:pPr>
              <a:t>‹N°›</a:t>
            </a:fld>
            <a:endParaRPr lang="fr-FR" altLang="fr-FR" dirty="0"/>
          </a:p>
        </p:txBody>
      </p:sp>
      <p:sp>
        <p:nvSpPr>
          <p:cNvPr id="6" name="Titre 5">
            <a:extLst>
              <a:ext uri="{FF2B5EF4-FFF2-40B4-BE49-F238E27FC236}">
                <a16:creationId xmlns:a16="http://schemas.microsoft.com/office/drawing/2014/main" id="{F1086E8B-2BBA-46DA-ADD5-96788FC52B1F}"/>
              </a:ext>
            </a:extLst>
          </p:cNvPr>
          <p:cNvSpPr>
            <a:spLocks noGrp="1"/>
          </p:cNvSpPr>
          <p:nvPr>
            <p:ph type="title"/>
          </p:nvPr>
        </p:nvSpPr>
        <p:spPr/>
        <p:txBody>
          <a:bodyPr/>
          <a:lstStyle/>
          <a:p>
            <a:r>
              <a:rPr lang="fr-FR"/>
              <a:t>Modifiez le style du titre</a:t>
            </a:r>
          </a:p>
        </p:txBody>
      </p:sp>
      <p:sp>
        <p:nvSpPr>
          <p:cNvPr id="15" name="Espace réservé du texte 14">
            <a:extLst>
              <a:ext uri="{FF2B5EF4-FFF2-40B4-BE49-F238E27FC236}">
                <a16:creationId xmlns:a16="http://schemas.microsoft.com/office/drawing/2014/main" id="{FFDF3A53-E0E0-4715-B175-55B61DF11E11}"/>
              </a:ext>
            </a:extLst>
          </p:cNvPr>
          <p:cNvSpPr>
            <a:spLocks noGrp="1"/>
          </p:cNvSpPr>
          <p:nvPr>
            <p:ph type="body" sz="quarter" idx="20"/>
          </p:nvPr>
        </p:nvSpPr>
        <p:spPr>
          <a:xfrm>
            <a:off x="720000" y="1440000"/>
            <a:ext cx="360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3" name="Rectangle 12">
            <a:extLst>
              <a:ext uri="{FF2B5EF4-FFF2-40B4-BE49-F238E27FC236}">
                <a16:creationId xmlns:a16="http://schemas.microsoft.com/office/drawing/2014/main" id="{9B7CC89D-E486-4027-89AF-EC47BDE97CD4}"/>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3258389815"/>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5-IMAGE DEMI-PAGE + REPONS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9C6E18-3F68-4D11-92C2-27B1EC141D75}"/>
              </a:ext>
            </a:extLst>
          </p:cNvPr>
          <p:cNvSpPr>
            <a:spLocks noGrp="1"/>
          </p:cNvSpPr>
          <p:nvPr>
            <p:ph type="title"/>
          </p:nvPr>
        </p:nvSpPr>
        <p:spPr/>
        <p:txBody>
          <a:bodyPr/>
          <a:lstStyle/>
          <a:p>
            <a:r>
              <a:rPr lang="fr-FR"/>
              <a:t>Modifiez le style du titre</a:t>
            </a:r>
          </a:p>
        </p:txBody>
      </p:sp>
      <p:sp>
        <p:nvSpPr>
          <p:cNvPr id="4" name="Espace réservé de la date 3">
            <a:extLst>
              <a:ext uri="{FF2B5EF4-FFF2-40B4-BE49-F238E27FC236}">
                <a16:creationId xmlns:a16="http://schemas.microsoft.com/office/drawing/2014/main" id="{C9B390A8-B580-4604-B22C-5218ECDAAB2C}"/>
              </a:ext>
            </a:extLst>
          </p:cNvPr>
          <p:cNvSpPr>
            <a:spLocks noGrp="1"/>
          </p:cNvSpPr>
          <p:nvPr>
            <p:ph type="dt" sz="half" idx="14"/>
          </p:nvPr>
        </p:nvSpPr>
        <p:spPr/>
        <p:txBody>
          <a:bodyPr/>
          <a:lstStyle/>
          <a:p>
            <a:pPr>
              <a:defRPr/>
            </a:pPr>
            <a:endParaRPr lang="fr-FR" dirty="0"/>
          </a:p>
        </p:txBody>
      </p:sp>
      <p:sp>
        <p:nvSpPr>
          <p:cNvPr id="5" name="Espace réservé du pied de page 4">
            <a:extLst>
              <a:ext uri="{FF2B5EF4-FFF2-40B4-BE49-F238E27FC236}">
                <a16:creationId xmlns:a16="http://schemas.microsoft.com/office/drawing/2014/main" id="{B1B47CAA-EA12-4D24-8F4D-7884CA6CF37B}"/>
              </a:ext>
            </a:extLst>
          </p:cNvPr>
          <p:cNvSpPr>
            <a:spLocks noGrp="1"/>
          </p:cNvSpPr>
          <p:nvPr>
            <p:ph type="ftr" sz="quarter" idx="15"/>
          </p:nvPr>
        </p:nvSpPr>
        <p:spPr/>
        <p:txBody>
          <a:bodyPr/>
          <a:lstStyle/>
          <a:p>
            <a:pPr>
              <a:defRPr/>
            </a:pPr>
            <a:endParaRPr lang="fr-FR" dirty="0"/>
          </a:p>
        </p:txBody>
      </p:sp>
      <p:sp>
        <p:nvSpPr>
          <p:cNvPr id="6" name="Espace réservé du numéro de diapositive 5">
            <a:extLst>
              <a:ext uri="{FF2B5EF4-FFF2-40B4-BE49-F238E27FC236}">
                <a16:creationId xmlns:a16="http://schemas.microsoft.com/office/drawing/2014/main" id="{65430FD7-E212-4C80-AC11-2E5D3B6CB5A4}"/>
              </a:ext>
            </a:extLst>
          </p:cNvPr>
          <p:cNvSpPr>
            <a:spLocks noGrp="1"/>
          </p:cNvSpPr>
          <p:nvPr>
            <p:ph type="sldNum" sz="quarter" idx="16"/>
          </p:nvPr>
        </p:nvSpPr>
        <p:spPr/>
        <p:txBody>
          <a:bodyPr/>
          <a:lstStyle/>
          <a:p>
            <a:pPr>
              <a:defRPr/>
            </a:pPr>
            <a:fld id="{2A19B30F-9136-4BF4-ACE0-62FF267387C0}" type="slidenum">
              <a:rPr lang="fr-FR" altLang="fr-FR" smtClean="0"/>
              <a:pPr>
                <a:defRPr/>
              </a:pPr>
              <a:t>‹N°›</a:t>
            </a:fld>
            <a:endParaRPr lang="fr-FR" altLang="fr-FR" dirty="0"/>
          </a:p>
        </p:txBody>
      </p:sp>
      <p:sp>
        <p:nvSpPr>
          <p:cNvPr id="13" name="Espace réservé pour une image  2">
            <a:extLst>
              <a:ext uri="{FF2B5EF4-FFF2-40B4-BE49-F238E27FC236}">
                <a16:creationId xmlns:a16="http://schemas.microsoft.com/office/drawing/2014/main" id="{2F70E0CB-8BD4-48C9-A856-0C1252180A01}"/>
              </a:ext>
            </a:extLst>
          </p:cNvPr>
          <p:cNvSpPr>
            <a:spLocks noGrp="1"/>
          </p:cNvSpPr>
          <p:nvPr>
            <p:ph type="pic" sz="quarter" idx="13"/>
          </p:nvPr>
        </p:nvSpPr>
        <p:spPr>
          <a:xfrm>
            <a:off x="4896000" y="503998"/>
            <a:ext cx="3780000" cy="5544001"/>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8" name="Espace réservé du texte 7">
            <a:extLst>
              <a:ext uri="{FF2B5EF4-FFF2-40B4-BE49-F238E27FC236}">
                <a16:creationId xmlns:a16="http://schemas.microsoft.com/office/drawing/2014/main" id="{8B48D505-871A-4844-8CB3-3C9D5025E401}"/>
              </a:ext>
            </a:extLst>
          </p:cNvPr>
          <p:cNvSpPr>
            <a:spLocks noGrp="1"/>
          </p:cNvSpPr>
          <p:nvPr>
            <p:ph type="body" sz="quarter" idx="19"/>
          </p:nvPr>
        </p:nvSpPr>
        <p:spPr>
          <a:xfrm>
            <a:off x="720000" y="1440000"/>
            <a:ext cx="3600000" cy="3492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4" name="Espace réservé du texte 13">
            <a:extLst>
              <a:ext uri="{FF2B5EF4-FFF2-40B4-BE49-F238E27FC236}">
                <a16:creationId xmlns:a16="http://schemas.microsoft.com/office/drawing/2014/main" id="{4C43B227-0019-49C3-AF14-3BA195AAAF86}"/>
              </a:ext>
            </a:extLst>
          </p:cNvPr>
          <p:cNvSpPr>
            <a:spLocks noGrp="1"/>
          </p:cNvSpPr>
          <p:nvPr>
            <p:ph type="body" sz="quarter" idx="20"/>
          </p:nvPr>
        </p:nvSpPr>
        <p:spPr>
          <a:xfrm>
            <a:off x="1008063" y="5256000"/>
            <a:ext cx="3312000" cy="900000"/>
          </a:xfrm>
          <a:ln w="12700">
            <a:solidFill>
              <a:schemeClr val="accent6"/>
            </a:solidFill>
          </a:ln>
        </p:spPr>
        <p:txBody>
          <a:bodyPr lIns="180000" tIns="144000" rIns="180000" bIns="72000"/>
          <a:lstStyle>
            <a:lvl1pPr>
              <a:defRPr sz="1100"/>
            </a:lvl1pPr>
            <a:lvl2pPr marL="171450" indent="-171450">
              <a:spcBef>
                <a:spcPts val="300"/>
              </a:spcBef>
              <a:buFont typeface="Arial" panose="020B0604020202020204" pitchFamily="34" charset="0"/>
              <a:buChar char="•"/>
              <a:defRPr sz="1100"/>
            </a:lvl2pPr>
          </a:lstStyle>
          <a:p>
            <a:pPr lvl="0"/>
            <a:r>
              <a:rPr lang="fr-FR" dirty="0"/>
              <a:t>Modifier les styles du texte du masque</a:t>
            </a:r>
          </a:p>
          <a:p>
            <a:pPr lvl="1"/>
            <a:r>
              <a:rPr lang="fr-FR" dirty="0"/>
              <a:t>Deuxième niveau</a:t>
            </a:r>
          </a:p>
        </p:txBody>
      </p:sp>
      <p:sp>
        <p:nvSpPr>
          <p:cNvPr id="11" name="Rectangle 10">
            <a:extLst>
              <a:ext uri="{FF2B5EF4-FFF2-40B4-BE49-F238E27FC236}">
                <a16:creationId xmlns:a16="http://schemas.microsoft.com/office/drawing/2014/main" id="{1B223019-830F-406C-BCE1-F7798FCA354B}"/>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3757347290"/>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9-3 IMAGES PAYSAG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505C2D-6915-4D8E-B207-C0107CD810C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C729900-9497-4F5E-B5A5-8F4853456CD8}"/>
              </a:ext>
            </a:extLst>
          </p:cNvPr>
          <p:cNvSpPr>
            <a:spLocks noGrp="1"/>
          </p:cNvSpPr>
          <p:nvPr>
            <p:ph type="dt" sz="half" idx="16"/>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F5432FC5-754F-4115-93F3-265F3F15A605}"/>
              </a:ext>
            </a:extLst>
          </p:cNvPr>
          <p:cNvSpPr>
            <a:spLocks noGrp="1"/>
          </p:cNvSpPr>
          <p:nvPr>
            <p:ph type="ftr" sz="quarter" idx="17"/>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91A491AB-3512-4C97-9568-15096E4E025D}"/>
              </a:ext>
            </a:extLst>
          </p:cNvPr>
          <p:cNvSpPr>
            <a:spLocks noGrp="1"/>
          </p:cNvSpPr>
          <p:nvPr>
            <p:ph type="sldNum" sz="quarter" idx="18"/>
          </p:nvPr>
        </p:nvSpPr>
        <p:spPr/>
        <p:txBody>
          <a:bodyPr/>
          <a:lstStyle/>
          <a:p>
            <a:pPr>
              <a:defRPr/>
            </a:pPr>
            <a:fld id="{2A19B30F-9136-4BF4-ACE0-62FF267387C0}" type="slidenum">
              <a:rPr lang="fr-FR" altLang="fr-FR" smtClean="0"/>
              <a:pPr>
                <a:defRPr/>
              </a:pPr>
              <a:t>‹N°›</a:t>
            </a:fld>
            <a:endParaRPr lang="fr-FR" altLang="fr-FR" dirty="0"/>
          </a:p>
        </p:txBody>
      </p:sp>
      <p:sp>
        <p:nvSpPr>
          <p:cNvPr id="13" name="Espace réservé pour une image  2">
            <a:extLst>
              <a:ext uri="{FF2B5EF4-FFF2-40B4-BE49-F238E27FC236}">
                <a16:creationId xmlns:a16="http://schemas.microsoft.com/office/drawing/2014/main" id="{24DE8DE4-98DF-431E-81C2-5F84010B9A82}"/>
              </a:ext>
            </a:extLst>
          </p:cNvPr>
          <p:cNvSpPr>
            <a:spLocks noGrp="1"/>
          </p:cNvSpPr>
          <p:nvPr>
            <p:ph type="pic" sz="quarter" idx="13"/>
          </p:nvPr>
        </p:nvSpPr>
        <p:spPr>
          <a:xfrm>
            <a:off x="5040000" y="360000"/>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4" name="Espace réservé pour une image  2">
            <a:extLst>
              <a:ext uri="{FF2B5EF4-FFF2-40B4-BE49-F238E27FC236}">
                <a16:creationId xmlns:a16="http://schemas.microsoft.com/office/drawing/2014/main" id="{8B64B319-CC52-4485-BAB9-BDA1FAF6AE76}"/>
              </a:ext>
            </a:extLst>
          </p:cNvPr>
          <p:cNvSpPr>
            <a:spLocks noGrp="1"/>
          </p:cNvSpPr>
          <p:nvPr>
            <p:ph type="pic" sz="quarter" idx="14"/>
          </p:nvPr>
        </p:nvSpPr>
        <p:spPr>
          <a:xfrm>
            <a:off x="5040000" y="3528000"/>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15" name="Espace réservé pour une image  2">
            <a:extLst>
              <a:ext uri="{FF2B5EF4-FFF2-40B4-BE49-F238E27FC236}">
                <a16:creationId xmlns:a16="http://schemas.microsoft.com/office/drawing/2014/main" id="{0AF87419-EE14-4F4A-8F37-F171FAD5200A}"/>
              </a:ext>
            </a:extLst>
          </p:cNvPr>
          <p:cNvSpPr>
            <a:spLocks noGrp="1"/>
          </p:cNvSpPr>
          <p:nvPr>
            <p:ph type="pic" sz="quarter" idx="15"/>
          </p:nvPr>
        </p:nvSpPr>
        <p:spPr>
          <a:xfrm>
            <a:off x="720000" y="3528000"/>
            <a:ext cx="3600000" cy="2520000"/>
          </a:xfrm>
          <a:prstGeom prst="rect">
            <a:avLst/>
          </a:prstGeom>
          <a:solidFill>
            <a:schemeClr val="bg1"/>
          </a:solidFill>
        </p:spPr>
        <p:txBody>
          <a:bodyPr>
            <a:normAutofit/>
          </a:bodyPr>
          <a:lstStyle>
            <a:lvl1pPr marL="0" indent="0">
              <a:buFontTx/>
              <a:buNone/>
              <a:defRPr sz="1200" b="0"/>
            </a:lvl1pPr>
          </a:lstStyle>
          <a:p>
            <a:endParaRPr lang="fr-FR" dirty="0"/>
          </a:p>
        </p:txBody>
      </p:sp>
      <p:sp>
        <p:nvSpPr>
          <p:cNvPr id="9" name="Espace réservé du texte 8">
            <a:extLst>
              <a:ext uri="{FF2B5EF4-FFF2-40B4-BE49-F238E27FC236}">
                <a16:creationId xmlns:a16="http://schemas.microsoft.com/office/drawing/2014/main" id="{BD50B04D-2251-42DD-BC33-9D4012F502AB}"/>
              </a:ext>
            </a:extLst>
          </p:cNvPr>
          <p:cNvSpPr>
            <a:spLocks noGrp="1"/>
          </p:cNvSpPr>
          <p:nvPr>
            <p:ph type="body" sz="quarter" idx="19"/>
          </p:nvPr>
        </p:nvSpPr>
        <p:spPr>
          <a:xfrm>
            <a:off x="720000" y="1440000"/>
            <a:ext cx="3600000" cy="144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11" name="Rectangle 10">
            <a:extLst>
              <a:ext uri="{FF2B5EF4-FFF2-40B4-BE49-F238E27FC236}">
                <a16:creationId xmlns:a16="http://schemas.microsoft.com/office/drawing/2014/main" id="{BCF5395D-64E3-4526-95CC-E3FFA06FD718}"/>
              </a:ext>
            </a:extLst>
          </p:cNvPr>
          <p:cNvSpPr/>
          <p:nvPr userDrawn="1"/>
        </p:nvSpPr>
        <p:spPr>
          <a:xfrm rot="16200000">
            <a:off x="107999" y="468000"/>
            <a:ext cx="288000" cy="503999"/>
          </a:xfrm>
          <a:prstGeom prst="rect">
            <a:avLst/>
          </a:prstGeom>
          <a:solidFill>
            <a:schemeClr val="accent1"/>
          </a:solidFill>
        </p:spPr>
        <p:txBody>
          <a:bodyPr wrap="square" rtlCol="0" anchor="ctr">
            <a:spAutoFit/>
          </a:bodyPr>
          <a:lstStyle/>
          <a:p>
            <a:pPr algn="ctr"/>
            <a:endParaRPr lang="fr-FR" dirty="0"/>
          </a:p>
        </p:txBody>
      </p:sp>
    </p:spTree>
    <p:extLst>
      <p:ext uri="{BB962C8B-B14F-4D97-AF65-F5344CB8AC3E}">
        <p14:creationId xmlns:p14="http://schemas.microsoft.com/office/powerpoint/2010/main" val="3255481148"/>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re et contenu">
    <p:spTree>
      <p:nvGrpSpPr>
        <p:cNvPr id="1" name=""/>
        <p:cNvGrpSpPr/>
        <p:nvPr/>
      </p:nvGrpSpPr>
      <p:grpSpPr>
        <a:xfrm>
          <a:off x="0" y="0"/>
          <a:ext cx="0" cy="0"/>
          <a:chOff x="0" y="0"/>
          <a:chExt cx="0" cy="0"/>
        </a:xfrm>
      </p:grpSpPr>
      <p:sp>
        <p:nvSpPr>
          <p:cNvPr id="4" name="Espace réservé du numéro de diapositive 5"/>
          <p:cNvSpPr txBox="1">
            <a:spLocks/>
          </p:cNvSpPr>
          <p:nvPr/>
        </p:nvSpPr>
        <p:spPr>
          <a:xfrm>
            <a:off x="6548438" y="6351588"/>
            <a:ext cx="2133600" cy="365125"/>
          </a:xfrm>
          <a:prstGeom prst="rect">
            <a:avLst/>
          </a:prstGeom>
        </p:spPr>
        <p:txBody>
          <a:bodyPr anchor="ct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charset="-128"/>
              </a:defRPr>
            </a:lvl9pPr>
          </a:lstStyle>
          <a:p>
            <a:pPr algn="r" eaLnBrk="1" hangingPunct="1">
              <a:defRPr/>
            </a:pPr>
            <a:fld id="{875060FF-729D-4068-9FBA-E63CF28E7E6B}" type="slidenum">
              <a:rPr lang="fr-FR" sz="1200" smtClean="0">
                <a:solidFill>
                  <a:srgbClr val="898989"/>
                </a:solidFill>
              </a:rPr>
              <a:pPr algn="r" eaLnBrk="1" hangingPunct="1">
                <a:defRPr/>
              </a:pPr>
              <a:t>‹N°›</a:t>
            </a:fld>
            <a:endParaRPr lang="fr-FR" sz="1200" dirty="0">
              <a:solidFill>
                <a:srgbClr val="898989"/>
              </a:solidFill>
            </a:endParaRPr>
          </a:p>
        </p:txBody>
      </p:sp>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6193794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 Respiration en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BDFFF7C-1792-4DDE-A589-E5C0F5AA9BFA}"/>
              </a:ext>
            </a:extLst>
          </p:cNvPr>
          <p:cNvSpPr/>
          <p:nvPr userDrawn="1"/>
        </p:nvSpPr>
        <p:spPr>
          <a:xfrm>
            <a:off x="1002152" y="1678169"/>
            <a:ext cx="7139697" cy="3528000"/>
          </a:xfrm>
          <a:prstGeom prst="rect">
            <a:avLst/>
          </a:prstGeom>
          <a:solidFill>
            <a:srgbClr val="FFFFFF">
              <a:alpha val="89804"/>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1B726ABA-35D2-40F6-B1F1-304E9F8A3338}"/>
              </a:ext>
            </a:extLst>
          </p:cNvPr>
          <p:cNvSpPr>
            <a:spLocks noGrp="1"/>
          </p:cNvSpPr>
          <p:nvPr>
            <p:ph type="title" hasCustomPrompt="1"/>
          </p:nvPr>
        </p:nvSpPr>
        <p:spPr>
          <a:xfrm>
            <a:off x="1166400" y="2340000"/>
            <a:ext cx="5886000" cy="1382400"/>
          </a:xfrm>
          <a:prstGeom prst="rect">
            <a:avLst/>
          </a:prstGeom>
          <a:noFill/>
        </p:spPr>
        <p:txBody>
          <a:bodyPr vert="horz" lIns="91440" tIns="45720" rIns="91440" bIns="45720" rtlCol="0" anchor="b">
            <a:normAutofit/>
          </a:bodyPr>
          <a:lstStyle>
            <a:lvl1pPr>
              <a:defRPr lang="fr-FR" sz="2800" b="0">
                <a:solidFill>
                  <a:schemeClr val="accent1"/>
                </a:solidFill>
              </a:defRPr>
            </a:lvl1pPr>
          </a:lstStyle>
          <a:p>
            <a:pPr marL="0" lvl="0" indent="0">
              <a:lnSpc>
                <a:spcPct val="110000"/>
              </a:lnSpc>
              <a:buClr>
                <a:schemeClr val="bg1">
                  <a:lumMod val="25000"/>
                </a:schemeClr>
              </a:buClr>
              <a:buFont typeface="+mj-lt"/>
              <a:buNone/>
            </a:pPr>
            <a:r>
              <a:rPr lang="fr-FR" dirty="0"/>
              <a:t>Renommez le titre de la partie</a:t>
            </a:r>
          </a:p>
        </p:txBody>
      </p:sp>
      <p:sp>
        <p:nvSpPr>
          <p:cNvPr id="6" name="Shape 65">
            <a:extLst>
              <a:ext uri="{FF2B5EF4-FFF2-40B4-BE49-F238E27FC236}">
                <a16:creationId xmlns:a16="http://schemas.microsoft.com/office/drawing/2014/main" id="{E9F828F5-594A-4C7E-8587-D6C32132C6C3}"/>
              </a:ext>
            </a:extLst>
          </p:cNvPr>
          <p:cNvSpPr>
            <a:spLocks noChangeShapeType="1"/>
          </p:cNvSpPr>
          <p:nvPr userDrawn="1"/>
        </p:nvSpPr>
        <p:spPr bwMode="auto">
          <a:xfrm>
            <a:off x="0" y="3812644"/>
            <a:ext cx="7049477" cy="0"/>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lIns="45719" rIns="45719"/>
          <a:lstStyle/>
          <a:p>
            <a:endParaRPr lang="fr-FR"/>
          </a:p>
        </p:txBody>
      </p:sp>
      <p:sp>
        <p:nvSpPr>
          <p:cNvPr id="3" name="Espace réservé de la date 2">
            <a:extLst>
              <a:ext uri="{FF2B5EF4-FFF2-40B4-BE49-F238E27FC236}">
                <a16:creationId xmlns:a16="http://schemas.microsoft.com/office/drawing/2014/main" id="{C4512E13-0348-4C36-BCC8-385DA6B89E97}"/>
              </a:ext>
            </a:extLst>
          </p:cNvPr>
          <p:cNvSpPr>
            <a:spLocks noGrp="1"/>
          </p:cNvSpPr>
          <p:nvPr>
            <p:ph type="dt" sz="half" idx="10"/>
          </p:nvPr>
        </p:nvSpPr>
        <p:spPr/>
        <p:txBody>
          <a:bodyPr/>
          <a:lstStyle/>
          <a:p>
            <a:pPr>
              <a:defRPr/>
            </a:pPr>
            <a:endParaRPr lang="fr-FR" dirty="0"/>
          </a:p>
        </p:txBody>
      </p:sp>
      <p:sp>
        <p:nvSpPr>
          <p:cNvPr id="4" name="Espace réservé du pied de page 3">
            <a:extLst>
              <a:ext uri="{FF2B5EF4-FFF2-40B4-BE49-F238E27FC236}">
                <a16:creationId xmlns:a16="http://schemas.microsoft.com/office/drawing/2014/main" id="{43D20820-1C26-4272-A68C-88DD394EC1A6}"/>
              </a:ext>
            </a:extLst>
          </p:cNvPr>
          <p:cNvSpPr>
            <a:spLocks noGrp="1"/>
          </p:cNvSpPr>
          <p:nvPr>
            <p:ph type="ftr" sz="quarter" idx="11"/>
          </p:nvPr>
        </p:nvSpPr>
        <p:spPr/>
        <p:txBody>
          <a:bodyPr/>
          <a:lstStyle/>
          <a:p>
            <a:pPr>
              <a:defRPr/>
            </a:pPr>
            <a:endParaRPr lang="fr-FR" dirty="0"/>
          </a:p>
        </p:txBody>
      </p:sp>
      <p:sp>
        <p:nvSpPr>
          <p:cNvPr id="5" name="Espace réservé du numéro de diapositive 4">
            <a:extLst>
              <a:ext uri="{FF2B5EF4-FFF2-40B4-BE49-F238E27FC236}">
                <a16:creationId xmlns:a16="http://schemas.microsoft.com/office/drawing/2014/main" id="{76BCEB9E-1C55-460F-9137-444D56748188}"/>
              </a:ext>
            </a:extLst>
          </p:cNvPr>
          <p:cNvSpPr>
            <a:spLocks noGrp="1"/>
          </p:cNvSpPr>
          <p:nvPr>
            <p:ph type="sldNum" sz="quarter" idx="12"/>
          </p:nvPr>
        </p:nvSpPr>
        <p:spPr/>
        <p:txBody>
          <a:body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225190446"/>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 Page simple">
    <p:spTree>
      <p:nvGrpSpPr>
        <p:cNvPr id="1" name=""/>
        <p:cNvGrpSpPr/>
        <p:nvPr/>
      </p:nvGrpSpPr>
      <p:grpSpPr>
        <a:xfrm>
          <a:off x="0" y="0"/>
          <a:ext cx="0" cy="0"/>
          <a:chOff x="0" y="0"/>
          <a:chExt cx="0" cy="0"/>
        </a:xfrm>
      </p:grpSpPr>
      <p:sp>
        <p:nvSpPr>
          <p:cNvPr id="8" name="Espace réservé de la date 7">
            <a:extLst>
              <a:ext uri="{FF2B5EF4-FFF2-40B4-BE49-F238E27FC236}">
                <a16:creationId xmlns:a16="http://schemas.microsoft.com/office/drawing/2014/main" id="{7D019E94-0B70-4CAF-9B8F-9530807D92E8}"/>
              </a:ext>
            </a:extLst>
          </p:cNvPr>
          <p:cNvSpPr>
            <a:spLocks noGrp="1"/>
          </p:cNvSpPr>
          <p:nvPr>
            <p:ph type="dt" sz="half" idx="15"/>
          </p:nvPr>
        </p:nvSpPr>
        <p:spPr/>
        <p:txBody>
          <a:bodyPr/>
          <a:lstStyle/>
          <a:p>
            <a:pPr>
              <a:defRPr/>
            </a:pPr>
            <a:endParaRPr lang="fr-FR" dirty="0"/>
          </a:p>
        </p:txBody>
      </p:sp>
      <p:sp>
        <p:nvSpPr>
          <p:cNvPr id="9" name="Espace réservé du pied de page 8">
            <a:extLst>
              <a:ext uri="{FF2B5EF4-FFF2-40B4-BE49-F238E27FC236}">
                <a16:creationId xmlns:a16="http://schemas.microsoft.com/office/drawing/2014/main" id="{BC6C85C9-DA28-4767-8F86-6778DB9174D5}"/>
              </a:ext>
            </a:extLst>
          </p:cNvPr>
          <p:cNvSpPr>
            <a:spLocks noGrp="1"/>
          </p:cNvSpPr>
          <p:nvPr>
            <p:ph type="ftr" sz="quarter" idx="16"/>
          </p:nvPr>
        </p:nvSpPr>
        <p:spPr/>
        <p:txBody>
          <a:bodyPr/>
          <a:lstStyle/>
          <a:p>
            <a:pPr>
              <a:defRPr/>
            </a:pPr>
            <a:endParaRPr lang="fr-FR" dirty="0"/>
          </a:p>
        </p:txBody>
      </p:sp>
      <p:sp>
        <p:nvSpPr>
          <p:cNvPr id="10" name="Espace réservé du numéro de diapositive 9">
            <a:extLst>
              <a:ext uri="{FF2B5EF4-FFF2-40B4-BE49-F238E27FC236}">
                <a16:creationId xmlns:a16="http://schemas.microsoft.com/office/drawing/2014/main" id="{AE892821-950E-4783-9FE4-48F3297A61FA}"/>
              </a:ext>
            </a:extLst>
          </p:cNvPr>
          <p:cNvSpPr>
            <a:spLocks noGrp="1"/>
          </p:cNvSpPr>
          <p:nvPr>
            <p:ph type="sldNum" sz="quarter" idx="17"/>
          </p:nvPr>
        </p:nvSpPr>
        <p:spPr/>
        <p:txBody>
          <a:bodyPr/>
          <a:lstStyle/>
          <a:p>
            <a:pPr>
              <a:defRPr/>
            </a:pPr>
            <a:fld id="{2A19B30F-9136-4BF4-ACE0-62FF267387C0}" type="slidenum">
              <a:rPr lang="fr-FR" altLang="fr-FR" smtClean="0"/>
              <a:pPr>
                <a:defRPr/>
              </a:pPr>
              <a:t>‹N°›</a:t>
            </a:fld>
            <a:endParaRPr lang="fr-FR" altLang="fr-FR" dirty="0"/>
          </a:p>
        </p:txBody>
      </p:sp>
      <p:sp>
        <p:nvSpPr>
          <p:cNvPr id="16" name="Rectangle 15">
            <a:extLst>
              <a:ext uri="{FF2B5EF4-FFF2-40B4-BE49-F238E27FC236}">
                <a16:creationId xmlns:a16="http://schemas.microsoft.com/office/drawing/2014/main" id="{CC4DFACF-C893-4802-95A9-F0B60EE21031}"/>
              </a:ext>
            </a:extLst>
          </p:cNvPr>
          <p:cNvSpPr/>
          <p:nvPr userDrawn="1"/>
        </p:nvSpPr>
        <p:spPr>
          <a:xfrm rot="16200000">
            <a:off x="108000" y="468000"/>
            <a:ext cx="288000" cy="503999"/>
          </a:xfrm>
          <a:prstGeom prst="rect">
            <a:avLst/>
          </a:prstGeom>
          <a:solidFill>
            <a:schemeClr val="accent1"/>
          </a:solidFill>
        </p:spPr>
        <p:txBody>
          <a:bodyPr wrap="square" rtlCol="0" anchor="ctr">
            <a:spAutoFit/>
          </a:bodyPr>
          <a:lstStyle/>
          <a:p>
            <a:pPr algn="ctr"/>
            <a:endParaRPr lang="fr-FR" dirty="0"/>
          </a:p>
        </p:txBody>
      </p:sp>
      <p:sp>
        <p:nvSpPr>
          <p:cNvPr id="2" name="Titre 1">
            <a:extLst>
              <a:ext uri="{FF2B5EF4-FFF2-40B4-BE49-F238E27FC236}">
                <a16:creationId xmlns:a16="http://schemas.microsoft.com/office/drawing/2014/main" id="{1961DB45-FA95-4018-A8AB-27F29370C031}"/>
              </a:ext>
            </a:extLst>
          </p:cNvPr>
          <p:cNvSpPr>
            <a:spLocks noGrp="1"/>
          </p:cNvSpPr>
          <p:nvPr>
            <p:ph type="title"/>
          </p:nvPr>
        </p:nvSpPr>
        <p:spPr/>
        <p:txBody>
          <a:bodyPr/>
          <a:lstStyle/>
          <a:p>
            <a:r>
              <a:rPr lang="fr-FR"/>
              <a:t>Modifiez le style du titre</a:t>
            </a:r>
          </a:p>
        </p:txBody>
      </p:sp>
      <p:sp>
        <p:nvSpPr>
          <p:cNvPr id="4" name="Espace réservé du texte 3">
            <a:extLst>
              <a:ext uri="{FF2B5EF4-FFF2-40B4-BE49-F238E27FC236}">
                <a16:creationId xmlns:a16="http://schemas.microsoft.com/office/drawing/2014/main" id="{26539D60-CAE3-4C66-89A7-810397187639}"/>
              </a:ext>
            </a:extLst>
          </p:cNvPr>
          <p:cNvSpPr>
            <a:spLocks noGrp="1"/>
          </p:cNvSpPr>
          <p:nvPr>
            <p:ph type="body" sz="quarter" idx="18"/>
          </p:nvPr>
        </p:nvSpPr>
        <p:spPr>
          <a:xfrm>
            <a:off x="720000" y="1440000"/>
            <a:ext cx="7920000" cy="4680000"/>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737341333"/>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22512" y="619281"/>
            <a:ext cx="7535687" cy="755730"/>
          </a:xfrm>
        </p:spPr>
        <p:txBody>
          <a:bodyPr/>
          <a:lstStyle/>
          <a:p>
            <a:r>
              <a:rPr lang="fr-FR" dirty="0"/>
              <a:t>Cliquez et modifiez le titre</a:t>
            </a:r>
          </a:p>
        </p:txBody>
      </p:sp>
      <p:sp>
        <p:nvSpPr>
          <p:cNvPr id="3" name="Sous-titre 2"/>
          <p:cNvSpPr>
            <a:spLocks noGrp="1"/>
          </p:cNvSpPr>
          <p:nvPr>
            <p:ph type="subTitle" idx="1"/>
          </p:nvPr>
        </p:nvSpPr>
        <p:spPr>
          <a:xfrm>
            <a:off x="922513" y="1469478"/>
            <a:ext cx="6849887" cy="4169322"/>
          </a:xfrm>
        </p:spPr>
        <p:txBody>
          <a:bodyPr>
            <a:normAutofit/>
          </a:bodyPr>
          <a:lstStyle>
            <a:lvl1pPr marL="0" indent="0" algn="l">
              <a:buNone/>
              <a:defRPr sz="16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Cliquez pour modifier le style des sous-titres du masque</a:t>
            </a:r>
          </a:p>
        </p:txBody>
      </p:sp>
      <p:sp>
        <p:nvSpPr>
          <p:cNvPr id="4" name="Espace réservé du pied de page 4">
            <a:extLst>
              <a:ext uri="{FF2B5EF4-FFF2-40B4-BE49-F238E27FC236}">
                <a16:creationId xmlns:a16="http://schemas.microsoft.com/office/drawing/2014/main" id="{516E5B16-1FA0-423B-80A2-36E3F86F9C9F}"/>
              </a:ext>
            </a:extLst>
          </p:cNvPr>
          <p:cNvSpPr>
            <a:spLocks noGrp="1"/>
          </p:cNvSpPr>
          <p:nvPr>
            <p:ph type="ftr" sz="quarter" idx="10"/>
          </p:nvPr>
        </p:nvSpPr>
        <p:spPr>
          <a:xfrm>
            <a:off x="922338" y="5741988"/>
            <a:ext cx="5013325" cy="509587"/>
          </a:xfrm>
        </p:spPr>
        <p:txBody>
          <a:bodyPr/>
          <a:lstStyle>
            <a:lvl1pPr>
              <a:defRPr sz="1200">
                <a:latin typeface="+mj-lt"/>
              </a:defRPr>
            </a:lvl1pPr>
          </a:lstStyle>
          <a:p>
            <a:pPr>
              <a:defRPr/>
            </a:pPr>
            <a:endParaRPr lang="fr-FR" sz="1000">
              <a:latin typeface="+mn-lt"/>
            </a:endParaRPr>
          </a:p>
        </p:txBody>
      </p:sp>
      <p:sp>
        <p:nvSpPr>
          <p:cNvPr id="5" name="Espace réservé du numéro de diapositive 5">
            <a:extLst>
              <a:ext uri="{FF2B5EF4-FFF2-40B4-BE49-F238E27FC236}">
                <a16:creationId xmlns:a16="http://schemas.microsoft.com/office/drawing/2014/main" id="{96A56DEA-BA38-4678-A369-A91032890A31}"/>
              </a:ext>
            </a:extLst>
          </p:cNvPr>
          <p:cNvSpPr>
            <a:spLocks noGrp="1"/>
          </p:cNvSpPr>
          <p:nvPr>
            <p:ph type="sldNum" sz="quarter" idx="11"/>
          </p:nvPr>
        </p:nvSpPr>
        <p:spPr/>
        <p:txBody>
          <a:bodyPr/>
          <a:lstStyle>
            <a:lvl1pPr>
              <a:defRPr/>
            </a:lvl1pPr>
          </a:lstStyle>
          <a:p>
            <a:fld id="{7AFCC581-8502-4782-B9F9-DD1DEB2E3034}" type="slidenum">
              <a:rPr lang="fr-FR" altLang="fr-FR"/>
              <a:pPr/>
              <a:t>‹N°›</a:t>
            </a:fld>
            <a:endParaRPr lang="fr-FR" altLang="fr-FR"/>
          </a:p>
        </p:txBody>
      </p:sp>
    </p:spTree>
    <p:extLst>
      <p:ext uri="{BB962C8B-B14F-4D97-AF65-F5344CB8AC3E}">
        <p14:creationId xmlns:p14="http://schemas.microsoft.com/office/powerpoint/2010/main" val="35369637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22-DERNIE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DCAC4957-22F3-4FC8-B9A9-01BE830356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4086" y="-198378"/>
            <a:ext cx="10303970" cy="6869313"/>
          </a:xfrm>
          <a:prstGeom prst="rect">
            <a:avLst/>
          </a:prstGeom>
        </p:spPr>
      </p:pic>
      <p:sp>
        <p:nvSpPr>
          <p:cNvPr id="4" name="Rectangle 3">
            <a:extLst>
              <a:ext uri="{FF2B5EF4-FFF2-40B4-BE49-F238E27FC236}">
                <a16:creationId xmlns:a16="http://schemas.microsoft.com/office/drawing/2014/main" id="{CB87F1FF-5404-4E20-85FA-FE187FC4953A}"/>
              </a:ext>
            </a:extLst>
          </p:cNvPr>
          <p:cNvSpPr/>
          <p:nvPr userDrawn="1"/>
        </p:nvSpPr>
        <p:spPr>
          <a:xfrm>
            <a:off x="-53340" y="6546850"/>
            <a:ext cx="9197340" cy="311150"/>
          </a:xfrm>
          <a:prstGeom prst="rect">
            <a:avLst/>
          </a:prstGeom>
          <a:solidFill>
            <a:srgbClr val="EAEAEA"/>
          </a:solidFill>
        </p:spPr>
        <p:txBody>
          <a:bodyPr wrap="square" rtlCol="0" anchor="ctr">
            <a:spAutoFit/>
          </a:bodyPr>
          <a:lstStyle/>
          <a:p>
            <a:pPr algn="ctr"/>
            <a:endParaRPr lang="fr-FR"/>
          </a:p>
        </p:txBody>
      </p:sp>
      <p:pic>
        <p:nvPicPr>
          <p:cNvPr id="5" name="Picture 2" descr="\\S03\Société\Documentation\Illustrations, dessins, photos et fonds de plan\Logo SARECO\sareco23.emf">
            <a:extLst>
              <a:ext uri="{FF2B5EF4-FFF2-40B4-BE49-F238E27FC236}">
                <a16:creationId xmlns:a16="http://schemas.microsoft.com/office/drawing/2014/main" id="{BB00AE63-D76A-4661-BDEF-9586483FD096}"/>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7547" y="6646206"/>
            <a:ext cx="608975" cy="12687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23">
            <a:extLst>
              <a:ext uri="{FF2B5EF4-FFF2-40B4-BE49-F238E27FC236}">
                <a16:creationId xmlns:a16="http://schemas.microsoft.com/office/drawing/2014/main" id="{D1438D01-E79E-4BA8-B719-176050F01038}"/>
              </a:ext>
            </a:extLst>
          </p:cNvPr>
          <p:cNvSpPr>
            <a:spLocks noGrp="1" noChangeArrowheads="1"/>
          </p:cNvSpPr>
          <p:nvPr>
            <p:ph type="dt" sz="half" idx="2"/>
          </p:nvPr>
        </p:nvSpPr>
        <p:spPr>
          <a:xfrm>
            <a:off x="6977262" y="6555136"/>
            <a:ext cx="1690688" cy="302863"/>
          </a:xfrm>
          <a:prstGeom prst="rect">
            <a:avLst/>
          </a:prstGeom>
        </p:spPr>
        <p:txBody>
          <a:bodyPr lIns="36000" tIns="36000" rIns="36000" bIns="36000" anchor="ctr"/>
          <a:lstStyle>
            <a:lvl1pPr algn="r">
              <a:defRPr lang="fr-F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a:defRPr/>
            </a:pPr>
            <a:endParaRPr lang="fr-FR" dirty="0"/>
          </a:p>
        </p:txBody>
      </p:sp>
      <p:sp>
        <p:nvSpPr>
          <p:cNvPr id="10" name="Espace réservé du pied de page 1">
            <a:extLst>
              <a:ext uri="{FF2B5EF4-FFF2-40B4-BE49-F238E27FC236}">
                <a16:creationId xmlns:a16="http://schemas.microsoft.com/office/drawing/2014/main" id="{903E92EB-C0EB-4E05-8272-86C969AF4512}"/>
              </a:ext>
            </a:extLst>
          </p:cNvPr>
          <p:cNvSpPr>
            <a:spLocks noGrp="1"/>
          </p:cNvSpPr>
          <p:nvPr>
            <p:ph type="ftr" sz="quarter" idx="3"/>
          </p:nvPr>
        </p:nvSpPr>
        <p:spPr>
          <a:xfrm>
            <a:off x="929639" y="6558111"/>
            <a:ext cx="5286081" cy="295878"/>
          </a:xfrm>
          <a:prstGeom prst="rect">
            <a:avLst/>
          </a:prstGeom>
        </p:spPr>
        <p:txBody>
          <a:bodyPr lIns="36000" tIns="36000" rIns="36000" bIns="36000" anchor="ctr"/>
          <a:lstStyle>
            <a:lvl1pPr algn="l">
              <a:defRP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Helvetica" charset="0"/>
              </a:defRPr>
            </a:lvl1pPr>
          </a:lstStyle>
          <a:p>
            <a:pPr>
              <a:defRPr/>
            </a:pPr>
            <a:endParaRPr lang="fr-FR" dirty="0"/>
          </a:p>
        </p:txBody>
      </p:sp>
      <p:grpSp>
        <p:nvGrpSpPr>
          <p:cNvPr id="13" name="Groupe 12">
            <a:extLst>
              <a:ext uri="{FF2B5EF4-FFF2-40B4-BE49-F238E27FC236}">
                <a16:creationId xmlns:a16="http://schemas.microsoft.com/office/drawing/2014/main" id="{379ADB06-EC18-488D-99FF-8637058F7A09}"/>
              </a:ext>
            </a:extLst>
          </p:cNvPr>
          <p:cNvGrpSpPr/>
          <p:nvPr userDrawn="1"/>
        </p:nvGrpSpPr>
        <p:grpSpPr>
          <a:xfrm>
            <a:off x="1086335" y="1084237"/>
            <a:ext cx="7362779" cy="4698010"/>
            <a:chOff x="1086335" y="1084237"/>
            <a:chExt cx="7362779" cy="4698010"/>
          </a:xfrm>
        </p:grpSpPr>
        <p:sp>
          <p:nvSpPr>
            <p:cNvPr id="14" name="Rectangle 13">
              <a:extLst>
                <a:ext uri="{FF2B5EF4-FFF2-40B4-BE49-F238E27FC236}">
                  <a16:creationId xmlns:a16="http://schemas.microsoft.com/office/drawing/2014/main" id="{2826F7CF-7502-4E7F-8A06-E0303CB7FBE3}"/>
                </a:ext>
              </a:extLst>
            </p:cNvPr>
            <p:cNvSpPr/>
            <p:nvPr userDrawn="1"/>
          </p:nvSpPr>
          <p:spPr>
            <a:xfrm>
              <a:off x="1157017" y="1148492"/>
              <a:ext cx="7221415" cy="4561016"/>
            </a:xfrm>
            <a:prstGeom prst="rect">
              <a:avLst/>
            </a:prstGeom>
            <a:solidFill>
              <a:srgbClr val="FFFFFF">
                <a:alpha val="94902"/>
              </a:srgbClr>
            </a:solidFill>
            <a:ln>
              <a:solidFill>
                <a:schemeClr val="accent6"/>
              </a:solidFill>
              <a:prstDash val="solid"/>
            </a:ln>
          </p:spPr>
          <p:style>
            <a:lnRef idx="1">
              <a:schemeClr val="accent6"/>
            </a:lnRef>
            <a:fillRef idx="0">
              <a:schemeClr val="accent6"/>
            </a:fillRef>
            <a:effectRef idx="0">
              <a:schemeClr val="accent6"/>
            </a:effectRef>
            <a:fontRef idx="minor">
              <a:schemeClr val="tx1"/>
            </a:fontRef>
          </p:style>
          <p:txBody>
            <a:bodyPr wrap="square" rtlCol="0" anchor="ctr">
              <a:spAutoFit/>
            </a:bodyPr>
            <a:lstStyle/>
            <a:p>
              <a:pPr algn="ctr"/>
              <a:endParaRPr lang="fr-FR"/>
            </a:p>
          </p:txBody>
        </p:sp>
        <p:grpSp>
          <p:nvGrpSpPr>
            <p:cNvPr id="15" name="Groupe 14">
              <a:extLst>
                <a:ext uri="{FF2B5EF4-FFF2-40B4-BE49-F238E27FC236}">
                  <a16:creationId xmlns:a16="http://schemas.microsoft.com/office/drawing/2014/main" id="{0D944C9E-7C44-4113-964B-0A7CF68B4B87}"/>
                </a:ext>
              </a:extLst>
            </p:cNvPr>
            <p:cNvGrpSpPr/>
            <p:nvPr userDrawn="1"/>
          </p:nvGrpSpPr>
          <p:grpSpPr>
            <a:xfrm>
              <a:off x="1086335" y="5093092"/>
              <a:ext cx="685800" cy="689155"/>
              <a:chOff x="4638670" y="5634808"/>
              <a:chExt cx="685800" cy="689155"/>
            </a:xfrm>
            <a:solidFill>
              <a:srgbClr val="C00000"/>
            </a:solidFill>
          </p:grpSpPr>
          <p:sp>
            <p:nvSpPr>
              <p:cNvPr id="19" name="Rectangle 18">
                <a:extLst>
                  <a:ext uri="{FF2B5EF4-FFF2-40B4-BE49-F238E27FC236}">
                    <a16:creationId xmlns:a16="http://schemas.microsoft.com/office/drawing/2014/main" id="{227D2659-4385-4594-B4F7-F2EBC6B9AC09}"/>
                  </a:ext>
                </a:extLst>
              </p:cNvPr>
              <p:cNvSpPr/>
              <p:nvPr userDrawn="1"/>
            </p:nvSpPr>
            <p:spPr>
              <a:xfrm rot="16200000">
                <a:off x="4905370" y="5904863"/>
                <a:ext cx="152400" cy="685800"/>
              </a:xfrm>
              <a:prstGeom prst="rect">
                <a:avLst/>
              </a:prstGeom>
              <a:solidFill>
                <a:schemeClr val="tx2"/>
              </a:solidFill>
            </p:spPr>
            <p:txBody>
              <a:bodyPr wrap="square" rtlCol="0" anchor="ctr">
                <a:spAutoFit/>
              </a:bodyPr>
              <a:lstStyle/>
              <a:p>
                <a:pPr algn="ctr"/>
                <a:endParaRPr lang="fr-FR"/>
              </a:p>
            </p:txBody>
          </p:sp>
          <p:sp>
            <p:nvSpPr>
              <p:cNvPr id="20" name="Rectangle 19">
                <a:extLst>
                  <a:ext uri="{FF2B5EF4-FFF2-40B4-BE49-F238E27FC236}">
                    <a16:creationId xmlns:a16="http://schemas.microsoft.com/office/drawing/2014/main" id="{11FD9DD3-1933-4AAE-A2F8-EBFF43AD8CFD}"/>
                  </a:ext>
                </a:extLst>
              </p:cNvPr>
              <p:cNvSpPr/>
              <p:nvPr userDrawn="1"/>
            </p:nvSpPr>
            <p:spPr>
              <a:xfrm rot="10800000">
                <a:off x="4638670" y="5634808"/>
                <a:ext cx="152400" cy="685800"/>
              </a:xfrm>
              <a:prstGeom prst="rect">
                <a:avLst/>
              </a:prstGeom>
              <a:solidFill>
                <a:schemeClr val="tx2"/>
              </a:solidFill>
            </p:spPr>
            <p:txBody>
              <a:bodyPr wrap="square" rtlCol="0" anchor="ctr">
                <a:spAutoFit/>
              </a:bodyPr>
              <a:lstStyle/>
              <a:p>
                <a:pPr algn="ctr"/>
                <a:endParaRPr lang="fr-FR"/>
              </a:p>
            </p:txBody>
          </p:sp>
        </p:grpSp>
        <p:grpSp>
          <p:nvGrpSpPr>
            <p:cNvPr id="16" name="Groupe 15">
              <a:extLst>
                <a:ext uri="{FF2B5EF4-FFF2-40B4-BE49-F238E27FC236}">
                  <a16:creationId xmlns:a16="http://schemas.microsoft.com/office/drawing/2014/main" id="{16E80E91-0D89-403D-94C3-1CDCF855903B}"/>
                </a:ext>
              </a:extLst>
            </p:cNvPr>
            <p:cNvGrpSpPr/>
            <p:nvPr userDrawn="1"/>
          </p:nvGrpSpPr>
          <p:grpSpPr>
            <a:xfrm>
              <a:off x="7763314" y="1084237"/>
              <a:ext cx="685800" cy="689156"/>
              <a:chOff x="8340681" y="192010"/>
              <a:chExt cx="685800" cy="689156"/>
            </a:xfrm>
            <a:solidFill>
              <a:srgbClr val="C00000"/>
            </a:solidFill>
          </p:grpSpPr>
          <p:sp>
            <p:nvSpPr>
              <p:cNvPr id="17" name="Rectangle 16">
                <a:extLst>
                  <a:ext uri="{FF2B5EF4-FFF2-40B4-BE49-F238E27FC236}">
                    <a16:creationId xmlns:a16="http://schemas.microsoft.com/office/drawing/2014/main" id="{FAE662BF-3433-49E2-ABC0-4EBF9A46585B}"/>
                  </a:ext>
                </a:extLst>
              </p:cNvPr>
              <p:cNvSpPr/>
              <p:nvPr userDrawn="1"/>
            </p:nvSpPr>
            <p:spPr>
              <a:xfrm rot="5400000">
                <a:off x="8607381" y="-74690"/>
                <a:ext cx="152400" cy="685800"/>
              </a:xfrm>
              <a:prstGeom prst="rect">
                <a:avLst/>
              </a:prstGeom>
              <a:solidFill>
                <a:schemeClr val="tx2"/>
              </a:solidFill>
            </p:spPr>
            <p:txBody>
              <a:bodyPr wrap="square" rtlCol="0" anchor="ctr">
                <a:spAutoFit/>
              </a:bodyPr>
              <a:lstStyle/>
              <a:p>
                <a:pPr algn="ctr"/>
                <a:endParaRPr lang="fr-FR"/>
              </a:p>
            </p:txBody>
          </p:sp>
          <p:sp>
            <p:nvSpPr>
              <p:cNvPr id="18" name="Rectangle 17">
                <a:extLst>
                  <a:ext uri="{FF2B5EF4-FFF2-40B4-BE49-F238E27FC236}">
                    <a16:creationId xmlns:a16="http://schemas.microsoft.com/office/drawing/2014/main" id="{4CEDAC51-4942-4CBE-B865-479B79B1A60F}"/>
                  </a:ext>
                </a:extLst>
              </p:cNvPr>
              <p:cNvSpPr/>
              <p:nvPr userDrawn="1"/>
            </p:nvSpPr>
            <p:spPr>
              <a:xfrm>
                <a:off x="8874081" y="195366"/>
                <a:ext cx="152400" cy="685800"/>
              </a:xfrm>
              <a:prstGeom prst="rect">
                <a:avLst/>
              </a:prstGeom>
              <a:solidFill>
                <a:schemeClr val="tx2"/>
              </a:solidFill>
            </p:spPr>
            <p:txBody>
              <a:bodyPr wrap="square" rtlCol="0" anchor="ctr">
                <a:spAutoFit/>
              </a:bodyPr>
              <a:lstStyle/>
              <a:p>
                <a:pPr algn="ctr"/>
                <a:endParaRPr lang="fr-FR"/>
              </a:p>
            </p:txBody>
          </p:sp>
        </p:grpSp>
      </p:grpSp>
      <p:cxnSp>
        <p:nvCxnSpPr>
          <p:cNvPr id="21" name="Connecteur droit 20">
            <a:extLst>
              <a:ext uri="{FF2B5EF4-FFF2-40B4-BE49-F238E27FC236}">
                <a16:creationId xmlns:a16="http://schemas.microsoft.com/office/drawing/2014/main" id="{0BD3CE07-A4FA-40C8-A6A4-2C098D80C065}"/>
              </a:ext>
            </a:extLst>
          </p:cNvPr>
          <p:cNvCxnSpPr>
            <a:cxnSpLocks/>
          </p:cNvCxnSpPr>
          <p:nvPr userDrawn="1"/>
        </p:nvCxnSpPr>
        <p:spPr>
          <a:xfrm>
            <a:off x="8995410" y="6531525"/>
            <a:ext cx="148590" cy="0"/>
          </a:xfrm>
          <a:prstGeom prst="line">
            <a:avLst/>
          </a:prstGeom>
          <a:noFill/>
          <a:ln w="28575" cap="flat">
            <a:solidFill>
              <a:schemeClr val="tx2"/>
            </a:solidFill>
            <a:prstDash val="solid"/>
            <a:round/>
          </a:ln>
          <a:effectLst/>
          <a:sp3d/>
        </p:spPr>
        <p:style>
          <a:lnRef idx="0">
            <a:scrgbClr r="0" g="0" b="0"/>
          </a:lnRef>
          <a:fillRef idx="0">
            <a:scrgbClr r="0" g="0" b="0"/>
          </a:fillRef>
          <a:effectRef idx="0">
            <a:scrgbClr r="0" g="0" b="0"/>
          </a:effectRef>
          <a:fontRef idx="none"/>
        </p:style>
      </p:cxnSp>
      <p:sp>
        <p:nvSpPr>
          <p:cNvPr id="25" name="Rectangle 24">
            <a:extLst>
              <a:ext uri="{FF2B5EF4-FFF2-40B4-BE49-F238E27FC236}">
                <a16:creationId xmlns:a16="http://schemas.microsoft.com/office/drawing/2014/main" id="{02BC3FCA-4450-4838-9C1C-F1BB1E89C3B4}"/>
              </a:ext>
            </a:extLst>
          </p:cNvPr>
          <p:cNvSpPr/>
          <p:nvPr userDrawn="1"/>
        </p:nvSpPr>
        <p:spPr>
          <a:xfrm>
            <a:off x="0" y="6508514"/>
            <a:ext cx="8752812" cy="45973"/>
          </a:xfrm>
          <a:prstGeom prst="rect">
            <a:avLst/>
          </a:prstGeom>
          <a:solidFill>
            <a:schemeClr val="tx2"/>
          </a:solidFill>
          <a:ln w="12700">
            <a:noFill/>
          </a:ln>
        </p:spPr>
        <p:txBody>
          <a:bodyPr wrap="square" rtlCol="0" anchor="ctr">
            <a:spAutoFit/>
          </a:bodyPr>
          <a:lstStyle/>
          <a:p>
            <a:pPr algn="ctr"/>
            <a:endParaRPr lang="fr-FR"/>
          </a:p>
        </p:txBody>
      </p:sp>
      <p:sp>
        <p:nvSpPr>
          <p:cNvPr id="22" name="Ellipse 21">
            <a:extLst>
              <a:ext uri="{FF2B5EF4-FFF2-40B4-BE49-F238E27FC236}">
                <a16:creationId xmlns:a16="http://schemas.microsoft.com/office/drawing/2014/main" id="{6EF8DB08-2C35-4D4F-8807-BEDD362797F7}"/>
              </a:ext>
            </a:extLst>
          </p:cNvPr>
          <p:cNvSpPr/>
          <p:nvPr userDrawn="1"/>
        </p:nvSpPr>
        <p:spPr>
          <a:xfrm>
            <a:off x="8716590" y="6392115"/>
            <a:ext cx="278820" cy="278820"/>
          </a:xfrm>
          <a:prstGeom prst="ellipse">
            <a:avLst/>
          </a:prstGeom>
          <a:solidFill>
            <a:srgbClr val="FFFFFF"/>
          </a:solidFill>
          <a:ln w="22225">
            <a:solidFill>
              <a:schemeClr val="tx2"/>
            </a:solidFill>
          </a:ln>
        </p:spPr>
        <p:txBody>
          <a:bodyPr wrap="none" rtlCol="0" anchor="ctr">
            <a:spAutoFit/>
          </a:bodyPr>
          <a:lstStyle/>
          <a:p>
            <a:pPr algn="ctr"/>
            <a:endParaRPr lang="fr-FR"/>
          </a:p>
        </p:txBody>
      </p:sp>
      <p:sp>
        <p:nvSpPr>
          <p:cNvPr id="23" name="Shape 47">
            <a:extLst>
              <a:ext uri="{FF2B5EF4-FFF2-40B4-BE49-F238E27FC236}">
                <a16:creationId xmlns:a16="http://schemas.microsoft.com/office/drawing/2014/main" id="{91CFB554-A0A8-472E-A9E1-DA6EEA93CEF5}"/>
              </a:ext>
            </a:extLst>
          </p:cNvPr>
          <p:cNvSpPr>
            <a:spLocks noGrp="1"/>
          </p:cNvSpPr>
          <p:nvPr>
            <p:ph type="sldNum" sz="quarter" idx="4"/>
          </p:nvPr>
        </p:nvSpPr>
        <p:spPr>
          <a:xfrm>
            <a:off x="8752812" y="6437476"/>
            <a:ext cx="206375" cy="190500"/>
          </a:xfrm>
          <a:prstGeom prst="rect">
            <a:avLst/>
          </a:prstGeom>
        </p:spPr>
        <p:txBody>
          <a:bodyPr lIns="0" tIns="0" rIns="0" bIns="0" anchor="ctr"/>
          <a:lstStyle>
            <a:lvl1pPr algn="ctr">
              <a:defRPr sz="800">
                <a:latin typeface="Tahoma" panose="020B0604030504040204" pitchFamily="34" charset="0"/>
                <a:ea typeface="Tahoma" panose="020B0604030504040204" pitchFamily="34" charset="0"/>
                <a:cs typeface="Tahoma" panose="020B0604030504040204" pitchFamily="34" charset="0"/>
              </a:defRPr>
            </a:lvl1pPr>
          </a:lstStyle>
          <a:p>
            <a:pPr>
              <a:defRPr/>
            </a:pPr>
            <a:fld id="{2A19B30F-9136-4BF4-ACE0-62FF267387C0}" type="slidenum">
              <a:rPr lang="fr-FR" altLang="fr-FR" smtClean="0"/>
              <a:pPr>
                <a:defRPr/>
              </a:pPr>
              <a:t>‹N°›</a:t>
            </a:fld>
            <a:endParaRPr lang="fr-FR" altLang="fr-FR" dirty="0"/>
          </a:p>
        </p:txBody>
      </p:sp>
    </p:spTree>
    <p:extLst>
      <p:ext uri="{BB962C8B-B14F-4D97-AF65-F5344CB8AC3E}">
        <p14:creationId xmlns:p14="http://schemas.microsoft.com/office/powerpoint/2010/main" val="3030658440"/>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6" Type="http://schemas.openxmlformats.org/officeDocument/2006/relationships/image" Target="../media/image2.emf"/><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theme" Target="../theme/theme2.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emf"/><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BF922D-30A2-4BFF-9345-E231A8AC372E}"/>
              </a:ext>
            </a:extLst>
          </p:cNvPr>
          <p:cNvSpPr/>
          <p:nvPr/>
        </p:nvSpPr>
        <p:spPr>
          <a:xfrm>
            <a:off x="-616" y="6546850"/>
            <a:ext cx="9144000" cy="311150"/>
          </a:xfrm>
          <a:prstGeom prst="rect">
            <a:avLst/>
          </a:prstGeom>
          <a:solidFill>
            <a:srgbClr val="EAEAEA"/>
          </a:solidFill>
        </p:spPr>
        <p:txBody>
          <a:bodyPr wrap="square" rtlCol="0" anchor="ctr">
            <a:spAutoFit/>
          </a:bodyPr>
          <a:lstStyle/>
          <a:p>
            <a:pPr algn="ctr"/>
            <a:endParaRPr lang="fr-FR"/>
          </a:p>
        </p:txBody>
      </p:sp>
      <p:pic>
        <p:nvPicPr>
          <p:cNvPr id="5" name="Picture 2" descr="\\S03\Société\Documentation\Illustrations, dessins, photos et fonds de plan\Logo SARECO\sareco23.emf">
            <a:extLst>
              <a:ext uri="{FF2B5EF4-FFF2-40B4-BE49-F238E27FC236}">
                <a16:creationId xmlns:a16="http://schemas.microsoft.com/office/drawing/2014/main" id="{877FF3B7-5F47-4A07-B8EA-30F4162E46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547" y="6646206"/>
            <a:ext cx="608975" cy="12687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necteur droit 5">
            <a:extLst>
              <a:ext uri="{FF2B5EF4-FFF2-40B4-BE49-F238E27FC236}">
                <a16:creationId xmlns:a16="http://schemas.microsoft.com/office/drawing/2014/main" id="{E0E28D27-B7EF-4080-947C-662910974DAD}"/>
              </a:ext>
            </a:extLst>
          </p:cNvPr>
          <p:cNvCxnSpPr>
            <a:cxnSpLocks/>
          </p:cNvCxnSpPr>
          <p:nvPr/>
        </p:nvCxnSpPr>
        <p:spPr>
          <a:xfrm>
            <a:off x="8995410" y="6531525"/>
            <a:ext cx="148590" cy="0"/>
          </a:xfrm>
          <a:prstGeom prst="line">
            <a:avLst/>
          </a:prstGeom>
          <a:noFill/>
          <a:ln w="28575" cap="flat">
            <a:solidFill>
              <a:schemeClr val="accent1"/>
            </a:solidFill>
            <a:prstDash val="solid"/>
            <a:round/>
          </a:ln>
          <a:effectLst/>
          <a:sp3d/>
        </p:spPr>
        <p:style>
          <a:lnRef idx="0">
            <a:scrgbClr r="0" g="0" b="0"/>
          </a:lnRef>
          <a:fillRef idx="0">
            <a:scrgbClr r="0" g="0" b="0"/>
          </a:fillRef>
          <a:effectRef idx="0">
            <a:scrgbClr r="0" g="0" b="0"/>
          </a:effectRef>
          <a:fontRef idx="none"/>
        </p:style>
      </p:cxnSp>
      <p:sp>
        <p:nvSpPr>
          <p:cNvPr id="7" name="Rectangle 23">
            <a:extLst>
              <a:ext uri="{FF2B5EF4-FFF2-40B4-BE49-F238E27FC236}">
                <a16:creationId xmlns:a16="http://schemas.microsoft.com/office/drawing/2014/main" id="{84BAF700-B813-49A3-880F-96D9B156CD70}"/>
              </a:ext>
            </a:extLst>
          </p:cNvPr>
          <p:cNvSpPr>
            <a:spLocks noGrp="1" noChangeArrowheads="1"/>
          </p:cNvSpPr>
          <p:nvPr>
            <p:ph type="dt" sz="half" idx="2"/>
          </p:nvPr>
        </p:nvSpPr>
        <p:spPr>
          <a:xfrm>
            <a:off x="6977262" y="6555136"/>
            <a:ext cx="1690688" cy="302863"/>
          </a:xfrm>
          <a:prstGeom prst="rect">
            <a:avLst/>
          </a:prstGeom>
        </p:spPr>
        <p:txBody>
          <a:bodyPr lIns="36000" tIns="36000" rIns="36000" bIns="36000" anchor="ctr"/>
          <a:lstStyle>
            <a:lvl1pPr algn="r">
              <a:defRPr lang="fr-F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a:defRPr/>
            </a:pPr>
            <a:endParaRPr lang="fr-FR" dirty="0"/>
          </a:p>
        </p:txBody>
      </p:sp>
      <p:sp>
        <p:nvSpPr>
          <p:cNvPr id="8" name="Espace réservé du pied de page 1">
            <a:extLst>
              <a:ext uri="{FF2B5EF4-FFF2-40B4-BE49-F238E27FC236}">
                <a16:creationId xmlns:a16="http://schemas.microsoft.com/office/drawing/2014/main" id="{8AE96C68-7EE9-461D-94B0-5032B03B11E4}"/>
              </a:ext>
            </a:extLst>
          </p:cNvPr>
          <p:cNvSpPr>
            <a:spLocks noGrp="1"/>
          </p:cNvSpPr>
          <p:nvPr>
            <p:ph type="ftr" sz="quarter" idx="3"/>
          </p:nvPr>
        </p:nvSpPr>
        <p:spPr>
          <a:xfrm>
            <a:off x="929639" y="6558111"/>
            <a:ext cx="5286081" cy="295878"/>
          </a:xfrm>
          <a:prstGeom prst="rect">
            <a:avLst/>
          </a:prstGeom>
        </p:spPr>
        <p:txBody>
          <a:bodyPr lIns="36000" tIns="36000" rIns="36000" bIns="36000" anchor="ctr"/>
          <a:lstStyle>
            <a:lvl1pPr algn="l">
              <a:defRP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Helvetica" charset="0"/>
              </a:defRPr>
            </a:lvl1pPr>
          </a:lstStyle>
          <a:p>
            <a:pPr>
              <a:defRPr/>
            </a:pPr>
            <a:endParaRPr lang="fr-FR" dirty="0"/>
          </a:p>
        </p:txBody>
      </p:sp>
      <p:sp>
        <p:nvSpPr>
          <p:cNvPr id="9" name="Rectangle 8">
            <a:extLst>
              <a:ext uri="{FF2B5EF4-FFF2-40B4-BE49-F238E27FC236}">
                <a16:creationId xmlns:a16="http://schemas.microsoft.com/office/drawing/2014/main" id="{73A048AB-AAF5-4D31-9CA6-B3796EB02669}"/>
              </a:ext>
            </a:extLst>
          </p:cNvPr>
          <p:cNvSpPr/>
          <p:nvPr/>
        </p:nvSpPr>
        <p:spPr>
          <a:xfrm>
            <a:off x="0" y="6516329"/>
            <a:ext cx="8752812" cy="45973"/>
          </a:xfrm>
          <a:prstGeom prst="rect">
            <a:avLst/>
          </a:prstGeom>
          <a:solidFill>
            <a:srgbClr val="FFFFFF"/>
          </a:solidFill>
          <a:ln w="12700">
            <a:solidFill>
              <a:schemeClr val="accent1"/>
            </a:solidFill>
          </a:ln>
        </p:spPr>
        <p:txBody>
          <a:bodyPr wrap="square" rtlCol="0" anchor="ctr">
            <a:spAutoFit/>
          </a:bodyPr>
          <a:lstStyle/>
          <a:p>
            <a:pPr algn="ctr"/>
            <a:endParaRPr lang="fr-FR"/>
          </a:p>
        </p:txBody>
      </p:sp>
      <p:sp>
        <p:nvSpPr>
          <p:cNvPr id="10" name="Ellipse 9">
            <a:extLst>
              <a:ext uri="{FF2B5EF4-FFF2-40B4-BE49-F238E27FC236}">
                <a16:creationId xmlns:a16="http://schemas.microsoft.com/office/drawing/2014/main" id="{64236A82-BE5F-42CB-BB5E-A0B9CBC29FF2}"/>
              </a:ext>
            </a:extLst>
          </p:cNvPr>
          <p:cNvSpPr/>
          <p:nvPr/>
        </p:nvSpPr>
        <p:spPr>
          <a:xfrm>
            <a:off x="8716590" y="6392115"/>
            <a:ext cx="278820" cy="278820"/>
          </a:xfrm>
          <a:prstGeom prst="ellipse">
            <a:avLst/>
          </a:prstGeom>
          <a:solidFill>
            <a:srgbClr val="FFFFFF"/>
          </a:solidFill>
          <a:ln w="22225">
            <a:solidFill>
              <a:schemeClr val="accent1"/>
            </a:solidFill>
          </a:ln>
        </p:spPr>
        <p:txBody>
          <a:bodyPr wrap="none" rtlCol="0" anchor="ctr">
            <a:spAutoFit/>
          </a:bodyPr>
          <a:lstStyle/>
          <a:p>
            <a:pPr algn="ctr"/>
            <a:endParaRPr lang="fr-FR"/>
          </a:p>
        </p:txBody>
      </p:sp>
      <p:sp>
        <p:nvSpPr>
          <p:cNvPr id="11" name="Shape 47">
            <a:extLst>
              <a:ext uri="{FF2B5EF4-FFF2-40B4-BE49-F238E27FC236}">
                <a16:creationId xmlns:a16="http://schemas.microsoft.com/office/drawing/2014/main" id="{DCB5BFED-5886-41C2-89A1-7857838333F8}"/>
              </a:ext>
            </a:extLst>
          </p:cNvPr>
          <p:cNvSpPr>
            <a:spLocks noGrp="1"/>
          </p:cNvSpPr>
          <p:nvPr>
            <p:ph type="sldNum" sz="quarter" idx="4"/>
          </p:nvPr>
        </p:nvSpPr>
        <p:spPr>
          <a:xfrm>
            <a:off x="8752812" y="6437476"/>
            <a:ext cx="206375" cy="190500"/>
          </a:xfrm>
          <a:prstGeom prst="rect">
            <a:avLst/>
          </a:prstGeom>
          <a:ln>
            <a:noFill/>
          </a:ln>
        </p:spPr>
        <p:txBody>
          <a:bodyPr lIns="0" tIns="0" rIns="0" bIns="0" anchor="ctr"/>
          <a:lstStyle>
            <a:lvl1pPr algn="ctr">
              <a:defRPr sz="800">
                <a:latin typeface="Tahoma" panose="020B0604030504040204" pitchFamily="34" charset="0"/>
                <a:ea typeface="Tahoma" panose="020B0604030504040204" pitchFamily="34" charset="0"/>
                <a:cs typeface="Tahoma" panose="020B0604030504040204" pitchFamily="34" charset="0"/>
              </a:defRPr>
            </a:lvl1pPr>
          </a:lstStyle>
          <a:p>
            <a:pPr>
              <a:defRPr/>
            </a:pPr>
            <a:fld id="{2A19B30F-9136-4BF4-ACE0-62FF267387C0}" type="slidenum">
              <a:rPr lang="fr-FR" altLang="fr-FR" smtClean="0"/>
              <a:pPr>
                <a:defRPr/>
              </a:pPr>
              <a:t>‹N°›</a:t>
            </a:fld>
            <a:endParaRPr lang="fr-FR" altLang="fr-FR" dirty="0"/>
          </a:p>
        </p:txBody>
      </p:sp>
      <p:pic>
        <p:nvPicPr>
          <p:cNvPr id="12" name="Image 11">
            <a:extLst>
              <a:ext uri="{FF2B5EF4-FFF2-40B4-BE49-F238E27FC236}">
                <a16:creationId xmlns:a16="http://schemas.microsoft.com/office/drawing/2014/main" id="{3F0AF21E-CA4E-48E0-B760-9B9E461DAD62}"/>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8590" y="-30302"/>
            <a:ext cx="10314648" cy="6884291"/>
          </a:xfrm>
          <a:prstGeom prst="rect">
            <a:avLst/>
          </a:prstGeom>
        </p:spPr>
      </p:pic>
    </p:spTree>
    <p:extLst>
      <p:ext uri="{BB962C8B-B14F-4D97-AF65-F5344CB8AC3E}">
        <p14:creationId xmlns:p14="http://schemas.microsoft.com/office/powerpoint/2010/main" val="1225494219"/>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Lst>
  <p:transition spd="med"/>
  <p:hf hdr="0"/>
  <p:txStyles>
    <p:titleStyle>
      <a:lvl1pPr algn="l" defTabSz="923925" rtl="0" eaLnBrk="1" fontAlgn="base" hangingPunct="1">
        <a:lnSpc>
          <a:spcPct val="90000"/>
        </a:lnSpc>
        <a:spcBef>
          <a:spcPct val="0"/>
        </a:spcBef>
        <a:spcAft>
          <a:spcPct val="0"/>
        </a:spcAft>
        <a:defRPr sz="2000" b="1">
          <a:solidFill>
            <a:schemeClr val="tx2"/>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2pPr>
      <a:lvl3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3pPr>
      <a:lvl4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4pPr>
      <a:lvl5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5pPr>
      <a:lvl6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6pPr>
      <a:lvl7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7pPr>
      <a:lvl8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8pPr>
      <a:lvl9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9pPr>
    </p:titleStyle>
    <p:bodyStyle>
      <a:lvl1pPr marL="0" indent="0" algn="l" defTabSz="457200" rtl="0" eaLnBrk="1" fontAlgn="base" hangingPunct="1">
        <a:lnSpc>
          <a:spcPct val="100000"/>
        </a:lnSpc>
        <a:spcBef>
          <a:spcPts val="2000"/>
        </a:spcBef>
        <a:spcAft>
          <a:spcPct val="0"/>
        </a:spcAft>
        <a:buClr>
          <a:schemeClr val="accent1"/>
        </a:buClr>
        <a:buSzPct val="60000"/>
        <a:buFont typeface="Wingdings" panose="05000000000000000000" pitchFamily="2" charset="2"/>
        <a:buNone/>
        <a:defRPr sz="1200" b="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marL="0" indent="0" algn="l" defTabSz="457200" rtl="0" eaLnBrk="1" fontAlgn="base" hangingPunct="1">
        <a:lnSpc>
          <a:spcPct val="100000"/>
        </a:lnSpc>
        <a:spcBef>
          <a:spcPts val="1000"/>
        </a:spcBef>
        <a:spcAft>
          <a:spcPct val="0"/>
        </a:spcAft>
        <a:buFont typeface="Arial" charset="0"/>
        <a:buNone/>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2pPr>
      <a:lvl3pPr marL="0" indent="-285750" algn="l" defTabSz="457200" rtl="0" eaLnBrk="1" fontAlgn="base" hangingPunct="1">
        <a:lnSpc>
          <a:spcPct val="100000"/>
        </a:lnSpc>
        <a:spcBef>
          <a:spcPts val="600"/>
        </a:spcBef>
        <a:spcAft>
          <a:spcPct val="0"/>
        </a:spcAft>
        <a:buClr>
          <a:schemeClr val="tx2"/>
        </a:buClr>
        <a:buSzPct val="80000"/>
        <a:buFont typeface="Arial" panose="020B0604020202020204" pitchFamily="34" charset="0"/>
        <a:buChar char="•"/>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3pPr>
      <a:lvl4pPr marL="540000" indent="-285750" algn="l" defTabSz="457200" rtl="0" eaLnBrk="1" fontAlgn="base" hangingPunct="1">
        <a:lnSpc>
          <a:spcPct val="100000"/>
        </a:lnSpc>
        <a:spcBef>
          <a:spcPts val="300"/>
        </a:spcBef>
        <a:spcAft>
          <a:spcPct val="0"/>
        </a:spcAft>
        <a:buClr>
          <a:schemeClr val="tx2"/>
        </a:buClr>
        <a:buSzPct val="60000"/>
        <a:buFont typeface="Courier New" panose="02070309020205020404" pitchFamily="49" charset="0"/>
        <a:buChar char="o"/>
        <a:defRPr sz="11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4pPr>
      <a:lvl5pPr marL="1436688" indent="-180975" algn="l" defTabSz="457200" rtl="0" eaLnBrk="1" fontAlgn="base" hangingPunct="1">
        <a:lnSpc>
          <a:spcPct val="100000"/>
        </a:lnSpc>
        <a:spcBef>
          <a:spcPts val="1200"/>
        </a:spcBef>
        <a:spcAft>
          <a:spcPct val="0"/>
        </a:spcAft>
        <a:buSzPct val="85000"/>
        <a:buFont typeface="Verdana" pitchFamily="34" charset="0"/>
        <a:buChar char="−"/>
        <a:defRPr sz="14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5pPr>
      <a:lvl6pPr marL="2437793"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6pPr>
      <a:lvl7pPr marL="289993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7pPr>
      <a:lvl8pPr marL="336207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8pPr>
      <a:lvl9pPr marL="3824216"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9pPr>
    </p:bodyStyle>
    <p:otherStyle>
      <a:lvl1pPr marL="0" marR="0" indent="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1pPr>
      <a:lvl2pPr marL="0" marR="0" indent="457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2pPr>
      <a:lvl3pPr marL="0" marR="0" indent="914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3pPr>
      <a:lvl4pPr marL="0" marR="0" indent="1371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4pPr>
      <a:lvl5pPr marL="0" marR="0" indent="18288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5pPr>
      <a:lvl6pPr marL="0" marR="0" indent="22860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6pPr>
      <a:lvl7pPr marL="0" marR="0" indent="2743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7pPr>
      <a:lvl8pPr marL="0" marR="0" indent="3200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8pPr>
      <a:lvl9pPr marL="0" marR="0" indent="3657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4C7958A-69B6-4178-AF79-64232401B01E}"/>
              </a:ext>
            </a:extLst>
          </p:cNvPr>
          <p:cNvSpPr/>
          <p:nvPr/>
        </p:nvSpPr>
        <p:spPr>
          <a:xfrm>
            <a:off x="0" y="6546850"/>
            <a:ext cx="9144000" cy="311150"/>
          </a:xfrm>
          <a:prstGeom prst="rect">
            <a:avLst/>
          </a:prstGeom>
          <a:solidFill>
            <a:srgbClr val="EAEAEA"/>
          </a:solidFill>
        </p:spPr>
        <p:txBody>
          <a:bodyPr wrap="square" rtlCol="0" anchor="ctr">
            <a:spAutoFit/>
          </a:bodyPr>
          <a:lstStyle/>
          <a:p>
            <a:pPr algn="ctr"/>
            <a:endParaRPr lang="fr-FR"/>
          </a:p>
        </p:txBody>
      </p:sp>
      <p:pic>
        <p:nvPicPr>
          <p:cNvPr id="20" name="Picture 2" descr="\\S03\Société\Documentation\Illustrations, dessins, photos et fonds de plan\Logo SARECO\sareco23.emf">
            <a:extLst>
              <a:ext uri="{FF2B5EF4-FFF2-40B4-BE49-F238E27FC236}">
                <a16:creationId xmlns:a16="http://schemas.microsoft.com/office/drawing/2014/main" id="{CA78DF3F-DF9C-4333-8F51-34F47A0A134A}"/>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7547" y="6646206"/>
            <a:ext cx="608975" cy="126870"/>
          </a:xfrm>
          <a:prstGeom prst="rect">
            <a:avLst/>
          </a:prstGeom>
          <a:noFill/>
          <a:extLst>
            <a:ext uri="{909E8E84-426E-40DD-AFC4-6F175D3DCCD1}">
              <a14:hiddenFill xmlns:a14="http://schemas.microsoft.com/office/drawing/2010/main">
                <a:solidFill>
                  <a:srgbClr val="FFFFFF"/>
                </a:solidFill>
              </a14:hiddenFill>
            </a:ext>
          </a:extLst>
        </p:spPr>
      </p:pic>
      <p:cxnSp>
        <p:nvCxnSpPr>
          <p:cNvPr id="23" name="Connecteur droit 22">
            <a:extLst>
              <a:ext uri="{FF2B5EF4-FFF2-40B4-BE49-F238E27FC236}">
                <a16:creationId xmlns:a16="http://schemas.microsoft.com/office/drawing/2014/main" id="{E237B8E6-F1EB-4770-BCAC-F93782223ADD}"/>
              </a:ext>
            </a:extLst>
          </p:cNvPr>
          <p:cNvCxnSpPr>
            <a:cxnSpLocks/>
          </p:cNvCxnSpPr>
          <p:nvPr/>
        </p:nvCxnSpPr>
        <p:spPr>
          <a:xfrm>
            <a:off x="8995410" y="6531525"/>
            <a:ext cx="148590" cy="0"/>
          </a:xfrm>
          <a:prstGeom prst="line">
            <a:avLst/>
          </a:prstGeom>
          <a:noFill/>
          <a:ln w="28575" cap="flat">
            <a:solidFill>
              <a:schemeClr val="accent1"/>
            </a:solidFill>
            <a:prstDash val="solid"/>
            <a:round/>
          </a:ln>
          <a:effectLst/>
          <a:sp3d/>
        </p:spPr>
        <p:style>
          <a:lnRef idx="0">
            <a:scrgbClr r="0" g="0" b="0"/>
          </a:lnRef>
          <a:fillRef idx="0">
            <a:scrgbClr r="0" g="0" b="0"/>
          </a:fillRef>
          <a:effectRef idx="0">
            <a:scrgbClr r="0" g="0" b="0"/>
          </a:effectRef>
          <a:fontRef idx="none"/>
        </p:style>
      </p:cxnSp>
      <p:sp>
        <p:nvSpPr>
          <p:cNvPr id="25" name="Rectangle 23">
            <a:extLst>
              <a:ext uri="{FF2B5EF4-FFF2-40B4-BE49-F238E27FC236}">
                <a16:creationId xmlns:a16="http://schemas.microsoft.com/office/drawing/2014/main" id="{0E605655-3D6B-4275-A184-99932467969F}"/>
              </a:ext>
            </a:extLst>
          </p:cNvPr>
          <p:cNvSpPr>
            <a:spLocks noGrp="1" noChangeArrowheads="1"/>
          </p:cNvSpPr>
          <p:nvPr>
            <p:ph type="dt" sz="half" idx="2"/>
          </p:nvPr>
        </p:nvSpPr>
        <p:spPr>
          <a:xfrm>
            <a:off x="6977262" y="6555136"/>
            <a:ext cx="1690688" cy="302863"/>
          </a:xfrm>
          <a:prstGeom prst="rect">
            <a:avLst/>
          </a:prstGeom>
        </p:spPr>
        <p:txBody>
          <a:bodyPr lIns="36000" tIns="36000" rIns="36000" bIns="36000" anchor="ctr"/>
          <a:lstStyle>
            <a:lvl1pPr algn="r">
              <a:defRPr lang="fr-F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a:defRPr/>
            </a:pPr>
            <a:endParaRPr lang="fr-FR" dirty="0"/>
          </a:p>
        </p:txBody>
      </p:sp>
      <p:sp>
        <p:nvSpPr>
          <p:cNvPr id="26" name="Espace réservé du pied de page 1">
            <a:extLst>
              <a:ext uri="{FF2B5EF4-FFF2-40B4-BE49-F238E27FC236}">
                <a16:creationId xmlns:a16="http://schemas.microsoft.com/office/drawing/2014/main" id="{13127477-78CF-4108-863F-49881B4AC76E}"/>
              </a:ext>
            </a:extLst>
          </p:cNvPr>
          <p:cNvSpPr>
            <a:spLocks noGrp="1"/>
          </p:cNvSpPr>
          <p:nvPr>
            <p:ph type="ftr" sz="quarter" idx="3"/>
          </p:nvPr>
        </p:nvSpPr>
        <p:spPr>
          <a:xfrm>
            <a:off x="929639" y="6558111"/>
            <a:ext cx="5286081" cy="295878"/>
          </a:xfrm>
          <a:prstGeom prst="rect">
            <a:avLst/>
          </a:prstGeom>
        </p:spPr>
        <p:txBody>
          <a:bodyPr lIns="36000" tIns="36000" rIns="36000" bIns="36000" anchor="ctr"/>
          <a:lstStyle>
            <a:lvl1pPr algn="l">
              <a:defRP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Helvetica" charset="0"/>
              </a:defRPr>
            </a:lvl1pPr>
          </a:lstStyle>
          <a:p>
            <a:pPr>
              <a:defRPr/>
            </a:pPr>
            <a:endParaRPr lang="fr-FR" dirty="0"/>
          </a:p>
        </p:txBody>
      </p:sp>
      <p:sp>
        <p:nvSpPr>
          <p:cNvPr id="2" name="Rectangle 1">
            <a:extLst>
              <a:ext uri="{FF2B5EF4-FFF2-40B4-BE49-F238E27FC236}">
                <a16:creationId xmlns:a16="http://schemas.microsoft.com/office/drawing/2014/main" id="{DC8EB63B-E3AB-4C73-BEE5-BDBFCC1E9684}"/>
              </a:ext>
            </a:extLst>
          </p:cNvPr>
          <p:cNvSpPr/>
          <p:nvPr/>
        </p:nvSpPr>
        <p:spPr>
          <a:xfrm>
            <a:off x="0" y="6516329"/>
            <a:ext cx="8752812" cy="45973"/>
          </a:xfrm>
          <a:prstGeom prst="rect">
            <a:avLst/>
          </a:prstGeom>
          <a:solidFill>
            <a:srgbClr val="FFFFFF"/>
          </a:solidFill>
          <a:ln w="12700">
            <a:solidFill>
              <a:schemeClr val="accent1"/>
            </a:solidFill>
          </a:ln>
        </p:spPr>
        <p:txBody>
          <a:bodyPr wrap="square" rtlCol="0" anchor="ctr">
            <a:spAutoFit/>
          </a:bodyPr>
          <a:lstStyle/>
          <a:p>
            <a:pPr algn="ctr"/>
            <a:endParaRPr lang="fr-FR"/>
          </a:p>
        </p:txBody>
      </p:sp>
      <p:sp>
        <p:nvSpPr>
          <p:cNvPr id="11" name="Ellipse 10">
            <a:extLst>
              <a:ext uri="{FF2B5EF4-FFF2-40B4-BE49-F238E27FC236}">
                <a16:creationId xmlns:a16="http://schemas.microsoft.com/office/drawing/2014/main" id="{313E885C-23BA-4FEF-9B5B-88350EA7E085}"/>
              </a:ext>
            </a:extLst>
          </p:cNvPr>
          <p:cNvSpPr/>
          <p:nvPr/>
        </p:nvSpPr>
        <p:spPr>
          <a:xfrm>
            <a:off x="8716590" y="6392115"/>
            <a:ext cx="278820" cy="278820"/>
          </a:xfrm>
          <a:prstGeom prst="ellipse">
            <a:avLst/>
          </a:prstGeom>
          <a:solidFill>
            <a:srgbClr val="FFFFFF"/>
          </a:solidFill>
          <a:ln w="22225">
            <a:solidFill>
              <a:schemeClr val="accent1"/>
            </a:solidFill>
          </a:ln>
        </p:spPr>
        <p:txBody>
          <a:bodyPr wrap="none" rtlCol="0" anchor="ctr">
            <a:spAutoFit/>
          </a:bodyPr>
          <a:lstStyle/>
          <a:p>
            <a:pPr algn="ctr"/>
            <a:endParaRPr lang="fr-FR"/>
          </a:p>
        </p:txBody>
      </p:sp>
      <p:sp>
        <p:nvSpPr>
          <p:cNvPr id="24" name="Shape 47">
            <a:extLst>
              <a:ext uri="{FF2B5EF4-FFF2-40B4-BE49-F238E27FC236}">
                <a16:creationId xmlns:a16="http://schemas.microsoft.com/office/drawing/2014/main" id="{EDE36926-FC68-4984-8D6E-1DAAFDB09901}"/>
              </a:ext>
            </a:extLst>
          </p:cNvPr>
          <p:cNvSpPr>
            <a:spLocks noGrp="1"/>
          </p:cNvSpPr>
          <p:nvPr>
            <p:ph type="sldNum" sz="quarter" idx="4"/>
          </p:nvPr>
        </p:nvSpPr>
        <p:spPr>
          <a:xfrm>
            <a:off x="8752812" y="6437476"/>
            <a:ext cx="206375" cy="190500"/>
          </a:xfrm>
          <a:prstGeom prst="rect">
            <a:avLst/>
          </a:prstGeom>
          <a:ln>
            <a:noFill/>
          </a:ln>
        </p:spPr>
        <p:txBody>
          <a:bodyPr lIns="0" tIns="0" rIns="0" bIns="0" anchor="ctr"/>
          <a:lstStyle>
            <a:lvl1pPr algn="ctr">
              <a:defRPr sz="800">
                <a:latin typeface="Tahoma" panose="020B0604030504040204" pitchFamily="34" charset="0"/>
                <a:ea typeface="Tahoma" panose="020B0604030504040204" pitchFamily="34" charset="0"/>
                <a:cs typeface="Tahoma" panose="020B0604030504040204" pitchFamily="34" charset="0"/>
              </a:defRPr>
            </a:lvl1pPr>
          </a:lstStyle>
          <a:p>
            <a:pPr>
              <a:defRPr/>
            </a:pPr>
            <a:fld id="{2A19B30F-9136-4BF4-ACE0-62FF267387C0}" type="slidenum">
              <a:rPr lang="fr-FR" altLang="fr-FR" smtClean="0"/>
              <a:pPr>
                <a:defRPr/>
              </a:pPr>
              <a:t>‹N°›</a:t>
            </a:fld>
            <a:endParaRPr lang="fr-FR" altLang="fr-FR" dirty="0"/>
          </a:p>
        </p:txBody>
      </p:sp>
      <p:sp>
        <p:nvSpPr>
          <p:cNvPr id="3" name="Espace réservé du titre 2">
            <a:extLst>
              <a:ext uri="{FF2B5EF4-FFF2-40B4-BE49-F238E27FC236}">
                <a16:creationId xmlns:a16="http://schemas.microsoft.com/office/drawing/2014/main" id="{6BF2A8C3-3896-4327-BB2C-6B6AD1D14026}"/>
              </a:ext>
            </a:extLst>
          </p:cNvPr>
          <p:cNvSpPr>
            <a:spLocks noGrp="1"/>
          </p:cNvSpPr>
          <p:nvPr>
            <p:ph type="title"/>
          </p:nvPr>
        </p:nvSpPr>
        <p:spPr>
          <a:xfrm>
            <a:off x="720000" y="360000"/>
            <a:ext cx="7920000" cy="720000"/>
          </a:xfrm>
          <a:prstGeom prst="rect">
            <a:avLst/>
          </a:prstGeom>
        </p:spPr>
        <p:txBody>
          <a:bodyPr vert="horz" lIns="91440" tIns="45720" rIns="91440" bIns="45720" rtlCol="0" anchor="ctr">
            <a:noAutofit/>
          </a:bodyPr>
          <a:lstStyle/>
          <a:p>
            <a:endParaRPr lang="fr-FR" dirty="0"/>
          </a:p>
        </p:txBody>
      </p:sp>
      <p:sp>
        <p:nvSpPr>
          <p:cNvPr id="16" name="Espace réservé du texte 2">
            <a:extLst>
              <a:ext uri="{FF2B5EF4-FFF2-40B4-BE49-F238E27FC236}">
                <a16:creationId xmlns:a16="http://schemas.microsoft.com/office/drawing/2014/main" id="{59E4ABC2-AAE2-4C76-ABFA-4A80E6877F1C}"/>
              </a:ext>
            </a:extLst>
          </p:cNvPr>
          <p:cNvSpPr>
            <a:spLocks noGrp="1"/>
          </p:cNvSpPr>
          <p:nvPr>
            <p:ph type="body" idx="1"/>
          </p:nvPr>
        </p:nvSpPr>
        <p:spPr>
          <a:xfrm>
            <a:off x="720000" y="1440000"/>
            <a:ext cx="7920000" cy="4680000"/>
          </a:xfrm>
          <a:prstGeom prst="rect">
            <a:avLst/>
          </a:prstGeom>
        </p:spPr>
        <p:txBody>
          <a:bodyPr vert="horz" lIns="91440" tIns="45720" rIns="91440" bIns="45720" rtlCol="0">
            <a:noAutofit/>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cSld>
  <p:clrMap bg1="lt1" tx1="dk1" bg2="lt2" tx2="dk2" accent1="accent1" accent2="accent2" accent3="accent3" accent4="accent4" accent5="accent5" accent6="accent6" hlink="hlink" folHlink="folHlink"/>
  <p:sldLayoutIdLst>
    <p:sldLayoutId id="2147483832" r:id="rId1"/>
    <p:sldLayoutId id="2147483831" r:id="rId2"/>
    <p:sldLayoutId id="2147483791" r:id="rId3"/>
    <p:sldLayoutId id="2147483800" r:id="rId4"/>
    <p:sldLayoutId id="2147483786" r:id="rId5"/>
    <p:sldLayoutId id="2147483789" r:id="rId6"/>
    <p:sldLayoutId id="2147483790" r:id="rId7"/>
    <p:sldLayoutId id="2147483792" r:id="rId8"/>
    <p:sldLayoutId id="2147483782" r:id="rId9"/>
    <p:sldLayoutId id="2147483798" r:id="rId10"/>
    <p:sldLayoutId id="2147483833" r:id="rId11"/>
    <p:sldLayoutId id="2147483834" r:id="rId12"/>
    <p:sldLayoutId id="2147483836" r:id="rId13"/>
    <p:sldLayoutId id="2147483838" r:id="rId14"/>
  </p:sldLayoutIdLst>
  <p:transition spd="med"/>
  <p:hf hdr="0"/>
  <p:txStyles>
    <p:titleStyle>
      <a:lvl1pPr algn="l" defTabSz="923925" rtl="0" eaLnBrk="1" fontAlgn="base" hangingPunct="1">
        <a:lnSpc>
          <a:spcPct val="90000"/>
        </a:lnSpc>
        <a:spcBef>
          <a:spcPct val="0"/>
        </a:spcBef>
        <a:spcAft>
          <a:spcPct val="0"/>
        </a:spcAft>
        <a:defRPr sz="2000" b="1">
          <a:solidFill>
            <a:schemeClr val="accent1"/>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2pPr>
      <a:lvl3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3pPr>
      <a:lvl4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4pPr>
      <a:lvl5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5pPr>
      <a:lvl6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6pPr>
      <a:lvl7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7pPr>
      <a:lvl8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8pPr>
      <a:lvl9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9pPr>
    </p:titleStyle>
    <p:bodyStyle>
      <a:lvl1pPr marL="0" indent="0" algn="l" defTabSz="457200" rtl="0" eaLnBrk="1" fontAlgn="base" hangingPunct="1">
        <a:lnSpc>
          <a:spcPct val="100000"/>
        </a:lnSpc>
        <a:spcBef>
          <a:spcPts val="0"/>
        </a:spcBef>
        <a:spcAft>
          <a:spcPct val="0"/>
        </a:spcAft>
        <a:buClr>
          <a:schemeClr val="accent1"/>
        </a:buClr>
        <a:buSzPct val="60000"/>
        <a:buFont typeface="Wingdings" panose="05000000000000000000" pitchFamily="2" charset="2"/>
        <a:buNone/>
        <a:defRPr sz="1200" b="1">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marL="0" indent="0" algn="l" defTabSz="457200" rtl="0" eaLnBrk="1" fontAlgn="base" hangingPunct="1">
        <a:lnSpc>
          <a:spcPct val="100000"/>
        </a:lnSpc>
        <a:spcBef>
          <a:spcPts val="600"/>
        </a:spcBef>
        <a:spcAft>
          <a:spcPct val="0"/>
        </a:spcAft>
        <a:buFont typeface="Arial" charset="0"/>
        <a:buNone/>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2pPr>
      <a:lvl3pPr marL="179388" indent="-179388" algn="l" defTabSz="457200" rtl="0" eaLnBrk="1" fontAlgn="base" hangingPunct="1">
        <a:lnSpc>
          <a:spcPct val="100000"/>
        </a:lnSpc>
        <a:spcBef>
          <a:spcPts val="300"/>
        </a:spcBef>
        <a:spcAft>
          <a:spcPct val="0"/>
        </a:spcAft>
        <a:buClr>
          <a:schemeClr val="accent1"/>
        </a:buClr>
        <a:buSzPct val="100000"/>
        <a:buFont typeface="Arial" panose="020B0604020202020204" pitchFamily="34" charset="0"/>
        <a:buChar char="•"/>
        <a:tabLst/>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3pPr>
      <a:lvl4pPr marL="360363" indent="-180975" algn="l" defTabSz="457200" rtl="0" eaLnBrk="1" fontAlgn="base" hangingPunct="1">
        <a:lnSpc>
          <a:spcPct val="100000"/>
        </a:lnSpc>
        <a:spcBef>
          <a:spcPts val="200"/>
        </a:spcBef>
        <a:spcAft>
          <a:spcPct val="0"/>
        </a:spcAft>
        <a:buClrTx/>
        <a:buSzPct val="60000"/>
        <a:buFont typeface="Tahoma" panose="020B0604030504040204" pitchFamily="34" charset="0"/>
        <a:buChar char="⁻"/>
        <a:defRPr sz="11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4pPr>
      <a:lvl5pPr marL="1436688" indent="-180975" algn="l" defTabSz="457200" rtl="0" eaLnBrk="1" fontAlgn="base" hangingPunct="1">
        <a:lnSpc>
          <a:spcPct val="100000"/>
        </a:lnSpc>
        <a:spcBef>
          <a:spcPts val="1200"/>
        </a:spcBef>
        <a:spcAft>
          <a:spcPct val="0"/>
        </a:spcAft>
        <a:buSzPct val="85000"/>
        <a:buFont typeface="Verdana" pitchFamily="34" charset="0"/>
        <a:buChar char="−"/>
        <a:defRPr sz="14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5pPr>
      <a:lvl6pPr marL="2437793"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6pPr>
      <a:lvl7pPr marL="289993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7pPr>
      <a:lvl8pPr marL="336207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8pPr>
      <a:lvl9pPr marL="3824216"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9pPr>
    </p:bodyStyle>
    <p:otherStyle>
      <a:lvl1pPr marL="0" marR="0" indent="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1pPr>
      <a:lvl2pPr marL="0" marR="0" indent="457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2pPr>
      <a:lvl3pPr marL="0" marR="0" indent="914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3pPr>
      <a:lvl4pPr marL="0" marR="0" indent="1371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4pPr>
      <a:lvl5pPr marL="0" marR="0" indent="18288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5pPr>
      <a:lvl6pPr marL="0" marR="0" indent="22860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6pPr>
      <a:lvl7pPr marL="0" marR="0" indent="2743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7pPr>
      <a:lvl8pPr marL="0" marR="0" indent="3200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8pPr>
      <a:lvl9pPr marL="0" marR="0" indent="3657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4C7958A-69B6-4178-AF79-64232401B01E}"/>
              </a:ext>
            </a:extLst>
          </p:cNvPr>
          <p:cNvSpPr/>
          <p:nvPr/>
        </p:nvSpPr>
        <p:spPr>
          <a:xfrm>
            <a:off x="0" y="6546850"/>
            <a:ext cx="9144000" cy="311150"/>
          </a:xfrm>
          <a:prstGeom prst="rect">
            <a:avLst/>
          </a:prstGeom>
          <a:solidFill>
            <a:srgbClr val="EAEAEA"/>
          </a:solidFill>
        </p:spPr>
        <p:txBody>
          <a:bodyPr wrap="square" rtlCol="0" anchor="ctr">
            <a:spAutoFit/>
          </a:bodyPr>
          <a:lstStyle/>
          <a:p>
            <a:pPr algn="ctr"/>
            <a:endParaRPr lang="fr-FR"/>
          </a:p>
        </p:txBody>
      </p:sp>
      <p:pic>
        <p:nvPicPr>
          <p:cNvPr id="20" name="Picture 2" descr="\\S03\Société\Documentation\Illustrations, dessins, photos et fonds de plan\Logo SARECO\sareco23.emf">
            <a:extLst>
              <a:ext uri="{FF2B5EF4-FFF2-40B4-BE49-F238E27FC236}">
                <a16:creationId xmlns:a16="http://schemas.microsoft.com/office/drawing/2014/main" id="{CA78DF3F-DF9C-4333-8F51-34F47A0A134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7547" y="6646206"/>
            <a:ext cx="608975" cy="126870"/>
          </a:xfrm>
          <a:prstGeom prst="rect">
            <a:avLst/>
          </a:prstGeom>
          <a:noFill/>
          <a:extLst>
            <a:ext uri="{909E8E84-426E-40DD-AFC4-6F175D3DCCD1}">
              <a14:hiddenFill xmlns:a14="http://schemas.microsoft.com/office/drawing/2010/main">
                <a:solidFill>
                  <a:srgbClr val="FFFFFF"/>
                </a:solidFill>
              </a14:hiddenFill>
            </a:ext>
          </a:extLst>
        </p:spPr>
      </p:pic>
      <p:cxnSp>
        <p:nvCxnSpPr>
          <p:cNvPr id="23" name="Connecteur droit 22">
            <a:extLst>
              <a:ext uri="{FF2B5EF4-FFF2-40B4-BE49-F238E27FC236}">
                <a16:creationId xmlns:a16="http://schemas.microsoft.com/office/drawing/2014/main" id="{E237B8E6-F1EB-4770-BCAC-F93782223ADD}"/>
              </a:ext>
            </a:extLst>
          </p:cNvPr>
          <p:cNvCxnSpPr>
            <a:cxnSpLocks/>
          </p:cNvCxnSpPr>
          <p:nvPr/>
        </p:nvCxnSpPr>
        <p:spPr>
          <a:xfrm>
            <a:off x="8995410" y="6531525"/>
            <a:ext cx="148590" cy="0"/>
          </a:xfrm>
          <a:prstGeom prst="line">
            <a:avLst/>
          </a:prstGeom>
          <a:noFill/>
          <a:ln w="28575" cap="flat">
            <a:solidFill>
              <a:schemeClr val="accent1"/>
            </a:solidFill>
            <a:prstDash val="solid"/>
            <a:round/>
          </a:ln>
          <a:effectLst/>
          <a:sp3d/>
        </p:spPr>
        <p:style>
          <a:lnRef idx="0">
            <a:scrgbClr r="0" g="0" b="0"/>
          </a:lnRef>
          <a:fillRef idx="0">
            <a:scrgbClr r="0" g="0" b="0"/>
          </a:fillRef>
          <a:effectRef idx="0">
            <a:scrgbClr r="0" g="0" b="0"/>
          </a:effectRef>
          <a:fontRef idx="none"/>
        </p:style>
      </p:cxnSp>
      <p:sp>
        <p:nvSpPr>
          <p:cNvPr id="25" name="Rectangle 23">
            <a:extLst>
              <a:ext uri="{FF2B5EF4-FFF2-40B4-BE49-F238E27FC236}">
                <a16:creationId xmlns:a16="http://schemas.microsoft.com/office/drawing/2014/main" id="{0E605655-3D6B-4275-A184-99932467969F}"/>
              </a:ext>
            </a:extLst>
          </p:cNvPr>
          <p:cNvSpPr>
            <a:spLocks noGrp="1" noChangeArrowheads="1"/>
          </p:cNvSpPr>
          <p:nvPr>
            <p:ph type="dt" sz="half" idx="2"/>
          </p:nvPr>
        </p:nvSpPr>
        <p:spPr>
          <a:xfrm>
            <a:off x="6977262" y="6555136"/>
            <a:ext cx="1690688" cy="302863"/>
          </a:xfrm>
          <a:prstGeom prst="rect">
            <a:avLst/>
          </a:prstGeom>
        </p:spPr>
        <p:txBody>
          <a:bodyPr lIns="36000" tIns="36000" rIns="36000" bIns="36000" anchor="ctr"/>
          <a:lstStyle>
            <a:lvl1pPr algn="r">
              <a:defRPr lang="fr-F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defRPr>
            </a:lvl1pPr>
          </a:lstStyle>
          <a:p>
            <a:pPr>
              <a:defRPr/>
            </a:pPr>
            <a:endParaRPr lang="fr-FR" dirty="0"/>
          </a:p>
        </p:txBody>
      </p:sp>
      <p:sp>
        <p:nvSpPr>
          <p:cNvPr id="26" name="Espace réservé du pied de page 1">
            <a:extLst>
              <a:ext uri="{FF2B5EF4-FFF2-40B4-BE49-F238E27FC236}">
                <a16:creationId xmlns:a16="http://schemas.microsoft.com/office/drawing/2014/main" id="{13127477-78CF-4108-863F-49881B4AC76E}"/>
              </a:ext>
            </a:extLst>
          </p:cNvPr>
          <p:cNvSpPr>
            <a:spLocks noGrp="1"/>
          </p:cNvSpPr>
          <p:nvPr>
            <p:ph type="ftr" sz="quarter" idx="3"/>
          </p:nvPr>
        </p:nvSpPr>
        <p:spPr>
          <a:xfrm>
            <a:off x="929639" y="6558111"/>
            <a:ext cx="5286081" cy="295878"/>
          </a:xfrm>
          <a:prstGeom prst="rect">
            <a:avLst/>
          </a:prstGeom>
        </p:spPr>
        <p:txBody>
          <a:bodyPr lIns="36000" tIns="36000" rIns="36000" bIns="36000" anchor="ctr"/>
          <a:lstStyle>
            <a:lvl1pPr algn="l">
              <a:defRPr sz="9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Helvetica" charset="0"/>
              </a:defRPr>
            </a:lvl1pPr>
          </a:lstStyle>
          <a:p>
            <a:pPr>
              <a:defRPr/>
            </a:pPr>
            <a:endParaRPr lang="fr-FR" dirty="0"/>
          </a:p>
        </p:txBody>
      </p:sp>
      <p:sp>
        <p:nvSpPr>
          <p:cNvPr id="2" name="Rectangle 1">
            <a:extLst>
              <a:ext uri="{FF2B5EF4-FFF2-40B4-BE49-F238E27FC236}">
                <a16:creationId xmlns:a16="http://schemas.microsoft.com/office/drawing/2014/main" id="{DC8EB63B-E3AB-4C73-BEE5-BDBFCC1E9684}"/>
              </a:ext>
            </a:extLst>
          </p:cNvPr>
          <p:cNvSpPr/>
          <p:nvPr/>
        </p:nvSpPr>
        <p:spPr>
          <a:xfrm>
            <a:off x="0" y="6516329"/>
            <a:ext cx="8752812" cy="45973"/>
          </a:xfrm>
          <a:prstGeom prst="rect">
            <a:avLst/>
          </a:prstGeom>
          <a:solidFill>
            <a:srgbClr val="FFFFFF"/>
          </a:solidFill>
          <a:ln w="12700">
            <a:solidFill>
              <a:schemeClr val="accent1"/>
            </a:solidFill>
          </a:ln>
        </p:spPr>
        <p:txBody>
          <a:bodyPr wrap="square" rtlCol="0" anchor="ctr">
            <a:spAutoFit/>
          </a:bodyPr>
          <a:lstStyle/>
          <a:p>
            <a:pPr algn="ctr"/>
            <a:endParaRPr lang="fr-FR"/>
          </a:p>
        </p:txBody>
      </p:sp>
      <p:sp>
        <p:nvSpPr>
          <p:cNvPr id="11" name="Ellipse 10">
            <a:extLst>
              <a:ext uri="{FF2B5EF4-FFF2-40B4-BE49-F238E27FC236}">
                <a16:creationId xmlns:a16="http://schemas.microsoft.com/office/drawing/2014/main" id="{313E885C-23BA-4FEF-9B5B-88350EA7E085}"/>
              </a:ext>
            </a:extLst>
          </p:cNvPr>
          <p:cNvSpPr/>
          <p:nvPr/>
        </p:nvSpPr>
        <p:spPr>
          <a:xfrm>
            <a:off x="8716590" y="6392115"/>
            <a:ext cx="278820" cy="278820"/>
          </a:xfrm>
          <a:prstGeom prst="ellipse">
            <a:avLst/>
          </a:prstGeom>
          <a:solidFill>
            <a:srgbClr val="FFFFFF"/>
          </a:solidFill>
          <a:ln w="22225">
            <a:solidFill>
              <a:schemeClr val="accent1"/>
            </a:solidFill>
          </a:ln>
        </p:spPr>
        <p:txBody>
          <a:bodyPr wrap="none" rtlCol="0" anchor="ctr">
            <a:spAutoFit/>
          </a:bodyPr>
          <a:lstStyle/>
          <a:p>
            <a:pPr algn="ctr"/>
            <a:endParaRPr lang="fr-FR"/>
          </a:p>
        </p:txBody>
      </p:sp>
      <p:sp>
        <p:nvSpPr>
          <p:cNvPr id="24" name="Shape 47">
            <a:extLst>
              <a:ext uri="{FF2B5EF4-FFF2-40B4-BE49-F238E27FC236}">
                <a16:creationId xmlns:a16="http://schemas.microsoft.com/office/drawing/2014/main" id="{EDE36926-FC68-4984-8D6E-1DAAFDB09901}"/>
              </a:ext>
            </a:extLst>
          </p:cNvPr>
          <p:cNvSpPr>
            <a:spLocks noGrp="1"/>
          </p:cNvSpPr>
          <p:nvPr>
            <p:ph type="sldNum" sz="quarter" idx="4"/>
          </p:nvPr>
        </p:nvSpPr>
        <p:spPr>
          <a:xfrm>
            <a:off x="8752812" y="6437476"/>
            <a:ext cx="206375" cy="190500"/>
          </a:xfrm>
          <a:prstGeom prst="rect">
            <a:avLst/>
          </a:prstGeom>
          <a:ln>
            <a:noFill/>
          </a:ln>
        </p:spPr>
        <p:txBody>
          <a:bodyPr lIns="0" tIns="0" rIns="0" bIns="0" anchor="ctr"/>
          <a:lstStyle>
            <a:lvl1pPr algn="ctr">
              <a:defRPr sz="800">
                <a:latin typeface="Tahoma" panose="020B0604030504040204" pitchFamily="34" charset="0"/>
                <a:ea typeface="Tahoma" panose="020B0604030504040204" pitchFamily="34" charset="0"/>
                <a:cs typeface="Tahoma" panose="020B0604030504040204" pitchFamily="34" charset="0"/>
              </a:defRPr>
            </a:lvl1pPr>
          </a:lstStyle>
          <a:p>
            <a:pPr>
              <a:defRPr/>
            </a:pPr>
            <a:fld id="{2A19B30F-9136-4BF4-ACE0-62FF267387C0}" type="slidenum">
              <a:rPr lang="fr-FR" altLang="fr-FR" smtClean="0"/>
              <a:pPr>
                <a:defRPr/>
              </a:pPr>
              <a:t>‹N°›</a:t>
            </a:fld>
            <a:endParaRPr lang="fr-FR" altLang="fr-FR" dirty="0"/>
          </a:p>
        </p:txBody>
      </p:sp>
      <p:sp>
        <p:nvSpPr>
          <p:cNvPr id="3" name="Espace réservé du titre 2">
            <a:extLst>
              <a:ext uri="{FF2B5EF4-FFF2-40B4-BE49-F238E27FC236}">
                <a16:creationId xmlns:a16="http://schemas.microsoft.com/office/drawing/2014/main" id="{6BF2A8C3-3896-4327-BB2C-6B6AD1D14026}"/>
              </a:ext>
            </a:extLst>
          </p:cNvPr>
          <p:cNvSpPr>
            <a:spLocks noGrp="1"/>
          </p:cNvSpPr>
          <p:nvPr>
            <p:ph type="title"/>
          </p:nvPr>
        </p:nvSpPr>
        <p:spPr>
          <a:xfrm>
            <a:off x="720000" y="360000"/>
            <a:ext cx="3600000" cy="720000"/>
          </a:xfrm>
          <a:prstGeom prst="rect">
            <a:avLst/>
          </a:prstGeom>
        </p:spPr>
        <p:txBody>
          <a:bodyPr vert="horz" lIns="91440" tIns="45720" rIns="91440" bIns="45720" rtlCol="0" anchor="ctr">
            <a:normAutofit/>
          </a:bodyPr>
          <a:lstStyle/>
          <a:p>
            <a:r>
              <a:rPr lang="fr-FR" dirty="0"/>
              <a:t>Modifiez le style du titre</a:t>
            </a:r>
          </a:p>
        </p:txBody>
      </p:sp>
      <p:sp>
        <p:nvSpPr>
          <p:cNvPr id="15" name="Espace réservé du texte 2">
            <a:extLst>
              <a:ext uri="{FF2B5EF4-FFF2-40B4-BE49-F238E27FC236}">
                <a16:creationId xmlns:a16="http://schemas.microsoft.com/office/drawing/2014/main" id="{362C5F4A-804A-472A-812D-B7D335EE2B8B}"/>
              </a:ext>
            </a:extLst>
          </p:cNvPr>
          <p:cNvSpPr>
            <a:spLocks noGrp="1"/>
          </p:cNvSpPr>
          <p:nvPr>
            <p:ph type="body" idx="1"/>
          </p:nvPr>
        </p:nvSpPr>
        <p:spPr>
          <a:xfrm>
            <a:off x="720000" y="1440000"/>
            <a:ext cx="7920000" cy="4680000"/>
          </a:xfrm>
          <a:prstGeom prst="rect">
            <a:avLst/>
          </a:prstGeom>
        </p:spPr>
        <p:txBody>
          <a:bodyPr vert="horz" lIns="91440" tIns="45720" rIns="91440" bIns="45720" rtlCol="0">
            <a:noAutofit/>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Tree>
    <p:extLst>
      <p:ext uri="{BB962C8B-B14F-4D97-AF65-F5344CB8AC3E}">
        <p14:creationId xmlns:p14="http://schemas.microsoft.com/office/powerpoint/2010/main" val="286805264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3" r:id="rId3"/>
    <p:sldLayoutId id="2147483824" r:id="rId4"/>
    <p:sldLayoutId id="2147483825" r:id="rId5"/>
    <p:sldLayoutId id="2147483826" r:id="rId6"/>
    <p:sldLayoutId id="2147483827" r:id="rId7"/>
    <p:sldLayoutId id="2147483829" r:id="rId8"/>
    <p:sldLayoutId id="2147483840" r:id="rId9"/>
    <p:sldLayoutId id="2147483841" r:id="rId10"/>
    <p:sldLayoutId id="2147483842" r:id="rId11"/>
    <p:sldLayoutId id="2147483843" r:id="rId12"/>
    <p:sldLayoutId id="2147483844" r:id="rId13"/>
  </p:sldLayoutIdLst>
  <p:transition spd="med"/>
  <p:hf hdr="0"/>
  <p:txStyles>
    <p:titleStyle>
      <a:lvl1pPr algn="l" defTabSz="923925" rtl="0" eaLnBrk="1" fontAlgn="base" hangingPunct="1">
        <a:lnSpc>
          <a:spcPct val="90000"/>
        </a:lnSpc>
        <a:spcBef>
          <a:spcPct val="0"/>
        </a:spcBef>
        <a:spcAft>
          <a:spcPct val="0"/>
        </a:spcAft>
        <a:defRPr sz="2000" b="1">
          <a:solidFill>
            <a:schemeClr val="accent1"/>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2pPr>
      <a:lvl3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3pPr>
      <a:lvl4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4pPr>
      <a:lvl5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5pPr>
      <a:lvl6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6pPr>
      <a:lvl7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7pPr>
      <a:lvl8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8pPr>
      <a:lvl9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9pPr>
    </p:titleStyle>
    <p:bodyStyle>
      <a:lvl1pPr marL="0" indent="0" algn="l" defTabSz="457200" rtl="0" eaLnBrk="1" fontAlgn="base" hangingPunct="1">
        <a:lnSpc>
          <a:spcPct val="100000"/>
        </a:lnSpc>
        <a:spcBef>
          <a:spcPts val="0"/>
        </a:spcBef>
        <a:spcAft>
          <a:spcPct val="0"/>
        </a:spcAft>
        <a:buClr>
          <a:schemeClr val="accent1"/>
        </a:buClr>
        <a:buSzPct val="60000"/>
        <a:buFont typeface="Wingdings" panose="05000000000000000000" pitchFamily="2" charset="2"/>
        <a:buNone/>
        <a:defRPr sz="1200" b="1">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marL="0" indent="0" algn="l" defTabSz="457200" rtl="0" eaLnBrk="1" fontAlgn="base" hangingPunct="1">
        <a:lnSpc>
          <a:spcPct val="100000"/>
        </a:lnSpc>
        <a:spcBef>
          <a:spcPts val="600"/>
        </a:spcBef>
        <a:spcAft>
          <a:spcPct val="0"/>
        </a:spcAft>
        <a:buFont typeface="Arial" charset="0"/>
        <a:buNone/>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2pPr>
      <a:lvl3pPr marL="179388" indent="-179388" algn="l" defTabSz="457200" rtl="0" eaLnBrk="1" fontAlgn="base" hangingPunct="1">
        <a:lnSpc>
          <a:spcPct val="100000"/>
        </a:lnSpc>
        <a:spcBef>
          <a:spcPts val="300"/>
        </a:spcBef>
        <a:spcAft>
          <a:spcPct val="0"/>
        </a:spcAft>
        <a:buClr>
          <a:schemeClr val="accent1"/>
        </a:buClr>
        <a:buSzPct val="100000"/>
        <a:buFont typeface="Arial" panose="020B0604020202020204" pitchFamily="34" charset="0"/>
        <a:buChar char="•"/>
        <a:defRPr sz="12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3pPr>
      <a:lvl4pPr marL="360363" indent="-180975" algn="l" defTabSz="457200" rtl="0" eaLnBrk="1" fontAlgn="base" hangingPunct="1">
        <a:lnSpc>
          <a:spcPct val="100000"/>
        </a:lnSpc>
        <a:spcBef>
          <a:spcPts val="200"/>
        </a:spcBef>
        <a:spcAft>
          <a:spcPct val="0"/>
        </a:spcAft>
        <a:buClrTx/>
        <a:buSzPct val="60000"/>
        <a:buFont typeface="Tahoma" panose="020B0604030504040204" pitchFamily="34" charset="0"/>
        <a:buChar char="⁻"/>
        <a:defRPr sz="11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4pPr>
      <a:lvl5pPr marL="1436688" indent="-180975" algn="l" defTabSz="457200" rtl="0" eaLnBrk="1" fontAlgn="base" hangingPunct="1">
        <a:lnSpc>
          <a:spcPct val="100000"/>
        </a:lnSpc>
        <a:spcBef>
          <a:spcPts val="1200"/>
        </a:spcBef>
        <a:spcAft>
          <a:spcPct val="0"/>
        </a:spcAft>
        <a:buSzPct val="85000"/>
        <a:buFont typeface="Verdana" pitchFamily="34" charset="0"/>
        <a:buChar char="−"/>
        <a:defRPr sz="14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5pPr>
      <a:lvl6pPr marL="2437793"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6pPr>
      <a:lvl7pPr marL="289993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7pPr>
      <a:lvl8pPr marL="336207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8pPr>
      <a:lvl9pPr marL="3824216"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9pPr>
    </p:bodyStyle>
    <p:otherStyle>
      <a:lvl1pPr marL="0" marR="0" indent="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1pPr>
      <a:lvl2pPr marL="0" marR="0" indent="457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2pPr>
      <a:lvl3pPr marL="0" marR="0" indent="914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3pPr>
      <a:lvl4pPr marL="0" marR="0" indent="1371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4pPr>
      <a:lvl5pPr marL="0" marR="0" indent="18288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5pPr>
      <a:lvl6pPr marL="0" marR="0" indent="22860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6pPr>
      <a:lvl7pPr marL="0" marR="0" indent="27432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7pPr>
      <a:lvl8pPr marL="0" marR="0" indent="32004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8pPr>
      <a:lvl9pPr marL="0" marR="0" indent="3657600" algn="l" defTabSz="457200" eaLnBrk="1" latinLnBrk="0" hangingPunct="1">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Verdana"/>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8.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wmf"/><Relationship Id="rId4" Type="http://schemas.openxmlformats.org/officeDocument/2006/relationships/image" Target="../media/image17.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wmf"/><Relationship Id="rId1" Type="http://schemas.openxmlformats.org/officeDocument/2006/relationships/slideLayout" Target="../slideLayouts/slideLayout14.xml"/><Relationship Id="rId4" Type="http://schemas.openxmlformats.org/officeDocument/2006/relationships/image" Target="../media/image32.wmf"/></Relationships>
</file>

<file path=ppt/slides/_rels/slide2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jpeg"/><Relationship Id="rId1" Type="http://schemas.openxmlformats.org/officeDocument/2006/relationships/slideLayout" Target="../slideLayouts/slideLayout25.xml"/><Relationship Id="rId5" Type="http://schemas.openxmlformats.org/officeDocument/2006/relationships/image" Target="../media/image35.jpeg"/><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image" Target="../media/image36.wmf"/><Relationship Id="rId7" Type="http://schemas.openxmlformats.org/officeDocument/2006/relationships/image" Target="../media/image40.gif"/><Relationship Id="rId2" Type="http://schemas.openxmlformats.org/officeDocument/2006/relationships/image" Target="../media/image15.jpeg"/><Relationship Id="rId1" Type="http://schemas.openxmlformats.org/officeDocument/2006/relationships/slideLayout" Target="../slideLayouts/slideLayout26.xml"/><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7.wmf"/></Relationships>
</file>

<file path=ppt/slides/_rels/slide33.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15.jpeg"/><Relationship Id="rId1" Type="http://schemas.openxmlformats.org/officeDocument/2006/relationships/slideLayout" Target="../slideLayouts/slideLayout26.xml"/><Relationship Id="rId5" Type="http://schemas.openxmlformats.org/officeDocument/2006/relationships/image" Target="../media/image39.wmf"/><Relationship Id="rId4" Type="http://schemas.openxmlformats.org/officeDocument/2006/relationships/image" Target="../media/image37.wmf"/></Relationships>
</file>

<file path=ppt/slides/_rels/slide3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15.jpeg"/><Relationship Id="rId1" Type="http://schemas.openxmlformats.org/officeDocument/2006/relationships/slideLayout" Target="../slideLayouts/slideLayout26.xml"/><Relationship Id="rId5" Type="http://schemas.openxmlformats.org/officeDocument/2006/relationships/image" Target="../media/image39.wmf"/><Relationship Id="rId4" Type="http://schemas.openxmlformats.org/officeDocument/2006/relationships/image" Target="../media/image37.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jpg"/><Relationship Id="rId1" Type="http://schemas.openxmlformats.org/officeDocument/2006/relationships/slideLayout" Target="../slideLayouts/slideLayout28.xml"/><Relationship Id="rId5" Type="http://schemas.openxmlformats.org/officeDocument/2006/relationships/image" Target="../media/image46.jpeg"/><Relationship Id="rId4" Type="http://schemas.openxmlformats.org/officeDocument/2006/relationships/image" Target="../media/image45.jpeg"/></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hyperlink" Target="https://3.bp.blogspot.com/-cTAjuTQEpLQ/W8kXRRGdAZI/AAAAAAAACa4/hhxseyChrIY2FIfjzLmC-Vm3nvrnTM2NACLcBGAs/s1600/parking-vaisseau-ecoquartier-danube-sers-strasbourg.png" TargetMode="External"/><Relationship Id="rId2" Type="http://schemas.openxmlformats.org/officeDocument/2006/relationships/image" Target="../media/image49.jpeg"/><Relationship Id="rId1" Type="http://schemas.openxmlformats.org/officeDocument/2006/relationships/slideLayout" Target="../slideLayouts/slideLayout28.xm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9.xml"/><Relationship Id="rId5" Type="http://schemas.openxmlformats.org/officeDocument/2006/relationships/image" Target="../media/image57.jpeg"/><Relationship Id="rId4" Type="http://schemas.openxmlformats.org/officeDocument/2006/relationships/image" Target="../media/image56.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name="Diapo n° 1">
    <p:spTree>
      <p:nvGrpSpPr>
        <p:cNvPr id="1" name=""/>
        <p:cNvGrpSpPr/>
        <p:nvPr/>
      </p:nvGrpSpPr>
      <p:grpSpPr>
        <a:xfrm>
          <a:off x="0" y="0"/>
          <a:ext cx="0" cy="0"/>
          <a:chOff x="0" y="0"/>
          <a:chExt cx="0" cy="0"/>
        </a:xfrm>
      </p:grpSpPr>
      <p:sp>
        <p:nvSpPr>
          <p:cNvPr id="2" name="Espace réservé du texte 1"/>
          <p:cNvSpPr>
            <a:spLocks noGrp="1"/>
          </p:cNvSpPr>
          <p:nvPr>
            <p:ph type="body" sz="quarter" idx="13"/>
          </p:nvPr>
        </p:nvSpPr>
        <p:spPr/>
        <p:txBody>
          <a:bodyPr>
            <a:normAutofit fontScale="92500" lnSpcReduction="20000"/>
          </a:bodyPr>
          <a:lstStyle/>
          <a:p>
            <a:r>
              <a:rPr lang="fr-FR" dirty="0"/>
              <a:t>Simon Guiot</a:t>
            </a:r>
          </a:p>
        </p:txBody>
      </p:sp>
      <p:sp>
        <p:nvSpPr>
          <p:cNvPr id="3" name="Espace réservé du texte 2"/>
          <p:cNvSpPr>
            <a:spLocks noGrp="1"/>
          </p:cNvSpPr>
          <p:nvPr>
            <p:ph type="body" sz="quarter" idx="15"/>
          </p:nvPr>
        </p:nvSpPr>
        <p:spPr/>
        <p:txBody>
          <a:bodyPr>
            <a:normAutofit fontScale="92500" lnSpcReduction="10000"/>
          </a:bodyPr>
          <a:lstStyle/>
          <a:p>
            <a:r>
              <a:rPr lang="fr-FR" dirty="0"/>
              <a:t>8 avril 2026</a:t>
            </a:r>
          </a:p>
        </p:txBody>
      </p:sp>
      <p:sp>
        <p:nvSpPr>
          <p:cNvPr id="4" name="Titre 3"/>
          <p:cNvSpPr>
            <a:spLocks noGrp="1"/>
          </p:cNvSpPr>
          <p:nvPr>
            <p:ph type="title"/>
          </p:nvPr>
        </p:nvSpPr>
        <p:spPr>
          <a:xfrm>
            <a:off x="1461422" y="2334844"/>
            <a:ext cx="6221730" cy="1062000"/>
          </a:xfrm>
        </p:spPr>
        <p:txBody>
          <a:bodyPr/>
          <a:lstStyle/>
          <a:p>
            <a:r>
              <a:rPr lang="fr-FR" dirty="0"/>
              <a:t>Introduction au stationnement et application aux enjeux des opérations d’aménagement</a:t>
            </a:r>
          </a:p>
        </p:txBody>
      </p:sp>
      <p:sp>
        <p:nvSpPr>
          <p:cNvPr id="7" name="AutoShape 2" descr="Ecole nationale des ponts et chaussées">
            <a:extLst>
              <a:ext uri="{FF2B5EF4-FFF2-40B4-BE49-F238E27FC236}">
                <a16:creationId xmlns:a16="http://schemas.microsoft.com/office/drawing/2014/main" id="{7BE83254-C95A-42E9-94C8-2B8A431C494C}"/>
              </a:ext>
            </a:extLst>
          </p:cNvPr>
          <p:cNvSpPr>
            <a:spLocks noChangeAspect="1" noChangeArrowheads="1"/>
          </p:cNvSpPr>
          <p:nvPr/>
        </p:nvSpPr>
        <p:spPr bwMode="auto">
          <a:xfrm>
            <a:off x="4419600" y="3276600"/>
            <a:ext cx="1965702" cy="19657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2054" name="Picture 6" descr="École des ponts ParisTech - Wikipedia">
            <a:extLst>
              <a:ext uri="{FF2B5EF4-FFF2-40B4-BE49-F238E27FC236}">
                <a16:creationId xmlns:a16="http://schemas.microsoft.com/office/drawing/2014/main" id="{017BA433-032D-4206-A9C3-56420327F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5664" y="4240104"/>
            <a:ext cx="1137573" cy="1292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747874"/>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name="Diapo n° 2">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FR" dirty="0"/>
              <a:t>Présentation - SARECO </a:t>
            </a:r>
          </a:p>
        </p:txBody>
      </p:sp>
      <p:sp>
        <p:nvSpPr>
          <p:cNvPr id="6" name="Espace réservé du texte 5"/>
          <p:cNvSpPr>
            <a:spLocks noGrp="1"/>
          </p:cNvSpPr>
          <p:nvPr>
            <p:ph type="body" sz="quarter" idx="18"/>
          </p:nvPr>
        </p:nvSpPr>
        <p:spPr>
          <a:xfrm>
            <a:off x="720000" y="1487778"/>
            <a:ext cx="8032812" cy="4677694"/>
          </a:xfrm>
        </p:spPr>
        <p:txBody>
          <a:bodyPr/>
          <a:lstStyle/>
          <a:p>
            <a:pPr lvl="1"/>
            <a:r>
              <a:rPr lang="fr-FR" sz="1400" dirty="0"/>
              <a:t>Bureau d’</a:t>
            </a:r>
            <a:r>
              <a:rPr lang="fr-FR" sz="1400" b="1" dirty="0"/>
              <a:t>études et de conseil</a:t>
            </a:r>
            <a:r>
              <a:rPr lang="fr-FR" sz="1400" dirty="0"/>
              <a:t>, créé en 1976</a:t>
            </a:r>
          </a:p>
          <a:p>
            <a:pPr lvl="1"/>
            <a:endParaRPr lang="fr-FR" sz="1400" dirty="0"/>
          </a:p>
          <a:p>
            <a:pPr lvl="1"/>
            <a:r>
              <a:rPr lang="fr-FR" sz="1400" b="1" dirty="0"/>
              <a:t>Indépendant</a:t>
            </a:r>
            <a:r>
              <a:rPr lang="fr-FR" sz="1400" dirty="0"/>
              <a:t>, capital détenu par ses ingénieurs et urbanistes (une quinzaine)</a:t>
            </a:r>
          </a:p>
          <a:p>
            <a:pPr lvl="1"/>
            <a:endParaRPr lang="fr-FR" sz="1400" dirty="0"/>
          </a:p>
          <a:p>
            <a:pPr lvl="1"/>
            <a:r>
              <a:rPr lang="fr-FR" sz="1400" dirty="0"/>
              <a:t>Clients publics et privés</a:t>
            </a:r>
          </a:p>
          <a:p>
            <a:pPr marL="285750" lvl="1" indent="-285750">
              <a:buFont typeface="Arial" panose="020B0604020202020204" pitchFamily="34" charset="0"/>
              <a:buChar char="•"/>
            </a:pPr>
            <a:r>
              <a:rPr lang="fr-FR" sz="1400" dirty="0"/>
              <a:t>Collectivités locales maître d’ouvrage du stationnement public</a:t>
            </a:r>
          </a:p>
          <a:p>
            <a:pPr marL="285750" lvl="1" indent="-285750">
              <a:buFont typeface="Arial" panose="020B0604020202020204" pitchFamily="34" charset="0"/>
              <a:buChar char="•"/>
            </a:pPr>
            <a:r>
              <a:rPr lang="fr-FR" sz="1400" dirty="0"/>
              <a:t>Aménageurs de nouveaux quartiers, promoteurs immobiliers</a:t>
            </a:r>
          </a:p>
          <a:p>
            <a:pPr marL="285750" lvl="1" indent="-285750">
              <a:buFont typeface="Arial" panose="020B0604020202020204" pitchFamily="34" charset="0"/>
              <a:buChar char="•"/>
            </a:pPr>
            <a:r>
              <a:rPr lang="fr-FR" sz="1400" dirty="0"/>
              <a:t>Gestionnaires de parkings: bailleurs sociaux, hôpitaux, SNCF, aéroports, etc.</a:t>
            </a:r>
          </a:p>
          <a:p>
            <a:pPr marL="285750" lvl="1" indent="-285750">
              <a:buFont typeface="Arial" panose="020B0604020202020204" pitchFamily="34" charset="0"/>
              <a:buChar char="•"/>
            </a:pPr>
            <a:r>
              <a:rPr lang="fr-FR" sz="1400" dirty="0"/>
              <a:t>Etc.</a:t>
            </a:r>
          </a:p>
          <a:p>
            <a:pPr lvl="1"/>
            <a:endParaRPr lang="fr-FR" sz="1400" dirty="0"/>
          </a:p>
          <a:p>
            <a:pPr lvl="1"/>
            <a:r>
              <a:rPr lang="fr-FR" sz="1400" b="1" dirty="0"/>
              <a:t>Spécialité historique sur le stationnement: </a:t>
            </a:r>
            <a:r>
              <a:rPr lang="fr-FR" sz="1400" dirty="0"/>
              <a:t>définition de politiques locales de stationnement, programmation du stationnement sur un nouveaux quartier, stratégies à l’échelle d’un territoire</a:t>
            </a:r>
            <a:endParaRPr lang="fr-FR" sz="1400" b="1" dirty="0"/>
          </a:p>
          <a:p>
            <a:pPr lvl="1"/>
            <a:endParaRPr lang="fr-FR" sz="1400" dirty="0"/>
          </a:p>
          <a:p>
            <a:pPr lvl="1"/>
            <a:r>
              <a:rPr lang="fr-FR" sz="1400" dirty="0"/>
              <a:t>Traitement de sujets en lien avec l’</a:t>
            </a:r>
            <a:r>
              <a:rPr lang="fr-FR" sz="1400" b="1" dirty="0"/>
              <a:t>évolution des mobilités</a:t>
            </a:r>
          </a:p>
          <a:p>
            <a:pPr marL="285750" lvl="1" indent="-285750">
              <a:buFont typeface="Arial" panose="020B0604020202020204" pitchFamily="34" charset="0"/>
              <a:buChar char="•"/>
            </a:pPr>
            <a:r>
              <a:rPr lang="fr-FR" sz="1400" dirty="0"/>
              <a:t>Années 2000-2010: Nombreuses études en lien avec les Parcs Relais</a:t>
            </a:r>
          </a:p>
          <a:p>
            <a:pPr marL="285750" lvl="1" indent="-285750">
              <a:buFont typeface="Arial" panose="020B0604020202020204" pitchFamily="34" charset="0"/>
              <a:buChar char="•"/>
            </a:pPr>
            <a:r>
              <a:rPr lang="fr-FR" sz="1400" dirty="0"/>
              <a:t>Années 2010-2020: Electromobilité, autopartage, mutualisation du stationnement</a:t>
            </a:r>
          </a:p>
          <a:p>
            <a:pPr lvl="2" indent="0">
              <a:buNone/>
            </a:pPr>
            <a:endParaRPr lang="fr-FR" sz="1100" dirty="0"/>
          </a:p>
          <a:p>
            <a:pPr marL="171450" lvl="1" indent="-171450">
              <a:buFontTx/>
              <a:buChar char="-"/>
            </a:pPr>
            <a:endParaRPr lang="fr-FR" dirty="0"/>
          </a:p>
          <a:p>
            <a:pPr marL="171450" lvl="1" indent="-171450">
              <a:buFontTx/>
              <a:buChar char="-"/>
            </a:pPr>
            <a:endParaRPr lang="fr-FR" dirty="0"/>
          </a:p>
          <a:p>
            <a:pPr marL="350838" lvl="2" indent="-171450">
              <a:buFontTx/>
              <a:buChar char="-"/>
            </a:pPr>
            <a:endParaRPr lang="fr-FR" dirty="0"/>
          </a:p>
          <a:p>
            <a:pPr lvl="1"/>
            <a:endParaRPr lang="fr-FR" dirty="0"/>
          </a:p>
        </p:txBody>
      </p:sp>
      <p:sp>
        <p:nvSpPr>
          <p:cNvPr id="11" name="PB">
            <a:extLst>
              <a:ext uri="{FF2B5EF4-FFF2-40B4-BE49-F238E27FC236}">
                <a16:creationId xmlns:a16="http://schemas.microsoft.com/office/drawing/2014/main" id="{1DBABFB3-C3DE-41E3-88BA-7B0E393250CA}"/>
              </a:ext>
            </a:extLst>
          </p:cNvPr>
          <p:cNvSpPr/>
          <p:nvPr/>
        </p:nvSpPr>
        <p:spPr>
          <a:xfrm>
            <a:off x="0" y="6515100"/>
            <a:ext cx="26949"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Espace réservé de la date 11">
            <a:extLst>
              <a:ext uri="{FF2B5EF4-FFF2-40B4-BE49-F238E27FC236}">
                <a16:creationId xmlns:a16="http://schemas.microsoft.com/office/drawing/2014/main" id="{1AA511FB-65B3-4BBE-817A-274F5BC7B89C}"/>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ABEB061B-7392-44F5-9D7A-8F115488580B}"/>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EB792B8F-BD1B-4587-8B03-3D30C4EBF8EB}"/>
              </a:ext>
            </a:extLst>
          </p:cNvPr>
          <p:cNvSpPr>
            <a:spLocks noGrp="1"/>
          </p:cNvSpPr>
          <p:nvPr>
            <p:ph type="sldNum" sz="quarter" idx="17"/>
          </p:nvPr>
        </p:nvSpPr>
        <p:spPr/>
        <p:txBody>
          <a:bodyPr/>
          <a:lstStyle/>
          <a:p>
            <a:pPr>
              <a:defRPr/>
            </a:pPr>
            <a:fld id="{2A19B30F-9136-4BF4-ACE0-62FF267387C0}" type="slidenum">
              <a:rPr lang="fr-FR" altLang="fr-FR" smtClean="0"/>
              <a:pPr>
                <a:defRPr/>
              </a:pPr>
              <a:t>2</a:t>
            </a:fld>
            <a:endParaRPr lang="fr-FR" altLang="fr-FR" dirty="0"/>
          </a:p>
        </p:txBody>
      </p:sp>
    </p:spTree>
    <p:extLst>
      <p:ext uri="{BB962C8B-B14F-4D97-AF65-F5344CB8AC3E}">
        <p14:creationId xmlns:p14="http://schemas.microsoft.com/office/powerpoint/2010/main" val="526261422"/>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FR" dirty="0"/>
              <a:t>Présentation – Simon Guiot</a:t>
            </a:r>
          </a:p>
        </p:txBody>
      </p:sp>
      <p:sp>
        <p:nvSpPr>
          <p:cNvPr id="6" name="Espace réservé du texte 5"/>
          <p:cNvSpPr>
            <a:spLocks noGrp="1"/>
          </p:cNvSpPr>
          <p:nvPr>
            <p:ph type="body" sz="quarter" idx="18"/>
          </p:nvPr>
        </p:nvSpPr>
        <p:spPr>
          <a:xfrm>
            <a:off x="364210" y="1247553"/>
            <a:ext cx="8686800" cy="5091253"/>
          </a:xfrm>
        </p:spPr>
        <p:txBody>
          <a:bodyPr/>
          <a:lstStyle/>
          <a:p>
            <a:pPr lvl="1"/>
            <a:r>
              <a:rPr lang="fr-FR" sz="1400" dirty="0"/>
              <a:t>Ingénieur </a:t>
            </a:r>
            <a:r>
              <a:rPr lang="fr-FR" sz="1400" b="1" dirty="0"/>
              <a:t>ENPC</a:t>
            </a:r>
            <a:r>
              <a:rPr lang="fr-FR" sz="1400" dirty="0"/>
              <a:t>, Promotion 2011, </a:t>
            </a:r>
          </a:p>
          <a:p>
            <a:pPr lvl="1"/>
            <a:endParaRPr lang="fr-FR" sz="1400" dirty="0"/>
          </a:p>
          <a:p>
            <a:pPr lvl="1"/>
            <a:r>
              <a:rPr lang="fr-FR" sz="1400" dirty="0"/>
              <a:t>Département </a:t>
            </a:r>
            <a:r>
              <a:rPr lang="fr-FR" sz="1400" b="1" dirty="0"/>
              <a:t>VET</a:t>
            </a:r>
            <a:r>
              <a:rPr lang="fr-FR" sz="1400" dirty="0"/>
              <a:t>, cursus Transport</a:t>
            </a:r>
          </a:p>
          <a:p>
            <a:pPr marL="285750" lvl="1" indent="-285750">
              <a:buFont typeface="Arial" panose="020B0604020202020204" pitchFamily="34" charset="0"/>
              <a:buChar char="•"/>
            </a:pPr>
            <a:r>
              <a:rPr lang="fr-FR" sz="1400" dirty="0"/>
              <a:t>Stage césure SETEC International</a:t>
            </a:r>
          </a:p>
          <a:p>
            <a:pPr marL="285750" lvl="1" indent="-285750">
              <a:buFont typeface="Arial" panose="020B0604020202020204" pitchFamily="34" charset="0"/>
              <a:buChar char="•"/>
            </a:pPr>
            <a:r>
              <a:rPr lang="fr-FR" sz="1400" dirty="0"/>
              <a:t>3A TUM (Munich) – filière urbanisme</a:t>
            </a:r>
          </a:p>
          <a:p>
            <a:pPr marL="285750" lvl="1" indent="-285750">
              <a:buFont typeface="Arial" panose="020B0604020202020204" pitchFamily="34" charset="0"/>
              <a:buChar char="•"/>
            </a:pPr>
            <a:r>
              <a:rPr lang="fr-FR" sz="1400" dirty="0"/>
              <a:t>PFE chez SARECO (2012) sur le sujet de l’</a:t>
            </a:r>
            <a:r>
              <a:rPr lang="fr-FR" sz="1400" b="1" dirty="0"/>
              <a:t>impact du stationnement sur les stratégies résidentielles des ménages</a:t>
            </a:r>
          </a:p>
          <a:p>
            <a:pPr lvl="1"/>
            <a:endParaRPr lang="fr-FR" sz="1400" dirty="0"/>
          </a:p>
          <a:p>
            <a:pPr lvl="1"/>
            <a:r>
              <a:rPr lang="fr-FR" sz="1400" dirty="0"/>
              <a:t>Depuis 2013, </a:t>
            </a:r>
            <a:r>
              <a:rPr lang="fr-FR" sz="1400" b="1" dirty="0"/>
              <a:t>ingénieur chargé d’études puis chef de projets chez SARECO</a:t>
            </a:r>
            <a:r>
              <a:rPr lang="fr-FR" sz="1400" dirty="0"/>
              <a:t>.</a:t>
            </a:r>
          </a:p>
          <a:p>
            <a:pPr lvl="1"/>
            <a:r>
              <a:rPr lang="fr-FR" sz="1400" dirty="0"/>
              <a:t>Quelques exemples de missions traitées:</a:t>
            </a:r>
          </a:p>
          <a:p>
            <a:pPr marL="285750" lvl="1" indent="-285750">
              <a:buFont typeface="Arial" panose="020B0604020202020204" pitchFamily="34" charset="0"/>
              <a:buChar char="•"/>
            </a:pPr>
            <a:r>
              <a:rPr lang="fr-FR" sz="1400" dirty="0"/>
              <a:t>Plan de stationnement à l’échelle d’un centre-ville : Sceaux, St Malo, Carcassonne</a:t>
            </a:r>
          </a:p>
          <a:p>
            <a:pPr marL="285750" lvl="1" indent="-285750">
              <a:buFont typeface="Arial" panose="020B0604020202020204" pitchFamily="34" charset="0"/>
              <a:buChar char="•"/>
            </a:pPr>
            <a:r>
              <a:rPr lang="fr-FR" sz="1400" dirty="0"/>
              <a:t>Programmation du stationnement à l’échelle d’opérations d’aménagement: Campus Paris Saclay, ZAC en lien avec le métro Grand Paris (Fort d’Aubervilliers, Campus Grand Parc), Cartoucherie à Toulouse</a:t>
            </a:r>
          </a:p>
          <a:p>
            <a:pPr lvl="1"/>
            <a:endParaRPr lang="fr-FR" sz="1400" dirty="0"/>
          </a:p>
          <a:p>
            <a:pPr lvl="1"/>
            <a:r>
              <a:rPr lang="fr-FR" sz="1400" b="1" dirty="0"/>
              <a:t>Publications</a:t>
            </a:r>
          </a:p>
          <a:p>
            <a:pPr marL="285750" lvl="1" indent="-285750">
              <a:buFont typeface="Arial" panose="020B0604020202020204" pitchFamily="34" charset="0"/>
              <a:buChar char="•"/>
            </a:pPr>
            <a:r>
              <a:rPr lang="fr-FR" sz="1400" dirty="0"/>
              <a:t>Techniques hospitalières (juin 2018). Stationner, un projet au cœur de l’hôpital</a:t>
            </a:r>
          </a:p>
          <a:p>
            <a:pPr marL="171450" lvl="1" indent="-171450">
              <a:buFont typeface="Arial" panose="020B0604020202020204" pitchFamily="34" charset="0"/>
              <a:buChar char="•"/>
            </a:pPr>
            <a:r>
              <a:rPr lang="fr-FR" sz="1400" dirty="0"/>
              <a:t>Ville, Rail et Transports (décembre 2019). Transition écologique. Et si on payait son stationnement au poids?</a:t>
            </a:r>
            <a:endParaRPr lang="fr-FR" dirty="0"/>
          </a:p>
          <a:p>
            <a:pPr marL="350838" lvl="2" indent="-171450">
              <a:buFontTx/>
              <a:buChar char="-"/>
            </a:pPr>
            <a:endParaRPr lang="fr-FR" dirty="0"/>
          </a:p>
          <a:p>
            <a:pPr lvl="1"/>
            <a:endParaRPr lang="fr-FR" dirty="0"/>
          </a:p>
        </p:txBody>
      </p:sp>
      <p:sp>
        <p:nvSpPr>
          <p:cNvPr id="9" name="PB">
            <a:extLst>
              <a:ext uri="{FF2B5EF4-FFF2-40B4-BE49-F238E27FC236}">
                <a16:creationId xmlns:a16="http://schemas.microsoft.com/office/drawing/2014/main" id="{9FD024F7-DAF3-4787-9BE9-2C040C57DC15}"/>
              </a:ext>
            </a:extLst>
          </p:cNvPr>
          <p:cNvSpPr/>
          <p:nvPr/>
        </p:nvSpPr>
        <p:spPr>
          <a:xfrm>
            <a:off x="0" y="6515100"/>
            <a:ext cx="24997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5B28381D-F4BD-45BD-B8F4-3893F31577CC}"/>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894B8432-9435-4B40-B352-5BE54CE26B86}"/>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45740BF9-5F2A-4D39-850A-C704A64094FA}"/>
              </a:ext>
            </a:extLst>
          </p:cNvPr>
          <p:cNvSpPr>
            <a:spLocks noGrp="1"/>
          </p:cNvSpPr>
          <p:nvPr>
            <p:ph type="sldNum" sz="quarter" idx="17"/>
          </p:nvPr>
        </p:nvSpPr>
        <p:spPr/>
        <p:txBody>
          <a:bodyPr/>
          <a:lstStyle/>
          <a:p>
            <a:pPr>
              <a:defRPr/>
            </a:pPr>
            <a:fld id="{2A19B30F-9136-4BF4-ACE0-62FF267387C0}" type="slidenum">
              <a:rPr lang="fr-FR" altLang="fr-FR" smtClean="0"/>
              <a:pPr>
                <a:defRPr/>
              </a:pPr>
              <a:t>3</a:t>
            </a:fld>
            <a:endParaRPr lang="fr-FR" altLang="fr-FR" dirty="0"/>
          </a:p>
        </p:txBody>
      </p:sp>
    </p:spTree>
    <p:extLst>
      <p:ext uri="{BB962C8B-B14F-4D97-AF65-F5344CB8AC3E}">
        <p14:creationId xmlns:p14="http://schemas.microsoft.com/office/powerpoint/2010/main" val="302653385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name="Diapo n° 3">
    <p:spTree>
      <p:nvGrpSpPr>
        <p:cNvPr id="1" name=""/>
        <p:cNvGrpSpPr/>
        <p:nvPr/>
      </p:nvGrpSpPr>
      <p:grpSpPr>
        <a:xfrm>
          <a:off x="0" y="0"/>
          <a:ext cx="0" cy="0"/>
          <a:chOff x="0" y="0"/>
          <a:chExt cx="0" cy="0"/>
        </a:xfrm>
      </p:grpSpPr>
      <p:sp>
        <p:nvSpPr>
          <p:cNvPr id="2" name="Espace réservé du texte 1"/>
          <p:cNvSpPr>
            <a:spLocks noGrp="1"/>
          </p:cNvSpPr>
          <p:nvPr>
            <p:ph type="body" sz="quarter" idx="13"/>
          </p:nvPr>
        </p:nvSpPr>
        <p:spPr/>
        <p:txBody>
          <a:bodyPr/>
          <a:lstStyle/>
          <a:p>
            <a:pPr marL="0" indent="0">
              <a:buNone/>
              <a:tabLst>
                <a:tab pos="6096000" algn="l"/>
              </a:tabLst>
            </a:pPr>
            <a:r>
              <a:rPr lang="fr-FR" dirty="0">
                <a:solidFill>
                  <a:schemeClr val="tx1">
                    <a:lumMod val="65000"/>
                    <a:lumOff val="35000"/>
                  </a:schemeClr>
                </a:solidFill>
              </a:rPr>
              <a:t>Introduction - Historique des politiques de stationnement</a:t>
            </a:r>
          </a:p>
          <a:p>
            <a:pPr marL="0" indent="0">
              <a:buNone/>
              <a:tabLst>
                <a:tab pos="6096000" algn="l"/>
              </a:tabLst>
            </a:pPr>
            <a:endParaRPr lang="fr-FR" dirty="0">
              <a:solidFill>
                <a:schemeClr val="tx1">
                  <a:lumMod val="65000"/>
                  <a:lumOff val="35000"/>
                </a:schemeClr>
              </a:solidFill>
            </a:endParaRPr>
          </a:p>
          <a:p>
            <a:pPr>
              <a:buAutoNum type="arabicParenR"/>
              <a:tabLst>
                <a:tab pos="6096000" algn="l"/>
              </a:tabLst>
            </a:pPr>
            <a:r>
              <a:rPr lang="fr-FR" dirty="0">
                <a:solidFill>
                  <a:schemeClr val="tx1">
                    <a:lumMod val="65000"/>
                    <a:lumOff val="35000"/>
                  </a:schemeClr>
                </a:solidFill>
              </a:rPr>
              <a:t>Le stationnement, un rouage essentiel du « système automobile »</a:t>
            </a:r>
          </a:p>
          <a:p>
            <a:pPr>
              <a:buAutoNum type="arabicParenR"/>
              <a:tabLst>
                <a:tab pos="6096000" algn="l"/>
              </a:tabLst>
            </a:pPr>
            <a:endParaRPr lang="fr-FR" dirty="0">
              <a:solidFill>
                <a:schemeClr val="tx1">
                  <a:lumMod val="65000"/>
                  <a:lumOff val="35000"/>
                </a:schemeClr>
              </a:solidFill>
            </a:endParaRPr>
          </a:p>
          <a:p>
            <a:pPr marL="0" indent="0">
              <a:buNone/>
              <a:tabLst>
                <a:tab pos="6096000" algn="l"/>
              </a:tabLst>
            </a:pPr>
            <a:r>
              <a:rPr lang="fr-FR" dirty="0">
                <a:solidFill>
                  <a:schemeClr val="tx1">
                    <a:lumMod val="65000"/>
                    <a:lumOff val="35000"/>
                  </a:schemeClr>
                </a:solidFill>
              </a:rPr>
              <a:t>2) Opérations d’aménagement – approche méthodologique du stationnement</a:t>
            </a:r>
          </a:p>
          <a:p>
            <a:pPr marL="0" indent="0">
              <a:buNone/>
              <a:tabLst>
                <a:tab pos="6096000" algn="l"/>
              </a:tabLst>
            </a:pPr>
            <a:endParaRPr lang="fr-FR" dirty="0">
              <a:solidFill>
                <a:schemeClr val="tx1">
                  <a:lumMod val="65000"/>
                  <a:lumOff val="35000"/>
                </a:schemeClr>
              </a:solidFill>
            </a:endParaRPr>
          </a:p>
          <a:p>
            <a:pPr marL="0" indent="0">
              <a:buNone/>
              <a:tabLst>
                <a:tab pos="6096000" algn="l"/>
              </a:tabLst>
            </a:pPr>
            <a:r>
              <a:rPr lang="fr-FR" dirty="0">
                <a:solidFill>
                  <a:schemeClr val="tx1">
                    <a:lumMod val="65000"/>
                    <a:lumOff val="35000"/>
                  </a:schemeClr>
                </a:solidFill>
              </a:rPr>
              <a:t>3) Quelques exemples de projets récents et enseignements</a:t>
            </a:r>
          </a:p>
        </p:txBody>
      </p:sp>
      <p:sp>
        <p:nvSpPr>
          <p:cNvPr id="3" name="PB">
            <a:extLst>
              <a:ext uri="{FF2B5EF4-FFF2-40B4-BE49-F238E27FC236}">
                <a16:creationId xmlns:a16="http://schemas.microsoft.com/office/drawing/2014/main" id="{2BB1E7EB-EA4F-4394-BDC1-92F598796D3C}"/>
              </a:ext>
            </a:extLst>
          </p:cNvPr>
          <p:cNvSpPr/>
          <p:nvPr/>
        </p:nvSpPr>
        <p:spPr>
          <a:xfrm>
            <a:off x="0" y="6515100"/>
            <a:ext cx="47299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4089082212"/>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a:t>
            </a:r>
            <a:br>
              <a:rPr lang="fr-FR" dirty="0"/>
            </a:br>
            <a:r>
              <a:rPr lang="fr-FR" dirty="0"/>
              <a:t>Historique des politiques de stationnement</a:t>
            </a:r>
          </a:p>
        </p:txBody>
      </p:sp>
      <p:sp>
        <p:nvSpPr>
          <p:cNvPr id="13" name="PB">
            <a:extLst>
              <a:ext uri="{FF2B5EF4-FFF2-40B4-BE49-F238E27FC236}">
                <a16:creationId xmlns:a16="http://schemas.microsoft.com/office/drawing/2014/main" id="{F476FF74-98B6-4CFC-92C4-EA57907BFD6E}"/>
              </a:ext>
            </a:extLst>
          </p:cNvPr>
          <p:cNvSpPr/>
          <p:nvPr/>
        </p:nvSpPr>
        <p:spPr>
          <a:xfrm>
            <a:off x="0" y="6515100"/>
            <a:ext cx="696022"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4" name="Espace réservé de la date 13">
            <a:extLst>
              <a:ext uri="{FF2B5EF4-FFF2-40B4-BE49-F238E27FC236}">
                <a16:creationId xmlns:a16="http://schemas.microsoft.com/office/drawing/2014/main" id="{D1A64F9F-69BE-44A4-BC1A-1D14E045AC0B}"/>
              </a:ext>
            </a:extLst>
          </p:cNvPr>
          <p:cNvSpPr>
            <a:spLocks noGrp="1"/>
          </p:cNvSpPr>
          <p:nvPr>
            <p:ph type="dt" sz="half" idx="10"/>
          </p:nvPr>
        </p:nvSpPr>
        <p:spPr/>
        <p:txBody>
          <a:bodyPr/>
          <a:lstStyle/>
          <a:p>
            <a:pPr>
              <a:defRPr/>
            </a:pPr>
            <a:endParaRPr lang="fr-FR" dirty="0"/>
          </a:p>
        </p:txBody>
      </p:sp>
      <p:sp>
        <p:nvSpPr>
          <p:cNvPr id="15" name="Espace réservé du pied de page 14">
            <a:extLst>
              <a:ext uri="{FF2B5EF4-FFF2-40B4-BE49-F238E27FC236}">
                <a16:creationId xmlns:a16="http://schemas.microsoft.com/office/drawing/2014/main" id="{7CA274AC-280F-481B-8111-F94FDC11CDEF}"/>
              </a:ext>
            </a:extLst>
          </p:cNvPr>
          <p:cNvSpPr>
            <a:spLocks noGrp="1"/>
          </p:cNvSpPr>
          <p:nvPr>
            <p:ph type="ftr" sz="quarter" idx="11"/>
          </p:nvPr>
        </p:nvSpPr>
        <p:spPr/>
        <p:txBody>
          <a:bodyPr/>
          <a:lstStyle/>
          <a:p>
            <a:pPr>
              <a:defRPr/>
            </a:pPr>
            <a:endParaRPr lang="fr-FR" dirty="0"/>
          </a:p>
        </p:txBody>
      </p:sp>
      <p:sp>
        <p:nvSpPr>
          <p:cNvPr id="16" name="Espace réservé du numéro de diapositive 15">
            <a:extLst>
              <a:ext uri="{FF2B5EF4-FFF2-40B4-BE49-F238E27FC236}">
                <a16:creationId xmlns:a16="http://schemas.microsoft.com/office/drawing/2014/main" id="{2498D202-C5E5-4633-8D18-184E7C186D46}"/>
              </a:ext>
            </a:extLst>
          </p:cNvPr>
          <p:cNvSpPr>
            <a:spLocks noGrp="1"/>
          </p:cNvSpPr>
          <p:nvPr>
            <p:ph type="sldNum" sz="quarter" idx="12"/>
          </p:nvPr>
        </p:nvSpPr>
        <p:spPr/>
        <p:txBody>
          <a:bodyPr/>
          <a:lstStyle/>
          <a:p>
            <a:pPr>
              <a:defRPr/>
            </a:pPr>
            <a:fld id="{2A19B30F-9136-4BF4-ACE0-62FF267387C0}" type="slidenum">
              <a:rPr lang="fr-FR" altLang="fr-FR" smtClean="0"/>
              <a:pPr>
                <a:defRPr/>
              </a:pPr>
              <a:t>5</a:t>
            </a:fld>
            <a:endParaRPr lang="fr-FR" altLang="fr-FR" dirty="0"/>
          </a:p>
        </p:txBody>
      </p:sp>
    </p:spTree>
    <p:extLst>
      <p:ext uri="{BB962C8B-B14F-4D97-AF65-F5344CB8AC3E}">
        <p14:creationId xmlns:p14="http://schemas.microsoft.com/office/powerpoint/2010/main" val="1320332823"/>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pour une image  4">
            <a:extLst>
              <a:ext uri="{FF2B5EF4-FFF2-40B4-BE49-F238E27FC236}">
                <a16:creationId xmlns:a16="http://schemas.microsoft.com/office/drawing/2014/main" id="{6C1E023E-2C51-4514-9C9D-39572299D64D}"/>
              </a:ext>
            </a:extLst>
          </p:cNvPr>
          <p:cNvSpPr>
            <a:spLocks noGrp="1"/>
          </p:cNvSpPr>
          <p:nvPr>
            <p:ph type="pic" sz="quarter" idx="14"/>
          </p:nvPr>
        </p:nvSpPr>
        <p:spPr/>
        <p:txBody>
          <a:bodyPr/>
          <a:lstStyle/>
          <a:p>
            <a:endParaRPr lang="fr-FR"/>
          </a:p>
        </p:txBody>
      </p:sp>
      <p:sp>
        <p:nvSpPr>
          <p:cNvPr id="2" name="Titre 1"/>
          <p:cNvSpPr>
            <a:spLocks noGrp="1"/>
          </p:cNvSpPr>
          <p:nvPr>
            <p:ph type="title"/>
          </p:nvPr>
        </p:nvSpPr>
        <p:spPr>
          <a:xfrm>
            <a:off x="719999" y="360000"/>
            <a:ext cx="4242525" cy="720000"/>
          </a:xfrm>
        </p:spPr>
        <p:txBody>
          <a:bodyPr anchor="ctr" anchorCtr="0">
            <a:normAutofit/>
          </a:bodyPr>
          <a:lstStyle/>
          <a:p>
            <a:r>
              <a:rPr lang="fr-FR" dirty="0"/>
              <a:t>Emergence de la question</a:t>
            </a:r>
            <a:br>
              <a:rPr lang="fr-FR" dirty="0"/>
            </a:br>
            <a:r>
              <a:rPr lang="fr-FR" dirty="0"/>
              <a:t>du stationnement</a:t>
            </a:r>
          </a:p>
        </p:txBody>
      </p:sp>
      <p:sp>
        <p:nvSpPr>
          <p:cNvPr id="7" name="Espace réservé du contenu 2"/>
          <p:cNvSpPr>
            <a:spLocks noGrp="1"/>
          </p:cNvSpPr>
          <p:nvPr>
            <p:ph type="body" sz="quarter" idx="18"/>
          </p:nvPr>
        </p:nvSpPr>
        <p:spPr/>
        <p:txBody>
          <a:bodyPr>
            <a:normAutofit fontScale="85000" lnSpcReduction="10000"/>
          </a:bodyPr>
          <a:lstStyle>
            <a:lvl1pPr>
              <a:defRPr sz="2000"/>
            </a:lvl1pPr>
            <a:lvl2pPr>
              <a:defRPr sz="1800"/>
            </a:lvl2pPr>
            <a:lvl3pPr>
              <a:defRPr sz="1800"/>
            </a:lvl3pPr>
            <a:lvl4pPr>
              <a:defRPr sz="1800"/>
            </a:lvl4pPr>
            <a:lvl5pPr>
              <a:defRPr sz="1600"/>
            </a:lvl5pPr>
          </a:lstStyle>
          <a:p>
            <a:r>
              <a:rPr lang="fr-FR" altLang="fr-FR" b="0" dirty="0"/>
              <a:t>Laisser sa voiture stationnée sur voie publique n’a rien d’évident</a:t>
            </a:r>
          </a:p>
          <a:p>
            <a:endParaRPr lang="fr-FR" altLang="fr-FR" b="0" dirty="0"/>
          </a:p>
          <a:p>
            <a:pPr marL="342900" indent="-342900">
              <a:buFont typeface="Arial" panose="020B0604020202020204" pitchFamily="34" charset="0"/>
              <a:buChar char="•"/>
            </a:pPr>
            <a:r>
              <a:rPr lang="fr-FR" altLang="fr-FR" b="0" dirty="0"/>
              <a:t>Jusqu’au XIXème siècle, les maires avaient souvent interdit aux « voitures à pétrole » de stationner sur la voirie</a:t>
            </a:r>
          </a:p>
          <a:p>
            <a:pPr marL="342900" indent="-342900">
              <a:buFont typeface="Arial" panose="020B0604020202020204" pitchFamily="34" charset="0"/>
              <a:buChar char="•"/>
            </a:pPr>
            <a:endParaRPr lang="fr-FR" altLang="fr-FR" b="0" dirty="0"/>
          </a:p>
          <a:p>
            <a:pPr marL="342900" indent="-342900">
              <a:buFont typeface="Arial" panose="020B0604020202020204" pitchFamily="34" charset="0"/>
              <a:buChar char="•"/>
            </a:pPr>
            <a:r>
              <a:rPr lang="fr-FR" altLang="fr-FR" b="0" dirty="0"/>
              <a:t>La 1</a:t>
            </a:r>
            <a:r>
              <a:rPr lang="fr-FR" altLang="fr-FR" b="0" baseline="30000" dirty="0"/>
              <a:t>ère</a:t>
            </a:r>
            <a:r>
              <a:rPr lang="fr-FR" altLang="fr-FR" b="0" dirty="0"/>
              <a:t> guerre mondiale et le début de la fabrication en série des véhicules (Ford) marque un premier tournant; ces interdictions sont progressivement assouplies dans les années 20</a:t>
            </a:r>
          </a:p>
          <a:p>
            <a:pPr marL="342900" indent="-342900">
              <a:buFont typeface="Arial" panose="020B0604020202020204" pitchFamily="34" charset="0"/>
              <a:buChar char="•"/>
            </a:pPr>
            <a:endParaRPr lang="fr-FR" altLang="fr-FR" b="0" dirty="0"/>
          </a:p>
          <a:p>
            <a:pPr marL="342900" indent="-342900">
              <a:buFont typeface="Arial" panose="020B0604020202020204" pitchFamily="34" charset="0"/>
              <a:buChar char="•"/>
            </a:pPr>
            <a:r>
              <a:rPr lang="fr-FR" altLang="fr-FR" dirty="0"/>
              <a:t>« Big bang » à partir de 1960, le stationnement sature les rues des villes</a:t>
            </a:r>
          </a:p>
          <a:p>
            <a:endParaRPr lang="fr-FR" altLang="fr-FR" dirty="0"/>
          </a:p>
        </p:txBody>
      </p:sp>
      <p:sp>
        <p:nvSpPr>
          <p:cNvPr id="11" name="Espace réservé pour une image  10">
            <a:extLst>
              <a:ext uri="{FF2B5EF4-FFF2-40B4-BE49-F238E27FC236}">
                <a16:creationId xmlns:a16="http://schemas.microsoft.com/office/drawing/2014/main" id="{29E9411B-F0E7-4F9E-A3D4-BF89830031F8}"/>
              </a:ext>
            </a:extLst>
          </p:cNvPr>
          <p:cNvSpPr>
            <a:spLocks noGrp="1"/>
          </p:cNvSpPr>
          <p:nvPr>
            <p:ph type="pic" sz="quarter" idx="13"/>
          </p:nvPr>
        </p:nvSpPr>
        <p:spPr/>
        <p:txBody>
          <a:bodyPr/>
          <a:lstStyle/>
          <a:p>
            <a:endParaRPr lang="fr-FR"/>
          </a:p>
        </p:txBody>
      </p:sp>
      <p:pic>
        <p:nvPicPr>
          <p:cNvPr id="12" name="Image 11">
            <a:extLst>
              <a:ext uri="{FF2B5EF4-FFF2-40B4-BE49-F238E27FC236}">
                <a16:creationId xmlns:a16="http://schemas.microsoft.com/office/drawing/2014/main" id="{4D19E6CD-E38C-44CC-AC3E-0C9A4035AAF7}"/>
              </a:ext>
            </a:extLst>
          </p:cNvPr>
          <p:cNvPicPr>
            <a:picLocks noChangeAspect="1"/>
          </p:cNvPicPr>
          <p:nvPr/>
        </p:nvPicPr>
        <p:blipFill>
          <a:blip r:embed="rId2"/>
          <a:stretch>
            <a:fillRect/>
          </a:stretch>
        </p:blipFill>
        <p:spPr>
          <a:xfrm>
            <a:off x="4653364" y="460510"/>
            <a:ext cx="4423464" cy="5730740"/>
          </a:xfrm>
          <a:prstGeom prst="rect">
            <a:avLst/>
          </a:prstGeom>
        </p:spPr>
      </p:pic>
      <p:sp>
        <p:nvSpPr>
          <p:cNvPr id="3" name="PB">
            <a:extLst>
              <a:ext uri="{FF2B5EF4-FFF2-40B4-BE49-F238E27FC236}">
                <a16:creationId xmlns:a16="http://schemas.microsoft.com/office/drawing/2014/main" id="{3764BD49-F35F-4A05-A953-8EAD4CDD22CF}"/>
              </a:ext>
            </a:extLst>
          </p:cNvPr>
          <p:cNvSpPr/>
          <p:nvPr/>
        </p:nvSpPr>
        <p:spPr>
          <a:xfrm>
            <a:off x="0" y="6515100"/>
            <a:ext cx="919046"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609718201"/>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Impact 1.</a:t>
            </a:r>
            <a:br>
              <a:rPr lang="fr-FR" dirty="0"/>
            </a:br>
            <a:r>
              <a:rPr lang="fr-FR" dirty="0"/>
              <a:t>Construction de parkings publics en ouvrage</a:t>
            </a:r>
          </a:p>
        </p:txBody>
      </p:sp>
      <p:sp>
        <p:nvSpPr>
          <p:cNvPr id="7" name="Espace réservé du contenu 2"/>
          <p:cNvSpPr>
            <a:spLocks noGrp="1"/>
          </p:cNvSpPr>
          <p:nvPr>
            <p:ph type="body" sz="quarter" idx="18"/>
          </p:nvPr>
        </p:nvSpPr>
        <p:spPr>
          <a:xfrm>
            <a:off x="719999" y="1440000"/>
            <a:ext cx="3994875" cy="4846500"/>
          </a:xfrm>
        </p:spPr>
        <p:txBody>
          <a:bodyPr>
            <a:normAutofit fontScale="92500"/>
          </a:bodyPr>
          <a:lstStyle>
            <a:lvl1pPr>
              <a:defRPr sz="2000"/>
            </a:lvl1pPr>
            <a:lvl2pPr>
              <a:defRPr sz="1800"/>
            </a:lvl2pPr>
            <a:lvl3pPr>
              <a:defRPr sz="1800"/>
            </a:lvl3pPr>
            <a:lvl4pPr>
              <a:defRPr sz="1800"/>
            </a:lvl4pPr>
            <a:lvl5pPr>
              <a:defRPr sz="1600"/>
            </a:lvl5pPr>
          </a:lstStyle>
          <a:p>
            <a:r>
              <a:rPr lang="fr-FR" altLang="fr-FR" b="0" dirty="0"/>
              <a:t>Mise au point de la technique constructive des « parois moulées » dans les années 1950</a:t>
            </a:r>
          </a:p>
          <a:p>
            <a:pPr marL="342900" indent="-342900">
              <a:buFont typeface="Arial" panose="020B0604020202020204" pitchFamily="34" charset="0"/>
              <a:buChar char="•"/>
            </a:pPr>
            <a:endParaRPr lang="fr-FR" altLang="fr-FR" b="0" dirty="0"/>
          </a:p>
          <a:p>
            <a:r>
              <a:rPr lang="fr-FR" altLang="fr-FR" b="0" dirty="0"/>
              <a:t>Modèle juridique de la concession de service public</a:t>
            </a:r>
          </a:p>
          <a:p>
            <a:pPr marL="522288" lvl="2" indent="-342900"/>
            <a:r>
              <a:rPr lang="fr-FR" altLang="fr-FR" b="0" dirty="0"/>
              <a:t>Investissement pris en charge par un privé</a:t>
            </a:r>
          </a:p>
          <a:p>
            <a:pPr marL="522288" lvl="2" indent="-342900"/>
            <a:r>
              <a:rPr lang="fr-FR" altLang="fr-FR" dirty="0"/>
              <a:t>Rémunération sur les recettes de fonctionnement pendant 30-40 ans</a:t>
            </a:r>
          </a:p>
          <a:p>
            <a:pPr lvl="2" indent="0">
              <a:buNone/>
            </a:pPr>
            <a:endParaRPr lang="fr-FR" altLang="fr-FR" dirty="0"/>
          </a:p>
          <a:p>
            <a:pPr lvl="2" indent="0">
              <a:buNone/>
            </a:pPr>
            <a:r>
              <a:rPr lang="fr-FR" altLang="fr-FR" b="0" dirty="0">
                <a:sym typeface="Wingdings" panose="05000000000000000000" pitchFamily="2" charset="2"/>
              </a:rPr>
              <a:t> Le paiement du stationnement devient la norme dans les villes, dans une stricte </a:t>
            </a:r>
            <a:r>
              <a:rPr lang="fr-FR" altLang="fr-FR" b="0" u="sng" dirty="0">
                <a:sym typeface="Wingdings" panose="05000000000000000000" pitchFamily="2" charset="2"/>
              </a:rPr>
              <a:t>logique de financement d’investissement</a:t>
            </a:r>
            <a:r>
              <a:rPr lang="fr-FR" altLang="fr-FR" b="0" dirty="0">
                <a:sym typeface="Wingdings" panose="05000000000000000000" pitchFamily="2" charset="2"/>
              </a:rPr>
              <a:t> à ce stade</a:t>
            </a:r>
            <a:br>
              <a:rPr lang="fr-FR" altLang="fr-FR" b="0" dirty="0">
                <a:sym typeface="Wingdings" panose="05000000000000000000" pitchFamily="2" charset="2"/>
              </a:rPr>
            </a:br>
            <a:endParaRPr lang="fr-FR" altLang="fr-FR" b="0" dirty="0"/>
          </a:p>
        </p:txBody>
      </p:sp>
      <p:pic>
        <p:nvPicPr>
          <p:cNvPr id="10" name="Picture 2" descr="\\Sareco02\affaires terminées\SA098G - Vitry - Amélioration stat. autour marché du centre\Photos\Vendredi 14.10.11\DSC00290.JPG">
            <a:extLst>
              <a:ext uri="{FF2B5EF4-FFF2-40B4-BE49-F238E27FC236}">
                <a16:creationId xmlns:a16="http://schemas.microsoft.com/office/drawing/2014/main" id="{E64F6792-39CA-4585-A359-8A9555C65AC0}"/>
              </a:ext>
            </a:extLst>
          </p:cNvPr>
          <p:cNvPicPr>
            <a:picLocks noGrp="1" noChangeAspect="1" noChangeArrowheads="1"/>
          </p:cNvPicPr>
          <p:nvPr>
            <p:ph type="pic" sz="quarter" idx="13"/>
          </p:nvPr>
        </p:nvPicPr>
        <p:blipFill>
          <a:blip r:embed="rId2" cstate="print">
            <a:extLst>
              <a:ext uri="{28A0092B-C50C-407E-A947-70E740481C1C}">
                <a14:useLocalDpi xmlns:a14="http://schemas.microsoft.com/office/drawing/2010/main" val="0"/>
              </a:ext>
            </a:extLst>
          </a:blip>
          <a:srcRect t="5463" b="5463"/>
          <a:stretch>
            <a:fillRect/>
          </a:stretch>
        </p:blipFill>
        <p:spPr bwMode="auto">
          <a:xfrm>
            <a:off x="4894263" y="434975"/>
            <a:ext cx="3859212" cy="2579688"/>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0B7D2113-5D07-405E-921F-CAB994F61C38}"/>
              </a:ext>
            </a:extLst>
          </p:cNvPr>
          <p:cNvSpPr txBox="1"/>
          <p:nvPr/>
        </p:nvSpPr>
        <p:spPr>
          <a:xfrm>
            <a:off x="5029200" y="3105150"/>
            <a:ext cx="3514725" cy="2524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 du Marché, Vitry-Sur-Seine</a:t>
            </a:r>
          </a:p>
        </p:txBody>
      </p:sp>
      <p:pic>
        <p:nvPicPr>
          <p:cNvPr id="11" name="Picture 2" descr="S:\Affaires BC\SA319B - Béziers - Etude de stationnement en centre ville\Photos\Parkings\Parking Jean Jaurès\P1020916.JPG">
            <a:extLst>
              <a:ext uri="{FF2B5EF4-FFF2-40B4-BE49-F238E27FC236}">
                <a16:creationId xmlns:a16="http://schemas.microsoft.com/office/drawing/2014/main" id="{16DDC0BA-266B-43F5-A930-1D38B14EF09D}"/>
              </a:ext>
            </a:extLst>
          </p:cNvPr>
          <p:cNvPicPr>
            <a:picLocks noGrp="1" noChangeAspect="1" noChangeArrowheads="1"/>
          </p:cNvPicPr>
          <p:nvPr>
            <p:ph type="pic" sz="quarter" idx="14"/>
          </p:nvPr>
        </p:nvPicPr>
        <p:blipFill>
          <a:blip r:embed="rId3" cstate="print">
            <a:extLst>
              <a:ext uri="{28A0092B-C50C-407E-A947-70E740481C1C}">
                <a14:useLocalDpi xmlns:a14="http://schemas.microsoft.com/office/drawing/2010/main" val="0"/>
              </a:ext>
            </a:extLst>
          </a:blip>
          <a:srcRect t="5427" b="5427"/>
          <a:stretch>
            <a:fillRect/>
          </a:stretch>
        </p:blipFill>
        <p:spPr bwMode="auto">
          <a:xfrm>
            <a:off x="4894263" y="3500438"/>
            <a:ext cx="3859212" cy="2581275"/>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853FDBCD-BA5C-43DC-9CB4-24C08A9F75DE}"/>
              </a:ext>
            </a:extLst>
          </p:cNvPr>
          <p:cNvSpPr txBox="1"/>
          <p:nvPr/>
        </p:nvSpPr>
        <p:spPr>
          <a:xfrm>
            <a:off x="5029199" y="6170548"/>
            <a:ext cx="3514725" cy="2524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 Jean Jaurès, Béziers</a:t>
            </a:r>
          </a:p>
        </p:txBody>
      </p:sp>
      <p:sp>
        <p:nvSpPr>
          <p:cNvPr id="3" name="PB">
            <a:extLst>
              <a:ext uri="{FF2B5EF4-FFF2-40B4-BE49-F238E27FC236}">
                <a16:creationId xmlns:a16="http://schemas.microsoft.com/office/drawing/2014/main" id="{76EFC655-2EF0-4F54-BE8C-5BB0991330DB}"/>
              </a:ext>
            </a:extLst>
          </p:cNvPr>
          <p:cNvSpPr/>
          <p:nvPr/>
        </p:nvSpPr>
        <p:spPr>
          <a:xfrm>
            <a:off x="0" y="6515100"/>
            <a:ext cx="1142071"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263516922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Impact 2</a:t>
            </a:r>
            <a:br>
              <a:rPr lang="fr-FR" dirty="0"/>
            </a:br>
            <a:r>
              <a:rPr lang="fr-FR" dirty="0"/>
              <a:t>Développement du stationnement payant sur voirie</a:t>
            </a:r>
          </a:p>
        </p:txBody>
      </p:sp>
      <p:sp>
        <p:nvSpPr>
          <p:cNvPr id="7" name="Espace réservé du contenu 2"/>
          <p:cNvSpPr>
            <a:spLocks noGrp="1"/>
          </p:cNvSpPr>
          <p:nvPr>
            <p:ph type="body" sz="quarter" idx="18"/>
          </p:nvPr>
        </p:nvSpPr>
        <p:spPr>
          <a:xfrm>
            <a:off x="719999" y="1556398"/>
            <a:ext cx="3994875" cy="4730102"/>
          </a:xfrm>
        </p:spPr>
        <p:txBody>
          <a:bodyPr>
            <a:normAutofit/>
          </a:bodyPr>
          <a:lstStyle>
            <a:lvl1pPr>
              <a:defRPr sz="2000"/>
            </a:lvl1pPr>
            <a:lvl2pPr>
              <a:defRPr sz="1800"/>
            </a:lvl2pPr>
            <a:lvl3pPr>
              <a:defRPr sz="1800"/>
            </a:lvl3pPr>
            <a:lvl4pPr>
              <a:defRPr sz="1800"/>
            </a:lvl4pPr>
            <a:lvl5pPr>
              <a:defRPr sz="1600"/>
            </a:lvl5pPr>
          </a:lstStyle>
          <a:p>
            <a:r>
              <a:rPr lang="fr-FR" altLang="fr-FR" b="0" dirty="0">
                <a:sym typeface="Wingdings" panose="05000000000000000000" pitchFamily="2" charset="2"/>
              </a:rPr>
              <a:t>Fondement lié à la « rotation » des véhicules</a:t>
            </a:r>
          </a:p>
          <a:p>
            <a:pPr marL="522288" lvl="2" indent="-342900"/>
            <a:r>
              <a:rPr lang="fr-FR" altLang="fr-FR" b="0" dirty="0">
                <a:sym typeface="Wingdings" panose="05000000000000000000" pitchFamily="2" charset="2"/>
              </a:rPr>
              <a:t>le paiement, associé à une limitation de temps, réserve la voirie aux usages courts, souvent liés à l’activité commerciale</a:t>
            </a:r>
          </a:p>
          <a:p>
            <a:pPr marL="522288" lvl="2" indent="-342900"/>
            <a:r>
              <a:rPr lang="fr-FR" altLang="fr-FR" b="0" dirty="0">
                <a:sym typeface="Wingdings" panose="05000000000000000000" pitchFamily="2" charset="2"/>
              </a:rPr>
              <a:t>Les usages longs (résidentiel, pendulaire) sont écartés de la voirie et reportés dans les parkings publics et privés</a:t>
            </a:r>
            <a:br>
              <a:rPr lang="fr-FR" altLang="fr-FR" b="0" dirty="0">
                <a:sym typeface="Wingdings" panose="05000000000000000000" pitchFamily="2" charset="2"/>
              </a:rPr>
            </a:br>
            <a:endParaRPr lang="fr-FR" altLang="fr-FR" dirty="0">
              <a:sym typeface="Wingdings" panose="05000000000000000000" pitchFamily="2" charset="2"/>
            </a:endParaRPr>
          </a:p>
          <a:p>
            <a:r>
              <a:rPr lang="fr-FR" altLang="fr-FR" b="0" dirty="0">
                <a:sym typeface="Wingdings" panose="05000000000000000000" pitchFamily="2" charset="2"/>
              </a:rPr>
              <a:t>Besoin de cohérence avec la tarification des ouvrages</a:t>
            </a:r>
          </a:p>
        </p:txBody>
      </p:sp>
      <p:sp>
        <p:nvSpPr>
          <p:cNvPr id="3" name="Espace réservé pour une image  2">
            <a:extLst>
              <a:ext uri="{FF2B5EF4-FFF2-40B4-BE49-F238E27FC236}">
                <a16:creationId xmlns:a16="http://schemas.microsoft.com/office/drawing/2014/main" id="{7332B774-F251-4751-AAFA-3018C381BE7F}"/>
              </a:ext>
            </a:extLst>
          </p:cNvPr>
          <p:cNvSpPr>
            <a:spLocks noGrp="1"/>
          </p:cNvSpPr>
          <p:nvPr>
            <p:ph type="pic" sz="quarter" idx="13"/>
          </p:nvPr>
        </p:nvSpPr>
        <p:spPr/>
        <p:txBody>
          <a:bodyPr/>
          <a:lstStyle/>
          <a:p>
            <a:endParaRPr lang="fr-FR"/>
          </a:p>
        </p:txBody>
      </p:sp>
      <p:sp>
        <p:nvSpPr>
          <p:cNvPr id="5" name="Espace réservé pour une image  4">
            <a:extLst>
              <a:ext uri="{FF2B5EF4-FFF2-40B4-BE49-F238E27FC236}">
                <a16:creationId xmlns:a16="http://schemas.microsoft.com/office/drawing/2014/main" id="{4F6680C3-B7C7-447D-BFC6-1500C2E195C2}"/>
              </a:ext>
            </a:extLst>
          </p:cNvPr>
          <p:cNvSpPr>
            <a:spLocks noGrp="1"/>
          </p:cNvSpPr>
          <p:nvPr>
            <p:ph type="pic" sz="quarter" idx="14"/>
          </p:nvPr>
        </p:nvSpPr>
        <p:spPr>
          <a:xfrm>
            <a:off x="4894129" y="3547998"/>
            <a:ext cx="3858663" cy="2580887"/>
          </a:xfrm>
        </p:spPr>
        <p:txBody>
          <a:bodyPr/>
          <a:lstStyle/>
          <a:p>
            <a:endParaRPr lang="fr-FR"/>
          </a:p>
        </p:txBody>
      </p:sp>
      <p:pic>
        <p:nvPicPr>
          <p:cNvPr id="13" name="Image 12">
            <a:extLst>
              <a:ext uri="{FF2B5EF4-FFF2-40B4-BE49-F238E27FC236}">
                <a16:creationId xmlns:a16="http://schemas.microsoft.com/office/drawing/2014/main" id="{1096E2AD-5150-4576-A517-5E59E85A8503}"/>
              </a:ext>
            </a:extLst>
          </p:cNvPr>
          <p:cNvPicPr>
            <a:picLocks noChangeAspect="1"/>
          </p:cNvPicPr>
          <p:nvPr/>
        </p:nvPicPr>
        <p:blipFill>
          <a:blip r:embed="rId2"/>
          <a:stretch>
            <a:fillRect/>
          </a:stretch>
        </p:blipFill>
        <p:spPr>
          <a:xfrm>
            <a:off x="4824002" y="434544"/>
            <a:ext cx="4246809" cy="5665766"/>
          </a:xfrm>
          <a:prstGeom prst="rect">
            <a:avLst/>
          </a:prstGeom>
        </p:spPr>
      </p:pic>
      <p:sp>
        <p:nvSpPr>
          <p:cNvPr id="8" name="PB">
            <a:extLst>
              <a:ext uri="{FF2B5EF4-FFF2-40B4-BE49-F238E27FC236}">
                <a16:creationId xmlns:a16="http://schemas.microsoft.com/office/drawing/2014/main" id="{1101D554-A7A6-476E-8BEB-5D2A96656326}"/>
              </a:ext>
            </a:extLst>
          </p:cNvPr>
          <p:cNvSpPr/>
          <p:nvPr/>
        </p:nvSpPr>
        <p:spPr>
          <a:xfrm>
            <a:off x="0" y="6515100"/>
            <a:ext cx="136509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1016615409"/>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Impact 3</a:t>
            </a:r>
            <a:br>
              <a:rPr lang="fr-FR" dirty="0"/>
            </a:br>
            <a:r>
              <a:rPr lang="fr-FR" dirty="0"/>
              <a:t>Développement du stationnement privé</a:t>
            </a:r>
          </a:p>
        </p:txBody>
      </p:sp>
      <p:sp>
        <p:nvSpPr>
          <p:cNvPr id="7" name="Espace réservé du contenu 2"/>
          <p:cNvSpPr>
            <a:spLocks noGrp="1"/>
          </p:cNvSpPr>
          <p:nvPr>
            <p:ph type="body" sz="quarter" idx="18"/>
          </p:nvPr>
        </p:nvSpPr>
        <p:spPr>
          <a:xfrm>
            <a:off x="719999" y="1556398"/>
            <a:ext cx="3994875" cy="4730102"/>
          </a:xfrm>
        </p:spPr>
        <p:txBody>
          <a:bodyPr>
            <a:normAutofit/>
          </a:bodyPr>
          <a:lstStyle>
            <a:lvl1pPr>
              <a:defRPr sz="2000"/>
            </a:lvl1pPr>
            <a:lvl2pPr>
              <a:defRPr sz="1800"/>
            </a:lvl2pPr>
            <a:lvl3pPr>
              <a:defRPr sz="1800"/>
            </a:lvl3pPr>
            <a:lvl4pPr>
              <a:defRPr sz="1800"/>
            </a:lvl4pPr>
            <a:lvl5pPr>
              <a:defRPr sz="1600"/>
            </a:lvl5pPr>
          </a:lstStyle>
          <a:p>
            <a:r>
              <a:rPr lang="fr-FR" altLang="fr-FR" sz="1800" b="0" dirty="0">
                <a:sym typeface="Wingdings" panose="05000000000000000000" pitchFamily="2" charset="2"/>
              </a:rPr>
              <a:t>Dans les années 1960 apparaît une règle d’urbanisme toute nouvelle:</a:t>
            </a:r>
          </a:p>
          <a:p>
            <a:r>
              <a:rPr lang="fr-FR" altLang="fr-FR" sz="1800" b="0" dirty="0">
                <a:sym typeface="Wingdings" panose="05000000000000000000" pitchFamily="2" charset="2"/>
              </a:rPr>
              <a:t> </a:t>
            </a:r>
          </a:p>
          <a:p>
            <a:r>
              <a:rPr lang="fr-FR" sz="1800" b="0" dirty="0"/>
              <a:t>les constructions à venir doivent </a:t>
            </a:r>
            <a:r>
              <a:rPr lang="fr-FR" sz="1800" dirty="0"/>
              <a:t>offrir sur la parcelle des places de stationnement en nombre suffisant </a:t>
            </a:r>
            <a:r>
              <a:rPr lang="fr-FR" sz="1800" b="0" dirty="0"/>
              <a:t>(sur des ratios votés par la commune) pour recevoir les voitures des occupants.</a:t>
            </a:r>
          </a:p>
          <a:p>
            <a:endParaRPr lang="fr-FR" altLang="fr-FR" sz="1800" b="0" dirty="0">
              <a:sym typeface="Wingdings" panose="05000000000000000000" pitchFamily="2" charset="2"/>
            </a:endParaRPr>
          </a:p>
          <a:p>
            <a:r>
              <a:rPr lang="fr-FR" altLang="fr-FR" sz="1800" b="0" dirty="0">
                <a:sym typeface="Wingdings" panose="05000000000000000000" pitchFamily="2" charset="2"/>
              </a:rPr>
              <a:t>Cette règle, appliquée depuis 50 ans, a engendré la création d’une offre de stationnement résidentielle et d’entreprises de millions de places de stationnement sur tout le territoire.</a:t>
            </a:r>
          </a:p>
        </p:txBody>
      </p:sp>
      <p:pic>
        <p:nvPicPr>
          <p:cNvPr id="10" name="Espace réservé pour une image  26">
            <a:extLst>
              <a:ext uri="{FF2B5EF4-FFF2-40B4-BE49-F238E27FC236}">
                <a16:creationId xmlns:a16="http://schemas.microsoft.com/office/drawing/2014/main" id="{98B32B25-A012-44ED-BC57-DE05B655DCE7}"/>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5444" b="5444"/>
          <a:stretch>
            <a:fillRect/>
          </a:stretch>
        </p:blipFill>
        <p:spPr>
          <a:xfrm>
            <a:off x="4894263" y="3548063"/>
            <a:ext cx="3859212" cy="2581275"/>
          </a:xfrm>
        </p:spPr>
      </p:pic>
      <p:sp>
        <p:nvSpPr>
          <p:cNvPr id="8" name="ZoneTexte 7">
            <a:extLst>
              <a:ext uri="{FF2B5EF4-FFF2-40B4-BE49-F238E27FC236}">
                <a16:creationId xmlns:a16="http://schemas.microsoft.com/office/drawing/2014/main" id="{692A7264-2AF0-4A38-864E-D87A9519CBCB}"/>
              </a:ext>
            </a:extLst>
          </p:cNvPr>
          <p:cNvSpPr txBox="1"/>
          <p:nvPr/>
        </p:nvSpPr>
        <p:spPr>
          <a:xfrm>
            <a:off x="4894264" y="6188670"/>
            <a:ext cx="2208796" cy="20553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 souterrain d’entreprise</a:t>
            </a:r>
          </a:p>
        </p:txBody>
      </p:sp>
      <p:pic>
        <p:nvPicPr>
          <p:cNvPr id="11" name="Picture 4" descr="\\Sareco02\affaires terminées\SA345A - Saint Ouen - Gestion parkings en ouvrage\Fiches par parking SA345A\OPHLM - UG2\Louis Blanc\IMG_0012.JPG">
            <a:extLst>
              <a:ext uri="{FF2B5EF4-FFF2-40B4-BE49-F238E27FC236}">
                <a16:creationId xmlns:a16="http://schemas.microsoft.com/office/drawing/2014/main" id="{F3421907-A530-4514-80A8-4D6DE11BD8D6}"/>
              </a:ext>
            </a:extLst>
          </p:cNvPr>
          <p:cNvPicPr>
            <a:picLocks noGrp="1" noChangeAspect="1" noChangeArrowheads="1"/>
          </p:cNvPicPr>
          <p:nvPr>
            <p:ph type="pic" sz="quarter" idx="13"/>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t="5419" b="5419"/>
          <a:stretch>
            <a:fillRect/>
          </a:stretch>
        </p:blipFill>
        <p:spPr bwMode="auto">
          <a:xfrm>
            <a:off x="4894263" y="434975"/>
            <a:ext cx="3859212" cy="2579688"/>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2E15872A-941F-45D9-B3ED-E156624F5FB8}"/>
              </a:ext>
            </a:extLst>
          </p:cNvPr>
          <p:cNvSpPr txBox="1"/>
          <p:nvPr/>
        </p:nvSpPr>
        <p:spPr>
          <a:xfrm>
            <a:off x="4894264" y="3055741"/>
            <a:ext cx="3773686" cy="25419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 résidentiel d’immeuble de logement</a:t>
            </a:r>
          </a:p>
        </p:txBody>
      </p:sp>
      <p:sp>
        <p:nvSpPr>
          <p:cNvPr id="13" name="PB">
            <a:extLst>
              <a:ext uri="{FF2B5EF4-FFF2-40B4-BE49-F238E27FC236}">
                <a16:creationId xmlns:a16="http://schemas.microsoft.com/office/drawing/2014/main" id="{DFD952E3-EC24-4CF1-8379-16B261F915E9}"/>
              </a:ext>
            </a:extLst>
          </p:cNvPr>
          <p:cNvSpPr/>
          <p:nvPr/>
        </p:nvSpPr>
        <p:spPr>
          <a:xfrm>
            <a:off x="0" y="6515100"/>
            <a:ext cx="1588120"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376909107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95300" y="217490"/>
            <a:ext cx="8407540" cy="664558"/>
          </a:xfrm>
        </p:spPr>
        <p:txBody>
          <a:bodyPr anchor="ctr" anchorCtr="0">
            <a:noAutofit/>
          </a:bodyPr>
          <a:lstStyle/>
          <a:p>
            <a:r>
              <a:rPr lang="fr-FR" dirty="0"/>
              <a:t>Illustration – </a:t>
            </a:r>
            <a:br>
              <a:rPr lang="fr-FR" dirty="0"/>
            </a:br>
            <a:r>
              <a:rPr lang="fr-FR" dirty="0"/>
              <a:t>Offre de stationnement à Paris dans les années 1990 (Pic)</a:t>
            </a:r>
          </a:p>
        </p:txBody>
      </p:sp>
      <p:sp>
        <p:nvSpPr>
          <p:cNvPr id="8" name="Text Box 4"/>
          <p:cNvSpPr txBox="1">
            <a:spLocks noChangeArrowheads="1"/>
          </p:cNvSpPr>
          <p:nvPr/>
        </p:nvSpPr>
        <p:spPr bwMode="auto">
          <a:xfrm>
            <a:off x="215900" y="1054100"/>
            <a:ext cx="618331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l" eaLnBrk="1" hangingPunct="1">
              <a:spcBef>
                <a:spcPct val="0"/>
              </a:spcBef>
              <a:buFontTx/>
              <a:buNone/>
            </a:pPr>
            <a:r>
              <a:rPr lang="fr-FR" altLang="fr-FR" dirty="0"/>
              <a:t>L’exemple de Paris</a:t>
            </a:r>
          </a:p>
        </p:txBody>
      </p:sp>
      <p:sp>
        <p:nvSpPr>
          <p:cNvPr id="10" name="Line 3"/>
          <p:cNvSpPr>
            <a:spLocks noChangeShapeType="1"/>
          </p:cNvSpPr>
          <p:nvPr/>
        </p:nvSpPr>
        <p:spPr bwMode="auto">
          <a:xfrm>
            <a:off x="334930" y="2008188"/>
            <a:ext cx="0" cy="22082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1" name="Line 4"/>
          <p:cNvSpPr>
            <a:spLocks noChangeShapeType="1"/>
          </p:cNvSpPr>
          <p:nvPr/>
        </p:nvSpPr>
        <p:spPr bwMode="auto">
          <a:xfrm>
            <a:off x="230188" y="4216400"/>
            <a:ext cx="24368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2" name="Line 5"/>
          <p:cNvSpPr>
            <a:spLocks noChangeShapeType="1"/>
          </p:cNvSpPr>
          <p:nvPr/>
        </p:nvSpPr>
        <p:spPr bwMode="auto">
          <a:xfrm>
            <a:off x="336518" y="2006600"/>
            <a:ext cx="17510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3" name="Line 6"/>
          <p:cNvSpPr>
            <a:spLocks noChangeShapeType="1"/>
          </p:cNvSpPr>
          <p:nvPr/>
        </p:nvSpPr>
        <p:spPr bwMode="auto">
          <a:xfrm>
            <a:off x="336518" y="2616200"/>
            <a:ext cx="17510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4" name="Line 7"/>
          <p:cNvSpPr>
            <a:spLocks noChangeShapeType="1"/>
          </p:cNvSpPr>
          <p:nvPr/>
        </p:nvSpPr>
        <p:spPr bwMode="auto">
          <a:xfrm>
            <a:off x="336518" y="3149600"/>
            <a:ext cx="17510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5" name="Line 8"/>
          <p:cNvSpPr>
            <a:spLocks noChangeShapeType="1"/>
          </p:cNvSpPr>
          <p:nvPr/>
        </p:nvSpPr>
        <p:spPr bwMode="auto">
          <a:xfrm>
            <a:off x="336518" y="3683000"/>
            <a:ext cx="17510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6" name="Line 9"/>
          <p:cNvSpPr>
            <a:spLocks noChangeShapeType="1"/>
          </p:cNvSpPr>
          <p:nvPr/>
        </p:nvSpPr>
        <p:spPr bwMode="auto">
          <a:xfrm>
            <a:off x="3276600" y="4675188"/>
            <a:ext cx="0" cy="15224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7" name="Line 10"/>
          <p:cNvSpPr>
            <a:spLocks noChangeShapeType="1"/>
          </p:cNvSpPr>
          <p:nvPr/>
        </p:nvSpPr>
        <p:spPr bwMode="auto">
          <a:xfrm>
            <a:off x="5334000" y="4675188"/>
            <a:ext cx="0" cy="15224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8" name="Line 11"/>
          <p:cNvSpPr>
            <a:spLocks noChangeShapeType="1"/>
          </p:cNvSpPr>
          <p:nvPr/>
        </p:nvSpPr>
        <p:spPr bwMode="auto">
          <a:xfrm>
            <a:off x="3278188" y="6197600"/>
            <a:ext cx="20558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9" name="Line 12"/>
          <p:cNvSpPr>
            <a:spLocks noChangeShapeType="1"/>
          </p:cNvSpPr>
          <p:nvPr/>
        </p:nvSpPr>
        <p:spPr bwMode="auto">
          <a:xfrm>
            <a:off x="3278188" y="4673600"/>
            <a:ext cx="20558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0" name="Line 13"/>
          <p:cNvSpPr>
            <a:spLocks noChangeShapeType="1"/>
          </p:cNvSpPr>
          <p:nvPr/>
        </p:nvSpPr>
        <p:spPr bwMode="auto">
          <a:xfrm>
            <a:off x="3278188" y="5207000"/>
            <a:ext cx="20558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1" name="Line 14"/>
          <p:cNvSpPr>
            <a:spLocks noChangeShapeType="1"/>
          </p:cNvSpPr>
          <p:nvPr/>
        </p:nvSpPr>
        <p:spPr bwMode="auto">
          <a:xfrm>
            <a:off x="3278188" y="5740400"/>
            <a:ext cx="20558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2" name="Line 15"/>
          <p:cNvSpPr>
            <a:spLocks noChangeShapeType="1"/>
          </p:cNvSpPr>
          <p:nvPr/>
        </p:nvSpPr>
        <p:spPr bwMode="auto">
          <a:xfrm>
            <a:off x="2516188" y="4216400"/>
            <a:ext cx="4556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3" name="Line 16"/>
          <p:cNvSpPr>
            <a:spLocks noChangeShapeType="1"/>
          </p:cNvSpPr>
          <p:nvPr/>
        </p:nvSpPr>
        <p:spPr bwMode="auto">
          <a:xfrm>
            <a:off x="3049588" y="4368800"/>
            <a:ext cx="23606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4" name="Line 17"/>
          <p:cNvSpPr>
            <a:spLocks noChangeShapeType="1"/>
          </p:cNvSpPr>
          <p:nvPr/>
        </p:nvSpPr>
        <p:spPr bwMode="auto">
          <a:xfrm flipV="1">
            <a:off x="5411788" y="4217988"/>
            <a:ext cx="74612" cy="1508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5" name="Rectangle 18"/>
          <p:cNvSpPr>
            <a:spLocks noChangeArrowheads="1"/>
          </p:cNvSpPr>
          <p:nvPr/>
        </p:nvSpPr>
        <p:spPr bwMode="auto">
          <a:xfrm>
            <a:off x="6529388" y="1195389"/>
            <a:ext cx="1457325" cy="4773612"/>
          </a:xfrm>
          <a:prstGeom prst="rect">
            <a:avLst/>
          </a:prstGeom>
          <a:solidFill>
            <a:srgbClr val="00BBFE"/>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endParaRPr lang="fr-FR" altLang="fr-FR"/>
          </a:p>
        </p:txBody>
      </p:sp>
      <p:sp>
        <p:nvSpPr>
          <p:cNvPr id="26" name="Line 19"/>
          <p:cNvSpPr>
            <a:spLocks noChangeShapeType="1"/>
          </p:cNvSpPr>
          <p:nvPr/>
        </p:nvSpPr>
        <p:spPr bwMode="auto">
          <a:xfrm>
            <a:off x="5487988" y="4216400"/>
            <a:ext cx="36560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7" name="Line 20"/>
          <p:cNvSpPr>
            <a:spLocks noChangeShapeType="1"/>
          </p:cNvSpPr>
          <p:nvPr/>
        </p:nvSpPr>
        <p:spPr bwMode="auto">
          <a:xfrm>
            <a:off x="6554788" y="5969000"/>
            <a:ext cx="14462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8" name="Line 21"/>
          <p:cNvSpPr>
            <a:spLocks noChangeShapeType="1"/>
          </p:cNvSpPr>
          <p:nvPr/>
        </p:nvSpPr>
        <p:spPr bwMode="auto">
          <a:xfrm>
            <a:off x="6554788" y="5435600"/>
            <a:ext cx="14462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9" name="Line 22"/>
          <p:cNvSpPr>
            <a:spLocks noChangeShapeType="1"/>
          </p:cNvSpPr>
          <p:nvPr/>
        </p:nvSpPr>
        <p:spPr bwMode="auto">
          <a:xfrm>
            <a:off x="6554788" y="4826000"/>
            <a:ext cx="14462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0" name="Line 23"/>
          <p:cNvSpPr>
            <a:spLocks noChangeShapeType="1"/>
          </p:cNvSpPr>
          <p:nvPr/>
        </p:nvSpPr>
        <p:spPr bwMode="auto">
          <a:xfrm>
            <a:off x="334930" y="1855788"/>
            <a:ext cx="0" cy="3032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1" name="Line 24"/>
          <p:cNvSpPr>
            <a:spLocks noChangeShapeType="1"/>
          </p:cNvSpPr>
          <p:nvPr/>
        </p:nvSpPr>
        <p:spPr bwMode="auto">
          <a:xfrm>
            <a:off x="2087530" y="1855788"/>
            <a:ext cx="0" cy="23606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2" name="Line 25"/>
          <p:cNvSpPr>
            <a:spLocks noChangeShapeType="1"/>
          </p:cNvSpPr>
          <p:nvPr/>
        </p:nvSpPr>
        <p:spPr bwMode="auto">
          <a:xfrm flipV="1">
            <a:off x="336518" y="1550988"/>
            <a:ext cx="303212" cy="3032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3" name="Line 26"/>
          <p:cNvSpPr>
            <a:spLocks noChangeShapeType="1"/>
          </p:cNvSpPr>
          <p:nvPr/>
        </p:nvSpPr>
        <p:spPr bwMode="auto">
          <a:xfrm>
            <a:off x="1860518" y="1550988"/>
            <a:ext cx="227012" cy="3032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4" name="Line 27"/>
          <p:cNvSpPr>
            <a:spLocks noChangeShapeType="1"/>
          </p:cNvSpPr>
          <p:nvPr/>
        </p:nvSpPr>
        <p:spPr bwMode="auto">
          <a:xfrm>
            <a:off x="641318" y="1549400"/>
            <a:ext cx="12176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 name="Line 28"/>
          <p:cNvSpPr>
            <a:spLocks noChangeShapeType="1"/>
          </p:cNvSpPr>
          <p:nvPr/>
        </p:nvSpPr>
        <p:spPr bwMode="auto">
          <a:xfrm>
            <a:off x="2973388" y="4217988"/>
            <a:ext cx="74612" cy="15081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6" name="Oval 29"/>
          <p:cNvSpPr>
            <a:spLocks noChangeArrowheads="1"/>
          </p:cNvSpPr>
          <p:nvPr/>
        </p:nvSpPr>
        <p:spPr bwMode="auto">
          <a:xfrm>
            <a:off x="7361270" y="4395192"/>
            <a:ext cx="1676400" cy="1446212"/>
          </a:xfrm>
          <a:prstGeom prst="ellipse">
            <a:avLst/>
          </a:prstGeom>
          <a:solidFill>
            <a:srgbClr val="66C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fr-FR" altLang="fr-FR" sz="2000" dirty="0">
                <a:latin typeface="Arial" pitchFamily="34" charset="0"/>
              </a:rPr>
              <a:t>490 000</a:t>
            </a:r>
          </a:p>
          <a:p>
            <a:pPr algn="ctr"/>
            <a:r>
              <a:rPr lang="fr-FR" altLang="fr-FR" sz="1200" dirty="0">
                <a:latin typeface="Arial" pitchFamily="34" charset="0"/>
              </a:rPr>
              <a:t>places dans les</a:t>
            </a:r>
          </a:p>
          <a:p>
            <a:pPr algn="ctr"/>
            <a:r>
              <a:rPr lang="fr-FR" altLang="fr-FR" sz="1200" dirty="0">
                <a:latin typeface="Arial" pitchFamily="34" charset="0"/>
              </a:rPr>
              <a:t> garages privés</a:t>
            </a:r>
          </a:p>
          <a:p>
            <a:pPr algn="ctr"/>
            <a:r>
              <a:rPr lang="fr-FR" altLang="fr-FR" sz="1200" dirty="0">
                <a:latin typeface="Arial" pitchFamily="34" charset="0"/>
              </a:rPr>
              <a:t>et les cours</a:t>
            </a:r>
          </a:p>
          <a:p>
            <a:pPr algn="ctr"/>
            <a:r>
              <a:rPr lang="fr-FR" altLang="fr-FR" sz="1200" dirty="0">
                <a:latin typeface="Arial" pitchFamily="34" charset="0"/>
              </a:rPr>
              <a:t>d’immeubles</a:t>
            </a:r>
          </a:p>
        </p:txBody>
      </p:sp>
      <p:sp>
        <p:nvSpPr>
          <p:cNvPr id="37" name="Oval 30"/>
          <p:cNvSpPr>
            <a:spLocks noChangeArrowheads="1"/>
          </p:cNvSpPr>
          <p:nvPr/>
        </p:nvSpPr>
        <p:spPr bwMode="auto">
          <a:xfrm>
            <a:off x="4030663" y="2393950"/>
            <a:ext cx="1738313" cy="1292225"/>
          </a:xfrm>
          <a:prstGeom prst="ellipse">
            <a:avLst/>
          </a:prstGeom>
          <a:solidFill>
            <a:srgbClr val="66C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fr-FR" altLang="fr-FR" sz="2000" dirty="0">
                <a:latin typeface="Arial" pitchFamily="34" charset="0"/>
              </a:rPr>
              <a:t>240 000</a:t>
            </a:r>
          </a:p>
          <a:p>
            <a:pPr algn="ctr"/>
            <a:r>
              <a:rPr lang="fr-FR" altLang="fr-FR" sz="1200" dirty="0">
                <a:latin typeface="Arial" pitchFamily="34" charset="0"/>
              </a:rPr>
              <a:t>places sur voirie</a:t>
            </a:r>
            <a:endParaRPr lang="fr-FR" altLang="fr-FR" sz="1200" b="1" dirty="0">
              <a:latin typeface="Arial" pitchFamily="34" charset="0"/>
            </a:endParaRPr>
          </a:p>
        </p:txBody>
      </p:sp>
      <p:sp>
        <p:nvSpPr>
          <p:cNvPr id="38" name="Rectangle 33"/>
          <p:cNvSpPr>
            <a:spLocks noChangeArrowheads="1"/>
          </p:cNvSpPr>
          <p:nvPr/>
        </p:nvSpPr>
        <p:spPr bwMode="auto">
          <a:xfrm>
            <a:off x="5640388" y="3913188"/>
            <a:ext cx="149225" cy="149225"/>
          </a:xfrm>
          <a:prstGeom prst="rect">
            <a:avLst/>
          </a:prstGeom>
          <a:solidFill>
            <a:srgbClr val="DDDDDD"/>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endParaRPr lang="en-GB" altLang="fr-FR" sz="2400">
              <a:latin typeface="Times New Roman" pitchFamily="18" charset="0"/>
            </a:endParaRPr>
          </a:p>
        </p:txBody>
      </p:sp>
      <p:sp>
        <p:nvSpPr>
          <p:cNvPr id="39" name="Rectangle 34"/>
          <p:cNvSpPr>
            <a:spLocks noChangeArrowheads="1"/>
          </p:cNvSpPr>
          <p:nvPr/>
        </p:nvSpPr>
        <p:spPr bwMode="auto">
          <a:xfrm>
            <a:off x="5640388" y="4065588"/>
            <a:ext cx="73025" cy="149225"/>
          </a:xfrm>
          <a:prstGeom prst="rect">
            <a:avLst/>
          </a:prstGeom>
          <a:solidFill>
            <a:srgbClr val="DDDDDD"/>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endParaRPr lang="fr-FR" altLang="fr-FR"/>
          </a:p>
        </p:txBody>
      </p:sp>
      <p:sp>
        <p:nvSpPr>
          <p:cNvPr id="40" name="Oval 36"/>
          <p:cNvSpPr>
            <a:spLocks noChangeArrowheads="1"/>
          </p:cNvSpPr>
          <p:nvPr/>
        </p:nvSpPr>
        <p:spPr bwMode="auto">
          <a:xfrm>
            <a:off x="3517900" y="4797458"/>
            <a:ext cx="2436333" cy="835025"/>
          </a:xfrm>
          <a:prstGeom prst="ellipse">
            <a:avLst/>
          </a:prstGeom>
          <a:solidFill>
            <a:srgbClr val="66C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endParaRPr lang="fr-FR" altLang="fr-FR" sz="1200" dirty="0">
              <a:latin typeface="Times New Roman" pitchFamily="18" charset="0"/>
            </a:endParaRPr>
          </a:p>
          <a:p>
            <a:pPr algn="ctr"/>
            <a:r>
              <a:rPr lang="fr-FR" altLang="fr-FR" sz="2000" dirty="0">
                <a:latin typeface="Arial" pitchFamily="34" charset="0"/>
              </a:rPr>
              <a:t>70 000 </a:t>
            </a:r>
            <a:r>
              <a:rPr lang="fr-FR" altLang="fr-FR" sz="1200" dirty="0">
                <a:latin typeface="Arial" pitchFamily="34" charset="0"/>
              </a:rPr>
              <a:t>places </a:t>
            </a:r>
            <a:br>
              <a:rPr lang="fr-FR" altLang="fr-FR" sz="1200" dirty="0">
                <a:latin typeface="Arial" pitchFamily="34" charset="0"/>
              </a:rPr>
            </a:br>
            <a:r>
              <a:rPr lang="fr-FR" altLang="fr-FR" sz="1200" dirty="0">
                <a:latin typeface="Arial" pitchFamily="34" charset="0"/>
              </a:rPr>
              <a:t>dans les parcs publics</a:t>
            </a:r>
          </a:p>
          <a:p>
            <a:pPr algn="ctr"/>
            <a:r>
              <a:rPr lang="fr-FR" altLang="fr-FR" sz="1400" dirty="0">
                <a:latin typeface="Arial" pitchFamily="34" charset="0"/>
              </a:rPr>
              <a:t> </a:t>
            </a:r>
            <a:endParaRPr lang="fr-FR" altLang="fr-FR" sz="2400" dirty="0">
              <a:latin typeface="Arial Narrow" pitchFamily="34" charset="0"/>
            </a:endParaRPr>
          </a:p>
        </p:txBody>
      </p:sp>
      <p:sp>
        <p:nvSpPr>
          <p:cNvPr id="41" name="Oval 37"/>
          <p:cNvSpPr>
            <a:spLocks noChangeArrowheads="1"/>
          </p:cNvSpPr>
          <p:nvPr/>
        </p:nvSpPr>
        <p:spPr bwMode="auto">
          <a:xfrm>
            <a:off x="992187" y="1698624"/>
            <a:ext cx="1446213" cy="1216025"/>
          </a:xfrm>
          <a:prstGeom prst="ellipse">
            <a:avLst/>
          </a:prstGeom>
          <a:solidFill>
            <a:srgbClr val="66C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fr-FR" altLang="fr-FR" sz="2000" dirty="0">
                <a:latin typeface="Arial" pitchFamily="34" charset="0"/>
              </a:rPr>
              <a:t>90 000</a:t>
            </a:r>
          </a:p>
          <a:p>
            <a:pPr algn="ctr"/>
            <a:r>
              <a:rPr lang="fr-FR" altLang="fr-FR" sz="1200" dirty="0">
                <a:latin typeface="Arial" pitchFamily="34" charset="0"/>
              </a:rPr>
              <a:t>places dans</a:t>
            </a:r>
          </a:p>
          <a:p>
            <a:pPr algn="ctr"/>
            <a:r>
              <a:rPr lang="fr-FR" altLang="fr-FR" sz="1200" dirty="0">
                <a:latin typeface="Arial" pitchFamily="34" charset="0"/>
              </a:rPr>
              <a:t> les garages </a:t>
            </a:r>
          </a:p>
          <a:p>
            <a:pPr algn="ctr"/>
            <a:r>
              <a:rPr lang="fr-FR" altLang="fr-FR" sz="1200" dirty="0">
                <a:latin typeface="Arial" pitchFamily="34" charset="0"/>
              </a:rPr>
              <a:t>commerciaux</a:t>
            </a:r>
            <a:endParaRPr lang="fr-FR" altLang="fr-FR" sz="1200" dirty="0">
              <a:latin typeface="Arial Narrow" pitchFamily="34" charset="0"/>
            </a:endParaRPr>
          </a:p>
        </p:txBody>
      </p:sp>
      <p:sp>
        <p:nvSpPr>
          <p:cNvPr id="42" name="Rectangle 41"/>
          <p:cNvSpPr>
            <a:spLocks noChangeArrowheads="1"/>
          </p:cNvSpPr>
          <p:nvPr/>
        </p:nvSpPr>
        <p:spPr bwMode="auto">
          <a:xfrm>
            <a:off x="322496" y="5176223"/>
            <a:ext cx="2392362" cy="400752"/>
          </a:xfrm>
          <a:prstGeom prst="rect">
            <a:avLst/>
          </a:prstGeom>
          <a:solidFill>
            <a:srgbClr val="33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l"/>
            <a:r>
              <a:rPr lang="fr-FR" altLang="fr-FR" sz="2000" b="1" dirty="0">
                <a:latin typeface="Arial" pitchFamily="34" charset="0"/>
              </a:rPr>
              <a:t>900 000 places VL</a:t>
            </a:r>
          </a:p>
        </p:txBody>
      </p:sp>
      <p:sp>
        <p:nvSpPr>
          <p:cNvPr id="43" name="Rectangle 43"/>
          <p:cNvSpPr>
            <a:spLocks noChangeArrowheads="1"/>
          </p:cNvSpPr>
          <p:nvPr/>
        </p:nvSpPr>
        <p:spPr bwMode="auto">
          <a:xfrm>
            <a:off x="5562600" y="3683000"/>
            <a:ext cx="1841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r>
              <a:rPr lang="fr-FR" altLang="fr-FR" sz="1000">
                <a:latin typeface="Arial" pitchFamily="34" charset="0"/>
              </a:rPr>
              <a:t>P</a:t>
            </a:r>
          </a:p>
        </p:txBody>
      </p:sp>
      <p:pic>
        <p:nvPicPr>
          <p:cNvPr id="44" name="Picture 4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2616200"/>
            <a:ext cx="115570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Picture 45"/>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8400" y="3835400"/>
            <a:ext cx="165100" cy="38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 name="Picture 57"/>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6800" y="3987800"/>
            <a:ext cx="517525"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 name="Rectangle 1"/>
          <p:cNvSpPr>
            <a:spLocks noChangeArrowheads="1"/>
          </p:cNvSpPr>
          <p:nvPr/>
        </p:nvSpPr>
        <p:spPr bwMode="auto">
          <a:xfrm>
            <a:off x="403034" y="5922963"/>
            <a:ext cx="18910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fr-FR" altLang="fr-FR" sz="1400" b="0" i="1" dirty="0"/>
              <a:t>Source : Ville de Paris</a:t>
            </a:r>
          </a:p>
        </p:txBody>
      </p:sp>
      <p:pic>
        <p:nvPicPr>
          <p:cNvPr id="50" name="Picture 57">
            <a:extLst>
              <a:ext uri="{FF2B5EF4-FFF2-40B4-BE49-F238E27FC236}">
                <a16:creationId xmlns:a16="http://schemas.microsoft.com/office/drawing/2014/main" id="{A8BB87E0-3F12-451C-B368-A596CEDD1EF0}"/>
              </a:ext>
            </a:extLst>
          </p:cNvPr>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95625" y="3979831"/>
            <a:ext cx="517525"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PB">
            <a:extLst>
              <a:ext uri="{FF2B5EF4-FFF2-40B4-BE49-F238E27FC236}">
                <a16:creationId xmlns:a16="http://schemas.microsoft.com/office/drawing/2014/main" id="{38BB8957-47A8-4BF4-80C9-B7D64459BF9C}"/>
              </a:ext>
            </a:extLst>
          </p:cNvPr>
          <p:cNvSpPr/>
          <p:nvPr/>
        </p:nvSpPr>
        <p:spPr>
          <a:xfrm>
            <a:off x="0" y="6515100"/>
            <a:ext cx="1811144"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47" name="Espace réservé de la date 46">
            <a:extLst>
              <a:ext uri="{FF2B5EF4-FFF2-40B4-BE49-F238E27FC236}">
                <a16:creationId xmlns:a16="http://schemas.microsoft.com/office/drawing/2014/main" id="{E93CBE8A-58DB-47EC-9CA1-D92BBAFB3A78}"/>
              </a:ext>
            </a:extLst>
          </p:cNvPr>
          <p:cNvSpPr>
            <a:spLocks noGrp="1"/>
          </p:cNvSpPr>
          <p:nvPr>
            <p:ph type="dt" sz="half" idx="10"/>
          </p:nvPr>
        </p:nvSpPr>
        <p:spPr/>
        <p:txBody>
          <a:bodyPr/>
          <a:lstStyle/>
          <a:p>
            <a:endParaRPr lang="fr-FR"/>
          </a:p>
        </p:txBody>
      </p:sp>
      <p:sp>
        <p:nvSpPr>
          <p:cNvPr id="48" name="Espace réservé du pied de page 47">
            <a:extLst>
              <a:ext uri="{FF2B5EF4-FFF2-40B4-BE49-F238E27FC236}">
                <a16:creationId xmlns:a16="http://schemas.microsoft.com/office/drawing/2014/main" id="{22BE9FD8-892A-44D6-A16B-26736D99C398}"/>
              </a:ext>
            </a:extLst>
          </p:cNvPr>
          <p:cNvSpPr>
            <a:spLocks noGrp="1"/>
          </p:cNvSpPr>
          <p:nvPr>
            <p:ph type="ftr" sz="quarter" idx="12"/>
          </p:nvPr>
        </p:nvSpPr>
        <p:spPr/>
        <p:txBody>
          <a:bodyPr/>
          <a:lstStyle/>
          <a:p>
            <a:endParaRPr lang="fr-FR"/>
          </a:p>
        </p:txBody>
      </p:sp>
      <p:sp>
        <p:nvSpPr>
          <p:cNvPr id="51" name="Espace réservé du numéro de diapositive 50">
            <a:extLst>
              <a:ext uri="{FF2B5EF4-FFF2-40B4-BE49-F238E27FC236}">
                <a16:creationId xmlns:a16="http://schemas.microsoft.com/office/drawing/2014/main" id="{3BF63938-500C-486A-9A60-A6485B7F5ABA}"/>
              </a:ext>
            </a:extLst>
          </p:cNvPr>
          <p:cNvSpPr>
            <a:spLocks noGrp="1"/>
          </p:cNvSpPr>
          <p:nvPr>
            <p:ph type="sldNum" sz="quarter" idx="11"/>
          </p:nvPr>
        </p:nvSpPr>
        <p:spPr/>
        <p:txBody>
          <a:bodyPr/>
          <a:lstStyle/>
          <a:p>
            <a:r>
              <a:rPr lang="fr-FR"/>
              <a:t>N° </a:t>
            </a:r>
            <a:fld id="{699F81FF-1500-45CE-A953-486550A76081}" type="slidenum">
              <a:rPr lang="fr-FR" smtClean="0"/>
              <a:pPr/>
              <a:t>10</a:t>
            </a:fld>
            <a:endParaRPr lang="fr-FR" dirty="0"/>
          </a:p>
        </p:txBody>
      </p:sp>
    </p:spTree>
    <p:extLst>
      <p:ext uri="{BB962C8B-B14F-4D97-AF65-F5344CB8AC3E}">
        <p14:creationId xmlns:p14="http://schemas.microsoft.com/office/powerpoint/2010/main" val="690196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br>
              <a:rPr lang="fr-FR" dirty="0"/>
            </a:br>
            <a:r>
              <a:rPr lang="fr-FR" dirty="0"/>
              <a:t>Le stationnement - un rouage essentiel du« système automobile » </a:t>
            </a:r>
            <a:br>
              <a:rPr lang="fr-FR" dirty="0"/>
            </a:br>
            <a:endParaRPr lang="fr-FR" dirty="0"/>
          </a:p>
        </p:txBody>
      </p:sp>
      <p:sp>
        <p:nvSpPr>
          <p:cNvPr id="8" name="PB">
            <a:extLst>
              <a:ext uri="{FF2B5EF4-FFF2-40B4-BE49-F238E27FC236}">
                <a16:creationId xmlns:a16="http://schemas.microsoft.com/office/drawing/2014/main" id="{E5F2EC5A-BF5C-4A98-A6F0-75C51541CC91}"/>
              </a:ext>
            </a:extLst>
          </p:cNvPr>
          <p:cNvSpPr/>
          <p:nvPr/>
        </p:nvSpPr>
        <p:spPr>
          <a:xfrm>
            <a:off x="0" y="6515100"/>
            <a:ext cx="203416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9" name="Espace réservé de la date 8">
            <a:extLst>
              <a:ext uri="{FF2B5EF4-FFF2-40B4-BE49-F238E27FC236}">
                <a16:creationId xmlns:a16="http://schemas.microsoft.com/office/drawing/2014/main" id="{D490B9BC-AA30-4E9C-A258-25510055218A}"/>
              </a:ext>
            </a:extLst>
          </p:cNvPr>
          <p:cNvSpPr>
            <a:spLocks noGrp="1"/>
          </p:cNvSpPr>
          <p:nvPr>
            <p:ph type="dt" sz="half" idx="10"/>
          </p:nvPr>
        </p:nvSpPr>
        <p:spPr/>
        <p:txBody>
          <a:bodyPr/>
          <a:lstStyle/>
          <a:p>
            <a:pPr>
              <a:defRPr/>
            </a:pPr>
            <a:endParaRPr lang="fr-FR" dirty="0"/>
          </a:p>
        </p:txBody>
      </p:sp>
      <p:sp>
        <p:nvSpPr>
          <p:cNvPr id="10" name="Espace réservé du pied de page 9">
            <a:extLst>
              <a:ext uri="{FF2B5EF4-FFF2-40B4-BE49-F238E27FC236}">
                <a16:creationId xmlns:a16="http://schemas.microsoft.com/office/drawing/2014/main" id="{B34A3AAB-1B51-4CD7-8A90-B274CD21617C}"/>
              </a:ext>
            </a:extLst>
          </p:cNvPr>
          <p:cNvSpPr>
            <a:spLocks noGrp="1"/>
          </p:cNvSpPr>
          <p:nvPr>
            <p:ph type="ftr" sz="quarter" idx="11"/>
          </p:nvPr>
        </p:nvSpPr>
        <p:spPr/>
        <p:txBody>
          <a:bodyPr/>
          <a:lstStyle/>
          <a:p>
            <a:pPr>
              <a:defRPr/>
            </a:pPr>
            <a:endParaRPr lang="fr-FR" dirty="0"/>
          </a:p>
        </p:txBody>
      </p:sp>
      <p:sp>
        <p:nvSpPr>
          <p:cNvPr id="11" name="Espace réservé du numéro de diapositive 10">
            <a:extLst>
              <a:ext uri="{FF2B5EF4-FFF2-40B4-BE49-F238E27FC236}">
                <a16:creationId xmlns:a16="http://schemas.microsoft.com/office/drawing/2014/main" id="{1B98B76A-FBDE-467A-AB9D-E264E3172D66}"/>
              </a:ext>
            </a:extLst>
          </p:cNvPr>
          <p:cNvSpPr>
            <a:spLocks noGrp="1"/>
          </p:cNvSpPr>
          <p:nvPr>
            <p:ph type="sldNum" sz="quarter" idx="12"/>
          </p:nvPr>
        </p:nvSpPr>
        <p:spPr/>
        <p:txBody>
          <a:bodyPr/>
          <a:lstStyle/>
          <a:p>
            <a:pPr>
              <a:defRPr/>
            </a:pPr>
            <a:fld id="{2A19B30F-9136-4BF4-ACE0-62FF267387C0}" type="slidenum">
              <a:rPr lang="fr-FR" altLang="fr-FR" smtClean="0"/>
              <a:pPr>
                <a:defRPr/>
              </a:pPr>
              <a:t>11</a:t>
            </a:fld>
            <a:endParaRPr lang="fr-FR" altLang="fr-FR" dirty="0"/>
          </a:p>
        </p:txBody>
      </p:sp>
    </p:spTree>
    <p:extLst>
      <p:ext uri="{BB962C8B-B14F-4D97-AF65-F5344CB8AC3E}">
        <p14:creationId xmlns:p14="http://schemas.microsoft.com/office/powerpoint/2010/main" val="3240653692"/>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Le « système automobile » en quelques chiffres</a:t>
            </a:r>
            <a:endParaRPr lang="fr-FR" u="sng" dirty="0"/>
          </a:p>
        </p:txBody>
      </p:sp>
      <p:sp>
        <p:nvSpPr>
          <p:cNvPr id="7" name="Espace réservé du contenu 2"/>
          <p:cNvSpPr>
            <a:spLocks noGrp="1"/>
          </p:cNvSpPr>
          <p:nvPr>
            <p:ph type="body" sz="quarter" idx="18"/>
          </p:nvPr>
        </p:nvSpPr>
        <p:spPr>
          <a:xfrm>
            <a:off x="670895" y="1473845"/>
            <a:ext cx="7802209" cy="4678238"/>
          </a:xfrm>
        </p:spPr>
        <p:txBody>
          <a:bodyPr>
            <a:normAutofit/>
          </a:bodyPr>
          <a:lstStyle>
            <a:lvl1pPr>
              <a:defRPr sz="2000"/>
            </a:lvl1pPr>
            <a:lvl2pPr>
              <a:defRPr sz="1800"/>
            </a:lvl2pPr>
            <a:lvl3pPr>
              <a:defRPr sz="1800"/>
            </a:lvl3pPr>
            <a:lvl4pPr>
              <a:defRPr sz="1800"/>
            </a:lvl4pPr>
            <a:lvl5pPr>
              <a:defRPr sz="1600"/>
            </a:lvl5pPr>
          </a:lstStyle>
          <a:p>
            <a:r>
              <a:rPr lang="fr-FR" sz="1800" dirty="0"/>
              <a:t>40 millions </a:t>
            </a:r>
            <a:r>
              <a:rPr lang="fr-FR" sz="1800" b="0" dirty="0"/>
              <a:t>de véhicules en circulation en France </a:t>
            </a:r>
            <a:r>
              <a:rPr lang="fr-FR" sz="1400" b="0" dirty="0"/>
              <a:t>(INSEE,2016)</a:t>
            </a:r>
          </a:p>
          <a:p>
            <a:pPr marL="342900" indent="-342900">
              <a:buFont typeface="Arial" panose="020B0604020202020204" pitchFamily="34" charset="0"/>
              <a:buChar char="•"/>
            </a:pPr>
            <a:r>
              <a:rPr lang="fr-FR" sz="1600" b="0" dirty="0"/>
              <a:t>32,7 M de véhicules particuliers</a:t>
            </a:r>
          </a:p>
          <a:p>
            <a:pPr marL="522288" lvl="2" indent="-342900"/>
            <a:r>
              <a:rPr lang="fr-FR" altLang="fr-FR" sz="1400" dirty="0">
                <a:sym typeface="Wingdings" panose="05000000000000000000" pitchFamily="2" charset="2"/>
              </a:rPr>
              <a:t>80% des ménages possèdent au moins une voiture</a:t>
            </a:r>
          </a:p>
          <a:p>
            <a:pPr marL="522288" lvl="2" indent="-342900"/>
            <a:r>
              <a:rPr lang="fr-FR" altLang="fr-FR" sz="1400" b="0" dirty="0">
                <a:sym typeface="Wingdings" panose="05000000000000000000" pitchFamily="2" charset="2"/>
              </a:rPr>
              <a:t>35% des ménages pos</a:t>
            </a:r>
            <a:r>
              <a:rPr lang="fr-FR" altLang="fr-FR" sz="1400" dirty="0">
                <a:sym typeface="Wingdings" panose="05000000000000000000" pitchFamily="2" charset="2"/>
              </a:rPr>
              <a:t>sèdent au moins deux voitures</a:t>
            </a:r>
            <a:endParaRPr lang="fr-FR" altLang="fr-FR" sz="1400" b="0" dirty="0">
              <a:sym typeface="Wingdings" panose="05000000000000000000" pitchFamily="2" charset="2"/>
            </a:endParaRPr>
          </a:p>
          <a:p>
            <a:pPr marL="342900" indent="-342900">
              <a:buFont typeface="Arial" panose="020B0604020202020204" pitchFamily="34" charset="0"/>
              <a:buChar char="•"/>
            </a:pPr>
            <a:r>
              <a:rPr lang="fr-FR" sz="1600" b="0" dirty="0"/>
              <a:t>6,1 M de véhicules utilitaires légers</a:t>
            </a:r>
          </a:p>
          <a:p>
            <a:pPr marL="342900" indent="-342900">
              <a:buFont typeface="Arial" panose="020B0604020202020204" pitchFamily="34" charset="0"/>
              <a:buChar char="•"/>
            </a:pPr>
            <a:endParaRPr lang="fr-FR" b="0" dirty="0"/>
          </a:p>
          <a:p>
            <a:r>
              <a:rPr lang="fr-FR" b="0" dirty="0"/>
              <a:t>2 millions de véhicules neufs chaque année</a:t>
            </a:r>
          </a:p>
          <a:p>
            <a:pPr marL="342900" indent="-342900">
              <a:buFont typeface="Arial" panose="020B0604020202020204" pitchFamily="34" charset="0"/>
              <a:buChar char="•"/>
            </a:pPr>
            <a:r>
              <a:rPr lang="fr-FR" sz="1600" b="0" dirty="0"/>
              <a:t>Dont 50% acquis par les entreprises (véhicules de fonction notamment)</a:t>
            </a:r>
          </a:p>
          <a:p>
            <a:endParaRPr lang="fr-FR" sz="1600" b="0" dirty="0"/>
          </a:p>
          <a:p>
            <a:r>
              <a:rPr lang="fr-FR" sz="1800" dirty="0"/>
              <a:t>80% des actifs </a:t>
            </a:r>
            <a:r>
              <a:rPr lang="fr-FR" sz="1800" b="0" dirty="0"/>
              <a:t>utilisent la voiture pour leur déplacement domicile-travail</a:t>
            </a:r>
          </a:p>
          <a:p>
            <a:endParaRPr lang="fr-FR" sz="1600" b="0" dirty="0"/>
          </a:p>
          <a:p>
            <a:r>
              <a:rPr lang="fr-FR" sz="1800" b="0" dirty="0"/>
              <a:t>Un poids économique très important</a:t>
            </a:r>
          </a:p>
          <a:p>
            <a:pPr marL="285750" indent="-285750">
              <a:buFont typeface="Arial" panose="020B0604020202020204" pitchFamily="34" charset="0"/>
              <a:buChar char="•"/>
            </a:pPr>
            <a:r>
              <a:rPr lang="fr-FR" sz="1600" b="0" dirty="0"/>
              <a:t>L’automobile représente 11% des dépenses des ménages (achat, entretien, assurances, carburant, stationnement)</a:t>
            </a:r>
          </a:p>
          <a:p>
            <a:endParaRPr lang="fr-FR" sz="1600" b="0" dirty="0"/>
          </a:p>
          <a:p>
            <a:r>
              <a:rPr lang="fr-FR" sz="1800" b="0" dirty="0"/>
              <a:t>Une présence publicitaire très forte</a:t>
            </a:r>
          </a:p>
          <a:p>
            <a:pPr marL="285750" indent="-285750">
              <a:buFont typeface="Arial" panose="020B0604020202020204" pitchFamily="34" charset="0"/>
              <a:buChar char="•"/>
            </a:pPr>
            <a:r>
              <a:rPr lang="fr-FR" sz="1400" b="0" dirty="0"/>
              <a:t>3 Mrds annuels de dépenses publicitaires soit 1500 € par véhicule vendu</a:t>
            </a:r>
          </a:p>
          <a:p>
            <a:pPr marL="285750" indent="-285750">
              <a:buFont typeface="Arial" panose="020B0604020202020204" pitchFamily="34" charset="0"/>
              <a:buChar char="•"/>
            </a:pPr>
            <a:endParaRPr lang="fr-FR" sz="1400" b="0" dirty="0"/>
          </a:p>
          <a:p>
            <a:endParaRPr lang="fr-FR" sz="1400" b="0" dirty="0"/>
          </a:p>
          <a:p>
            <a:endParaRPr lang="fr-FR" b="0" dirty="0"/>
          </a:p>
        </p:txBody>
      </p:sp>
      <p:sp>
        <p:nvSpPr>
          <p:cNvPr id="8" name="PB">
            <a:extLst>
              <a:ext uri="{FF2B5EF4-FFF2-40B4-BE49-F238E27FC236}">
                <a16:creationId xmlns:a16="http://schemas.microsoft.com/office/drawing/2014/main" id="{380AAAC8-CCC1-48AD-83EA-940220AB12F4}"/>
              </a:ext>
            </a:extLst>
          </p:cNvPr>
          <p:cNvSpPr/>
          <p:nvPr/>
        </p:nvSpPr>
        <p:spPr>
          <a:xfrm>
            <a:off x="0" y="6515100"/>
            <a:ext cx="225719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E449E2AB-69EA-4F31-89DF-C1C58212BB02}"/>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37A269EE-B76C-4CF6-88EF-4CB9A28405E6}"/>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33EA29DA-EC6A-47E0-A246-197C0E8B4023}"/>
              </a:ext>
            </a:extLst>
          </p:cNvPr>
          <p:cNvSpPr>
            <a:spLocks noGrp="1"/>
          </p:cNvSpPr>
          <p:nvPr>
            <p:ph type="sldNum" sz="quarter" idx="17"/>
          </p:nvPr>
        </p:nvSpPr>
        <p:spPr/>
        <p:txBody>
          <a:bodyPr/>
          <a:lstStyle/>
          <a:p>
            <a:pPr>
              <a:defRPr/>
            </a:pPr>
            <a:fld id="{2A19B30F-9136-4BF4-ACE0-62FF267387C0}" type="slidenum">
              <a:rPr lang="fr-FR" altLang="fr-FR" smtClean="0"/>
              <a:pPr>
                <a:defRPr/>
              </a:pPr>
              <a:t>12</a:t>
            </a:fld>
            <a:endParaRPr lang="fr-FR" altLang="fr-FR" dirty="0"/>
          </a:p>
        </p:txBody>
      </p:sp>
    </p:spTree>
    <p:extLst>
      <p:ext uri="{BB962C8B-B14F-4D97-AF65-F5344CB8AC3E}">
        <p14:creationId xmlns:p14="http://schemas.microsoft.com/office/powerpoint/2010/main" val="45890320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pour une image  7">
            <a:extLst>
              <a:ext uri="{FF2B5EF4-FFF2-40B4-BE49-F238E27FC236}">
                <a16:creationId xmlns:a16="http://schemas.microsoft.com/office/drawing/2014/main" id="{DDA23D2D-41AC-4623-A153-1521AAA3293D}"/>
              </a:ext>
            </a:extLst>
          </p:cNvPr>
          <p:cNvPicPr>
            <a:picLocks noGrp="1" noChangeAspect="1"/>
          </p:cNvPicPr>
          <p:nvPr>
            <p:ph type="pic" sz="quarter" idx="13"/>
          </p:nvPr>
        </p:nvPicPr>
        <p:blipFill>
          <a:blip r:embed="rId2"/>
          <a:srcRect l="7953" r="7953"/>
          <a:stretch>
            <a:fillRect/>
          </a:stretch>
        </p:blipFill>
        <p:spPr>
          <a:prstGeom prst="rect">
            <a:avLst/>
          </a:prstGeom>
        </p:spPr>
      </p:pic>
      <p:pic>
        <p:nvPicPr>
          <p:cNvPr id="10" name="Espace réservé pour une image  9">
            <a:extLst>
              <a:ext uri="{FF2B5EF4-FFF2-40B4-BE49-F238E27FC236}">
                <a16:creationId xmlns:a16="http://schemas.microsoft.com/office/drawing/2014/main" id="{5954DC1C-B479-429A-9724-DE75F9F495EB}"/>
              </a:ext>
            </a:extLst>
          </p:cNvPr>
          <p:cNvPicPr>
            <a:picLocks noGrp="1" noChangeAspect="1"/>
          </p:cNvPicPr>
          <p:nvPr>
            <p:ph type="pic" sz="quarter" idx="14"/>
          </p:nvPr>
        </p:nvPicPr>
        <p:blipFill>
          <a:blip r:embed="rId3"/>
          <a:srcRect t="381" b="381"/>
          <a:stretch>
            <a:fillRect/>
          </a:stretch>
        </p:blipFill>
        <p:spPr>
          <a:prstGeom prst="rect">
            <a:avLst/>
          </a:prstGeom>
        </p:spPr>
      </p:pic>
      <p:sp>
        <p:nvSpPr>
          <p:cNvPr id="2" name="Titre 1"/>
          <p:cNvSpPr>
            <a:spLocks noGrp="1"/>
          </p:cNvSpPr>
          <p:nvPr>
            <p:ph type="title"/>
          </p:nvPr>
        </p:nvSpPr>
        <p:spPr/>
        <p:txBody>
          <a:bodyPr anchor="ctr" anchorCtr="0">
            <a:normAutofit fontScale="90000"/>
          </a:bodyPr>
          <a:lstStyle/>
          <a:p>
            <a:r>
              <a:rPr lang="fr-FR" dirty="0"/>
              <a:t>L’automobile - un rôle central dans la crise climatique</a:t>
            </a:r>
          </a:p>
        </p:txBody>
      </p:sp>
      <p:sp>
        <p:nvSpPr>
          <p:cNvPr id="7" name="Espace réservé du contenu 2"/>
          <p:cNvSpPr>
            <a:spLocks noGrp="1"/>
          </p:cNvSpPr>
          <p:nvPr>
            <p:ph type="body" sz="quarter" idx="18"/>
          </p:nvPr>
        </p:nvSpPr>
        <p:spPr>
          <a:xfrm>
            <a:off x="720000" y="1704442"/>
            <a:ext cx="3600000" cy="4733034"/>
          </a:xfrm>
        </p:spPr>
        <p:txBody>
          <a:bodyPr>
            <a:normAutofit/>
          </a:bodyPr>
          <a:lstStyle>
            <a:lvl1pPr>
              <a:defRPr sz="2000"/>
            </a:lvl1pPr>
            <a:lvl2pPr>
              <a:defRPr sz="1800"/>
            </a:lvl2pPr>
            <a:lvl3pPr>
              <a:defRPr sz="1800"/>
            </a:lvl3pPr>
            <a:lvl4pPr>
              <a:defRPr sz="1800"/>
            </a:lvl4pPr>
            <a:lvl5pPr>
              <a:defRPr sz="1600"/>
            </a:lvl5pPr>
          </a:lstStyle>
          <a:p>
            <a:r>
              <a:rPr lang="fr-FR" sz="1400" b="0" dirty="0"/>
              <a:t>Une part très forte des émissions directes de gaz à effet de serre</a:t>
            </a:r>
          </a:p>
          <a:p>
            <a:pPr marL="285750" indent="-285750">
              <a:buFont typeface="Arial" panose="020B0604020202020204" pitchFamily="34" charset="0"/>
              <a:buChar char="•"/>
            </a:pPr>
            <a:endParaRPr lang="fr-FR" sz="1400" b="0" dirty="0"/>
          </a:p>
          <a:p>
            <a:pPr marL="285750" indent="-285750">
              <a:buFont typeface="Arial" panose="020B0604020202020204" pitchFamily="34" charset="0"/>
              <a:buChar char="•"/>
            </a:pPr>
            <a:r>
              <a:rPr lang="fr-FR" sz="1400" b="0" dirty="0"/>
              <a:t>De l’ordre d’1/4 des émissions directes de la France sont liées aux véhicules particuliers</a:t>
            </a:r>
            <a:br>
              <a:rPr lang="fr-FR" sz="1400" b="0" dirty="0"/>
            </a:br>
            <a:r>
              <a:rPr lang="fr-FR" sz="1400" b="0" dirty="0"/>
              <a:t>(hors transport de marchandises)</a:t>
            </a:r>
          </a:p>
          <a:p>
            <a:pPr marL="285750" indent="-285750">
              <a:buFont typeface="Arial" panose="020B0604020202020204" pitchFamily="34" charset="0"/>
              <a:buChar char="•"/>
            </a:pPr>
            <a:endParaRPr lang="fr-FR" sz="1400" b="0" dirty="0"/>
          </a:p>
          <a:p>
            <a:endParaRPr lang="fr-FR" sz="1400" b="0" dirty="0"/>
          </a:p>
          <a:p>
            <a:r>
              <a:rPr lang="fr-FR" sz="1400" b="0" dirty="0"/>
              <a:t>Un rouage essentiel de la hausse des émissions dans d’autres secteurs, notamment</a:t>
            </a:r>
          </a:p>
          <a:p>
            <a:endParaRPr lang="fr-FR" sz="1400" b="0" dirty="0"/>
          </a:p>
          <a:p>
            <a:pPr marL="285750" indent="-285750">
              <a:buFont typeface="Arial" panose="020B0604020202020204" pitchFamily="34" charset="0"/>
              <a:buChar char="•"/>
            </a:pPr>
            <a:r>
              <a:rPr lang="fr-FR" sz="1400" b="0" dirty="0"/>
              <a:t>Consommation (rôle du coffre)</a:t>
            </a:r>
          </a:p>
          <a:p>
            <a:pPr marL="285750" indent="-285750">
              <a:buFont typeface="Arial" panose="020B0604020202020204" pitchFamily="34" charset="0"/>
              <a:buChar char="•"/>
            </a:pPr>
            <a:endParaRPr lang="fr-FR" sz="1400" b="0" dirty="0"/>
          </a:p>
          <a:p>
            <a:pPr marL="285750" indent="-285750">
              <a:buFont typeface="Arial" panose="020B0604020202020204" pitchFamily="34" charset="0"/>
              <a:buChar char="•"/>
            </a:pPr>
            <a:r>
              <a:rPr lang="fr-FR" sz="1400" b="0" dirty="0"/>
              <a:t>Phénomène périurbain: extension des surfaces habitées, développement sur-proportionnel des réseaux, etc.</a:t>
            </a:r>
          </a:p>
          <a:p>
            <a:endParaRPr lang="fr-FR" sz="1400" b="0" dirty="0"/>
          </a:p>
          <a:p>
            <a:endParaRPr lang="fr-FR" sz="1400" b="0" dirty="0"/>
          </a:p>
          <a:p>
            <a:endParaRPr lang="fr-FR" sz="1400" b="0" dirty="0"/>
          </a:p>
          <a:p>
            <a:pPr marL="285750" indent="-285750">
              <a:buFont typeface="Arial" panose="020B0604020202020204" pitchFamily="34" charset="0"/>
              <a:buChar char="•"/>
            </a:pPr>
            <a:endParaRPr lang="fr-FR" sz="1400" b="0" dirty="0"/>
          </a:p>
          <a:p>
            <a:endParaRPr lang="fr-FR" sz="1400" b="0" dirty="0"/>
          </a:p>
          <a:p>
            <a:endParaRPr lang="fr-FR" b="0" dirty="0"/>
          </a:p>
        </p:txBody>
      </p:sp>
      <p:sp>
        <p:nvSpPr>
          <p:cNvPr id="3" name="PB">
            <a:extLst>
              <a:ext uri="{FF2B5EF4-FFF2-40B4-BE49-F238E27FC236}">
                <a16:creationId xmlns:a16="http://schemas.microsoft.com/office/drawing/2014/main" id="{741387AE-4812-473E-9DE4-205B34A16D33}"/>
              </a:ext>
            </a:extLst>
          </p:cNvPr>
          <p:cNvSpPr/>
          <p:nvPr/>
        </p:nvSpPr>
        <p:spPr>
          <a:xfrm>
            <a:off x="0" y="6515100"/>
            <a:ext cx="2480217"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137741999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20000" y="360000"/>
            <a:ext cx="4012934" cy="720000"/>
          </a:xfrm>
        </p:spPr>
        <p:txBody>
          <a:bodyPr anchor="ctr" anchorCtr="0">
            <a:normAutofit/>
          </a:bodyPr>
          <a:lstStyle/>
          <a:p>
            <a:r>
              <a:rPr lang="fr-FR" dirty="0"/>
              <a:t>Des populations laissées à l’écart</a:t>
            </a:r>
          </a:p>
        </p:txBody>
      </p:sp>
      <p:sp>
        <p:nvSpPr>
          <p:cNvPr id="7" name="Espace réservé du contenu 2"/>
          <p:cNvSpPr>
            <a:spLocks noGrp="1"/>
          </p:cNvSpPr>
          <p:nvPr>
            <p:ph type="body" sz="quarter" idx="18"/>
          </p:nvPr>
        </p:nvSpPr>
        <p:spPr>
          <a:xfrm>
            <a:off x="800467" y="1437658"/>
            <a:ext cx="3600000" cy="4643601"/>
          </a:xfrm>
        </p:spPr>
        <p:txBody>
          <a:bodyPr>
            <a:normAutofit/>
          </a:bodyPr>
          <a:lstStyle>
            <a:lvl1pPr>
              <a:defRPr sz="2000"/>
            </a:lvl1pPr>
            <a:lvl2pPr>
              <a:defRPr sz="1800"/>
            </a:lvl2pPr>
            <a:lvl3pPr>
              <a:defRPr sz="1800"/>
            </a:lvl3pPr>
            <a:lvl4pPr>
              <a:defRPr sz="1800"/>
            </a:lvl4pPr>
            <a:lvl5pPr>
              <a:defRPr sz="1600"/>
            </a:lvl5pPr>
          </a:lstStyle>
          <a:p>
            <a:r>
              <a:rPr lang="fr-FR" sz="1400" b="0" dirty="0"/>
              <a:t>Notamment</a:t>
            </a:r>
          </a:p>
          <a:p>
            <a:endParaRPr lang="fr-FR" sz="1400" b="0" dirty="0"/>
          </a:p>
          <a:p>
            <a:pPr marL="342900" indent="-342900">
              <a:buAutoNum type="arabicParenR"/>
            </a:pPr>
            <a:r>
              <a:rPr lang="fr-FR" sz="1400" b="0" dirty="0"/>
              <a:t>Les populations modestes: la part de non motorisés est très forte dans les quartiers populaires (souvent 40-50% de ménages non motorisés)</a:t>
            </a:r>
          </a:p>
          <a:p>
            <a:pPr marL="342900" indent="-342900">
              <a:buAutoNum type="arabicParenR"/>
            </a:pPr>
            <a:endParaRPr lang="fr-FR" sz="1400" b="0" dirty="0"/>
          </a:p>
          <a:p>
            <a:pPr marL="342900" indent="-342900">
              <a:buAutoNum type="arabicParenR"/>
            </a:pPr>
            <a:r>
              <a:rPr lang="fr-FR" sz="1400" b="0" dirty="0"/>
              <a:t>Les collégiens – lycéens dans les zones périurbaines (dépendance aux parents, recours à des modes de transport à risque comme le scooter)</a:t>
            </a:r>
          </a:p>
          <a:p>
            <a:pPr marL="342900" indent="-342900">
              <a:buAutoNum type="arabicParenR"/>
            </a:pPr>
            <a:endParaRPr lang="fr-FR" sz="1400" b="0" dirty="0"/>
          </a:p>
          <a:p>
            <a:pPr marL="342900" indent="-342900">
              <a:buAutoNum type="arabicParenR"/>
            </a:pPr>
            <a:r>
              <a:rPr lang="fr-FR" sz="1400" b="0" dirty="0"/>
              <a:t>Les personnes âgées et PMR</a:t>
            </a:r>
          </a:p>
          <a:p>
            <a:pPr marL="285750" indent="-285750">
              <a:buFont typeface="Arial" panose="020B0604020202020204" pitchFamily="34" charset="0"/>
              <a:buChar char="•"/>
            </a:pPr>
            <a:endParaRPr lang="fr-FR" sz="1400" b="0" dirty="0"/>
          </a:p>
          <a:p>
            <a:endParaRPr lang="fr-FR" sz="1400" b="0" dirty="0"/>
          </a:p>
          <a:p>
            <a:r>
              <a:rPr lang="fr-FR" sz="1400" b="0" dirty="0"/>
              <a:t>Pour les ménages équipés, la part des dépenses consacrées à l’automobile décroît en fonction du revenu</a:t>
            </a:r>
          </a:p>
          <a:p>
            <a:r>
              <a:rPr lang="fr-FR" sz="1400" b="0" dirty="0"/>
              <a:t>(dépense perçue comme « contrainte »)</a:t>
            </a:r>
          </a:p>
          <a:p>
            <a:endParaRPr lang="fr-FR" sz="1400" b="0" dirty="0"/>
          </a:p>
          <a:p>
            <a:endParaRPr lang="fr-FR" sz="1400" b="0" dirty="0"/>
          </a:p>
          <a:p>
            <a:pPr marL="285750" indent="-285750">
              <a:buFont typeface="Arial" panose="020B0604020202020204" pitchFamily="34" charset="0"/>
              <a:buChar char="•"/>
            </a:pPr>
            <a:endParaRPr lang="fr-FR" sz="1400" b="0" dirty="0"/>
          </a:p>
          <a:p>
            <a:endParaRPr lang="fr-FR" sz="1400" b="0" dirty="0"/>
          </a:p>
          <a:p>
            <a:endParaRPr lang="fr-FR" b="0" dirty="0"/>
          </a:p>
        </p:txBody>
      </p:sp>
      <p:pic>
        <p:nvPicPr>
          <p:cNvPr id="12" name="Espace réservé pour une image  11">
            <a:extLst>
              <a:ext uri="{FF2B5EF4-FFF2-40B4-BE49-F238E27FC236}">
                <a16:creationId xmlns:a16="http://schemas.microsoft.com/office/drawing/2014/main" id="{EADDEE44-3470-4804-ABED-243EE77D63F5}"/>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7925" r="7925"/>
          <a:stretch>
            <a:fillRect/>
          </a:stretch>
        </p:blipFill>
        <p:spPr/>
      </p:pic>
      <p:sp>
        <p:nvSpPr>
          <p:cNvPr id="13" name="ZoneTexte 12">
            <a:extLst>
              <a:ext uri="{FF2B5EF4-FFF2-40B4-BE49-F238E27FC236}">
                <a16:creationId xmlns:a16="http://schemas.microsoft.com/office/drawing/2014/main" id="{5AD36590-6CE6-4381-A976-52F0D4B08290}"/>
              </a:ext>
            </a:extLst>
          </p:cNvPr>
          <p:cNvSpPr txBox="1"/>
          <p:nvPr/>
        </p:nvSpPr>
        <p:spPr>
          <a:xfrm>
            <a:off x="4894130" y="3015431"/>
            <a:ext cx="3858682" cy="2325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Aulnay-sous-Bois </a:t>
            </a:r>
            <a:r>
              <a:rPr lang="fr-FR" dirty="0">
                <a:solidFill>
                  <a:schemeClr val="tx1"/>
                </a:solidFill>
                <a:latin typeface="+mn-lt"/>
                <a:ea typeface="Verdana" charset="0"/>
                <a:cs typeface="Verdana" charset="0"/>
                <a:sym typeface="Helvetica"/>
              </a:rPr>
              <a:t>Forte fréquentation piétonne / bus dans des lieux pensés pour l’automobile</a:t>
            </a:r>
            <a:endParaRPr kumimoji="0" lang="fr-FR" sz="1200" b="0" i="0" u="none" strike="noStrike" cap="none" spc="0" normalizeH="0" baseline="0" dirty="0">
              <a:ln>
                <a:noFill/>
              </a:ln>
              <a:solidFill>
                <a:schemeClr val="tx1"/>
              </a:solidFill>
              <a:effectLst/>
              <a:uFillTx/>
              <a:latin typeface="+mn-lt"/>
              <a:ea typeface="Verdana" charset="0"/>
              <a:cs typeface="Verdana" charset="0"/>
              <a:sym typeface="Helvetica"/>
            </a:endParaRPr>
          </a:p>
        </p:txBody>
      </p:sp>
      <p:pic>
        <p:nvPicPr>
          <p:cNvPr id="17" name="Espace réservé pour une image  16">
            <a:extLst>
              <a:ext uri="{FF2B5EF4-FFF2-40B4-BE49-F238E27FC236}">
                <a16:creationId xmlns:a16="http://schemas.microsoft.com/office/drawing/2014/main" id="{236A4A12-C65F-49ED-8B1C-DB58BD2E6D5C}"/>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28240" t="32832" r="14127" b="21010"/>
          <a:stretch/>
        </p:blipFill>
        <p:spPr>
          <a:xfrm>
            <a:off x="4894129" y="3610052"/>
            <a:ext cx="3857282" cy="2316912"/>
          </a:xfrm>
        </p:spPr>
      </p:pic>
      <p:sp>
        <p:nvSpPr>
          <p:cNvPr id="18" name="ZoneTexte 17">
            <a:extLst>
              <a:ext uri="{FF2B5EF4-FFF2-40B4-BE49-F238E27FC236}">
                <a16:creationId xmlns:a16="http://schemas.microsoft.com/office/drawing/2014/main" id="{F3A9F64B-1504-404B-9705-58FBAE69BE07}"/>
              </a:ext>
            </a:extLst>
          </p:cNvPr>
          <p:cNvSpPr txBox="1"/>
          <p:nvPr/>
        </p:nvSpPr>
        <p:spPr>
          <a:xfrm>
            <a:off x="4892729" y="5967934"/>
            <a:ext cx="3858682" cy="2325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Sevran, quartier de </a:t>
            </a:r>
            <a:r>
              <a:rPr kumimoji="0" lang="fr-FR" sz="1200" b="0" i="0" u="none" strike="noStrike" cap="none" spc="0" normalizeH="0" baseline="0" dirty="0" err="1">
                <a:ln>
                  <a:noFill/>
                </a:ln>
                <a:solidFill>
                  <a:schemeClr val="tx1"/>
                </a:solidFill>
                <a:effectLst/>
                <a:uFillTx/>
                <a:latin typeface="+mn-lt"/>
                <a:ea typeface="Verdana" charset="0"/>
                <a:cs typeface="Verdana" charset="0"/>
                <a:sym typeface="Helvetica"/>
              </a:rPr>
              <a:t>Monceleux</a:t>
            </a: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 Pont Blanc</a:t>
            </a:r>
          </a:p>
        </p:txBody>
      </p:sp>
      <p:sp>
        <p:nvSpPr>
          <p:cNvPr id="3" name="PB">
            <a:extLst>
              <a:ext uri="{FF2B5EF4-FFF2-40B4-BE49-F238E27FC236}">
                <a16:creationId xmlns:a16="http://schemas.microsoft.com/office/drawing/2014/main" id="{5A30740C-070E-4C69-8751-C3DC6E12EE2E}"/>
              </a:ext>
            </a:extLst>
          </p:cNvPr>
          <p:cNvSpPr/>
          <p:nvPr/>
        </p:nvSpPr>
        <p:spPr>
          <a:xfrm>
            <a:off x="0" y="6515100"/>
            <a:ext cx="2703241"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3782146220"/>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Un système qui repose sur une multitude de décisions d’agents économiques à différentes échelles de temps qui interagissent</a:t>
            </a:r>
          </a:p>
        </p:txBody>
      </p:sp>
      <p:sp>
        <p:nvSpPr>
          <p:cNvPr id="10" name="Espace réservé du contenu 2">
            <a:extLst>
              <a:ext uri="{FF2B5EF4-FFF2-40B4-BE49-F238E27FC236}">
                <a16:creationId xmlns:a16="http://schemas.microsoft.com/office/drawing/2014/main" id="{CC56C87C-550E-465F-92B7-965F03A4ACE6}"/>
              </a:ext>
            </a:extLst>
          </p:cNvPr>
          <p:cNvSpPr>
            <a:spLocks noGrp="1"/>
          </p:cNvSpPr>
          <p:nvPr>
            <p:ph type="body" sz="quarter" idx="18"/>
          </p:nvPr>
        </p:nvSpPr>
        <p:spPr>
          <a:xfrm>
            <a:off x="720000" y="2004365"/>
            <a:ext cx="7802209" cy="4147718"/>
          </a:xfrm>
        </p:spPr>
        <p:txBody>
          <a:bodyPr>
            <a:normAutofit/>
          </a:bodyPr>
          <a:lstStyle>
            <a:lvl1pPr>
              <a:defRPr sz="2000"/>
            </a:lvl1pPr>
            <a:lvl2pPr>
              <a:defRPr sz="1800"/>
            </a:lvl2pPr>
            <a:lvl3pPr>
              <a:defRPr sz="1800"/>
            </a:lvl3pPr>
            <a:lvl4pPr>
              <a:defRPr sz="1800"/>
            </a:lvl4pPr>
            <a:lvl5pPr>
              <a:defRPr sz="1600"/>
            </a:lvl5pPr>
          </a:lstStyle>
          <a:p>
            <a:r>
              <a:rPr lang="fr-FR" sz="1800" b="0" dirty="0"/>
              <a:t>Court terme</a:t>
            </a:r>
            <a:endParaRPr lang="fr-FR" sz="1400" b="0" dirty="0"/>
          </a:p>
          <a:p>
            <a:pPr marL="342900" indent="-342900">
              <a:buFont typeface="Arial" panose="020B0604020202020204" pitchFamily="34" charset="0"/>
              <a:buChar char="•"/>
            </a:pPr>
            <a:r>
              <a:rPr lang="fr-FR" sz="1600" b="0" dirty="0"/>
              <a:t>Choix du mode de déplacement</a:t>
            </a:r>
          </a:p>
          <a:p>
            <a:pPr marL="342900" indent="-342900">
              <a:buFont typeface="Arial" panose="020B0604020202020204" pitchFamily="34" charset="0"/>
              <a:buChar char="•"/>
            </a:pPr>
            <a:r>
              <a:rPr lang="fr-FR" sz="1600" b="0" dirty="0"/>
              <a:t>Choix des lieux de destination pour les déplacements choisis: loisirs, achats, etc.</a:t>
            </a:r>
          </a:p>
          <a:p>
            <a:pPr marL="342900" indent="-342900">
              <a:buFont typeface="Arial" panose="020B0604020202020204" pitchFamily="34" charset="0"/>
              <a:buChar char="•"/>
            </a:pPr>
            <a:endParaRPr lang="fr-FR" b="0" dirty="0"/>
          </a:p>
          <a:p>
            <a:r>
              <a:rPr lang="fr-FR" b="0" dirty="0"/>
              <a:t>Moyen terme</a:t>
            </a:r>
          </a:p>
          <a:p>
            <a:pPr marL="342900" indent="-342900">
              <a:buFont typeface="Arial" panose="020B0604020202020204" pitchFamily="34" charset="0"/>
              <a:buChar char="•"/>
            </a:pPr>
            <a:r>
              <a:rPr lang="fr-FR" sz="1600" b="0" dirty="0"/>
              <a:t>Choix de l’équipement en voiture: oui/non? Une par personne ? Une par foyer ?</a:t>
            </a:r>
          </a:p>
          <a:p>
            <a:pPr marL="342900" indent="-342900">
              <a:buFont typeface="Arial" panose="020B0604020202020204" pitchFamily="34" charset="0"/>
              <a:buChar char="•"/>
            </a:pPr>
            <a:r>
              <a:rPr lang="fr-FR" sz="1600" b="0" dirty="0"/>
              <a:t>Choix des équipements alternatifs: abonnement TC, équipement vélo</a:t>
            </a:r>
          </a:p>
          <a:p>
            <a:endParaRPr lang="fr-FR" sz="1600" b="0" dirty="0"/>
          </a:p>
          <a:p>
            <a:r>
              <a:rPr lang="fr-FR" b="0" dirty="0"/>
              <a:t>Long terme</a:t>
            </a:r>
          </a:p>
          <a:p>
            <a:pPr marL="342900" indent="-342900">
              <a:buFont typeface="Arial" panose="020B0604020202020204" pitchFamily="34" charset="0"/>
              <a:buChar char="•"/>
            </a:pPr>
            <a:r>
              <a:rPr lang="fr-FR" sz="1600" b="0" dirty="0"/>
              <a:t>Stratégies résidentielles des ménages</a:t>
            </a:r>
          </a:p>
          <a:p>
            <a:pPr marL="342900" indent="-342900">
              <a:buFont typeface="Arial" panose="020B0604020202020204" pitchFamily="34" charset="0"/>
              <a:buChar char="•"/>
            </a:pPr>
            <a:r>
              <a:rPr lang="fr-FR" sz="1600" b="0" dirty="0"/>
              <a:t>Choix de localisation des entreprises</a:t>
            </a:r>
          </a:p>
        </p:txBody>
      </p:sp>
      <p:cxnSp>
        <p:nvCxnSpPr>
          <p:cNvPr id="12" name="Connecteur droit avec flèche 11">
            <a:extLst>
              <a:ext uri="{FF2B5EF4-FFF2-40B4-BE49-F238E27FC236}">
                <a16:creationId xmlns:a16="http://schemas.microsoft.com/office/drawing/2014/main" id="{6E01B842-9659-4AF8-BFD3-2BEDBA490F28}"/>
              </a:ext>
            </a:extLst>
          </p:cNvPr>
          <p:cNvCxnSpPr/>
          <p:nvPr/>
        </p:nvCxnSpPr>
        <p:spPr>
          <a:xfrm>
            <a:off x="402336" y="2340864"/>
            <a:ext cx="0" cy="2355494"/>
          </a:xfrm>
          <a:prstGeom prst="straightConnector1">
            <a:avLst/>
          </a:prstGeom>
          <a:noFill/>
          <a:ln w="25400" cap="flat">
            <a:solidFill>
              <a:schemeClr val="accent1"/>
            </a:solidFill>
            <a:prstDash val="solid"/>
            <a:round/>
            <a:headEnd type="triangle"/>
            <a:tailEnd type="triangle"/>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7" name="PB">
            <a:extLst>
              <a:ext uri="{FF2B5EF4-FFF2-40B4-BE49-F238E27FC236}">
                <a16:creationId xmlns:a16="http://schemas.microsoft.com/office/drawing/2014/main" id="{EEA8F0B4-0941-42B2-9449-D5D8F6E5B841}"/>
              </a:ext>
            </a:extLst>
          </p:cNvPr>
          <p:cNvSpPr/>
          <p:nvPr/>
        </p:nvSpPr>
        <p:spPr>
          <a:xfrm>
            <a:off x="0" y="6515100"/>
            <a:ext cx="2926266"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8" name="Espace réservé de la date 7">
            <a:extLst>
              <a:ext uri="{FF2B5EF4-FFF2-40B4-BE49-F238E27FC236}">
                <a16:creationId xmlns:a16="http://schemas.microsoft.com/office/drawing/2014/main" id="{34E9A778-F60E-4E1B-9A51-8AB034EDD7CA}"/>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DFFF6189-D557-47C6-B33A-0CADE5301023}"/>
              </a:ext>
            </a:extLst>
          </p:cNvPr>
          <p:cNvSpPr>
            <a:spLocks noGrp="1"/>
          </p:cNvSpPr>
          <p:nvPr>
            <p:ph type="ftr" sz="quarter" idx="16"/>
          </p:nvPr>
        </p:nvSpPr>
        <p:spPr/>
        <p:txBody>
          <a:bodyPr/>
          <a:lstStyle/>
          <a:p>
            <a:pPr>
              <a:defRPr/>
            </a:pPr>
            <a:endParaRPr lang="fr-FR" dirty="0"/>
          </a:p>
        </p:txBody>
      </p:sp>
      <p:sp>
        <p:nvSpPr>
          <p:cNvPr id="13" name="Espace réservé du numéro de diapositive 12">
            <a:extLst>
              <a:ext uri="{FF2B5EF4-FFF2-40B4-BE49-F238E27FC236}">
                <a16:creationId xmlns:a16="http://schemas.microsoft.com/office/drawing/2014/main" id="{578AF906-E64B-4BF5-A93A-FD0C1AE99CCD}"/>
              </a:ext>
            </a:extLst>
          </p:cNvPr>
          <p:cNvSpPr>
            <a:spLocks noGrp="1"/>
          </p:cNvSpPr>
          <p:nvPr>
            <p:ph type="sldNum" sz="quarter" idx="17"/>
          </p:nvPr>
        </p:nvSpPr>
        <p:spPr/>
        <p:txBody>
          <a:bodyPr/>
          <a:lstStyle/>
          <a:p>
            <a:pPr>
              <a:defRPr/>
            </a:pPr>
            <a:fld id="{2A19B30F-9136-4BF4-ACE0-62FF267387C0}" type="slidenum">
              <a:rPr lang="fr-FR" altLang="fr-FR" smtClean="0"/>
              <a:pPr>
                <a:defRPr/>
              </a:pPr>
              <a:t>15</a:t>
            </a:fld>
            <a:endParaRPr lang="fr-FR" altLang="fr-FR" dirty="0"/>
          </a:p>
        </p:txBody>
      </p:sp>
    </p:spTree>
    <p:extLst>
      <p:ext uri="{BB962C8B-B14F-4D97-AF65-F5344CB8AC3E}">
        <p14:creationId xmlns:p14="http://schemas.microsoft.com/office/powerpoint/2010/main" val="1824590322"/>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Comportement de court terme</a:t>
            </a:r>
            <a:br>
              <a:rPr lang="fr-FR" dirty="0"/>
            </a:br>
            <a:r>
              <a:rPr lang="fr-FR" u="sng" dirty="0"/>
              <a:t>Le choix d’un mode de transport / choix d’un lieu de destination pour les déplacements choisis</a:t>
            </a:r>
          </a:p>
        </p:txBody>
      </p:sp>
      <p:sp>
        <p:nvSpPr>
          <p:cNvPr id="7" name="Espace réservé du contenu 2"/>
          <p:cNvSpPr>
            <a:spLocks noGrp="1"/>
          </p:cNvSpPr>
          <p:nvPr>
            <p:ph type="body" sz="quarter" idx="18"/>
          </p:nvPr>
        </p:nvSpPr>
        <p:spPr>
          <a:xfrm>
            <a:off x="774337" y="1715246"/>
            <a:ext cx="7595326" cy="4553879"/>
          </a:xfrm>
        </p:spPr>
        <p:txBody>
          <a:bodyPr>
            <a:normAutofit lnSpcReduction="10000"/>
          </a:bodyPr>
          <a:lstStyle>
            <a:lvl1pPr>
              <a:defRPr sz="2000"/>
            </a:lvl1pPr>
            <a:lvl2pPr>
              <a:defRPr sz="1800"/>
            </a:lvl2pPr>
            <a:lvl3pPr>
              <a:defRPr sz="1800"/>
            </a:lvl3pPr>
            <a:lvl4pPr>
              <a:defRPr sz="1800"/>
            </a:lvl4pPr>
            <a:lvl5pPr>
              <a:defRPr sz="1600"/>
            </a:lvl5pPr>
          </a:lstStyle>
          <a:p>
            <a:r>
              <a:rPr lang="fr-FR" dirty="0"/>
              <a:t>4 facteurs de choix principaux</a:t>
            </a:r>
          </a:p>
          <a:p>
            <a:pPr marL="342900" indent="-342900">
              <a:buFont typeface="Arial" panose="020B0604020202020204" pitchFamily="34" charset="0"/>
              <a:buChar char="•"/>
            </a:pPr>
            <a:r>
              <a:rPr lang="fr-FR" sz="1600" b="0" dirty="0"/>
              <a:t>cout monétaire attendu (le "déboursé"), </a:t>
            </a:r>
          </a:p>
          <a:p>
            <a:pPr marL="342900" indent="-342900">
              <a:buFont typeface="Arial" panose="020B0604020202020204" pitchFamily="34" charset="0"/>
              <a:buChar char="•"/>
            </a:pPr>
            <a:r>
              <a:rPr lang="fr-FR" sz="1600" b="0" dirty="0"/>
              <a:t>temps subi ou accepté, </a:t>
            </a:r>
          </a:p>
          <a:p>
            <a:pPr marL="342900" indent="-342900">
              <a:buFont typeface="Arial" panose="020B0604020202020204" pitchFamily="34" charset="0"/>
              <a:buChar char="•"/>
            </a:pPr>
            <a:r>
              <a:rPr lang="fr-FR" sz="1600" b="0" dirty="0"/>
              <a:t>pénibilité au sens large incluant fatigue, insécurité et inconfort,</a:t>
            </a:r>
          </a:p>
          <a:p>
            <a:pPr marL="342900" indent="-342900">
              <a:buFont typeface="Arial" panose="020B0604020202020204" pitchFamily="34" charset="0"/>
              <a:buChar char="•"/>
            </a:pPr>
            <a:r>
              <a:rPr lang="fr-FR" sz="1600" b="0" dirty="0"/>
              <a:t>et </a:t>
            </a:r>
            <a:r>
              <a:rPr lang="fr-FR" sz="1600" b="0" i="1" dirty="0"/>
              <a:t>in fine </a:t>
            </a:r>
            <a:r>
              <a:rPr lang="fr-FR" sz="1600" b="0" dirty="0"/>
              <a:t>l'incertitude pesant sur la réalisation des 3 premiers facteurs (à l'aller et au retour). </a:t>
            </a:r>
          </a:p>
          <a:p>
            <a:endParaRPr lang="fr-FR" sz="1600" b="0" dirty="0"/>
          </a:p>
          <a:p>
            <a:r>
              <a:rPr lang="fr-FR" sz="1600" b="0" dirty="0">
                <a:solidFill>
                  <a:srgbClr val="FF0000"/>
                </a:solidFill>
              </a:rPr>
              <a:t>Les conditions de stationnement sur </a:t>
            </a:r>
            <a:r>
              <a:rPr lang="fr-FR" sz="1600" b="0" u="sng" dirty="0">
                <a:solidFill>
                  <a:srgbClr val="FF0000"/>
                </a:solidFill>
              </a:rPr>
              <a:t>les lieux de destination </a:t>
            </a:r>
            <a:r>
              <a:rPr lang="fr-FR" sz="1600" b="0" dirty="0">
                <a:solidFill>
                  <a:srgbClr val="FF0000"/>
                </a:solidFill>
              </a:rPr>
              <a:t>(disponibilité des places, tarification, ergonomie) et les incertitudes associées (saturation ponctuelle) jouent un rôle évident sur ces paramètres</a:t>
            </a:r>
          </a:p>
          <a:p>
            <a:pPr marL="342900" indent="-342900">
              <a:buFont typeface="Arial" panose="020B0604020202020204" pitchFamily="34" charset="0"/>
              <a:buChar char="•"/>
            </a:pPr>
            <a:endParaRPr lang="fr-FR" b="0" dirty="0"/>
          </a:p>
          <a:p>
            <a:r>
              <a:rPr lang="fr-FR" altLang="fr-FR" sz="1800" b="0" dirty="0">
                <a:sym typeface="Wingdings" panose="05000000000000000000" pitchFamily="2" charset="2"/>
              </a:rPr>
              <a:t>Rôle particulier du </a:t>
            </a:r>
            <a:r>
              <a:rPr lang="fr-FR" altLang="fr-FR" dirty="0">
                <a:sym typeface="Wingdings" panose="05000000000000000000" pitchFamily="2" charset="2"/>
              </a:rPr>
              <a:t>déplacement domicile-travail</a:t>
            </a:r>
          </a:p>
          <a:p>
            <a:pPr marL="285750" indent="-285750">
              <a:buFont typeface="Arial" panose="020B0604020202020204" pitchFamily="34" charset="0"/>
              <a:buChar char="•"/>
            </a:pPr>
            <a:r>
              <a:rPr lang="fr-FR" altLang="fr-FR" sz="1600" b="0" dirty="0">
                <a:sym typeface="Wingdings" panose="05000000000000000000" pitchFamily="2" charset="2"/>
              </a:rPr>
              <a:t>Le mode de déplacement utilisé pour le déplacement domicile-travail impacte l’ensemble de la chaîne de déplacement quotidienne: accompagnement des enfants, achats quotidiens, activités de loisirs, etc.</a:t>
            </a:r>
          </a:p>
          <a:p>
            <a:pPr marL="285750" indent="-285750">
              <a:buFont typeface="Arial" panose="020B0604020202020204" pitchFamily="34" charset="0"/>
              <a:buChar char="•"/>
            </a:pPr>
            <a:endParaRPr lang="fr-FR" altLang="fr-FR" sz="1600" b="0" dirty="0">
              <a:sym typeface="Wingdings" panose="05000000000000000000" pitchFamily="2" charset="2"/>
            </a:endParaRPr>
          </a:p>
          <a:p>
            <a:r>
              <a:rPr lang="fr-FR" sz="1600" b="0" dirty="0">
                <a:solidFill>
                  <a:srgbClr val="FF0000"/>
                </a:solidFill>
              </a:rPr>
              <a:t>La question du stationnement sur le lieu de travail est de ce fait cruciale. On constate des variations très forte de choix modale en fonction de la mise à disposition ou non d’une place de stationnement par l’employeur</a:t>
            </a:r>
          </a:p>
          <a:p>
            <a:endParaRPr lang="fr-FR" altLang="fr-FR" sz="1600" b="0" dirty="0">
              <a:sym typeface="Wingdings" panose="05000000000000000000" pitchFamily="2" charset="2"/>
            </a:endParaRPr>
          </a:p>
        </p:txBody>
      </p:sp>
      <p:sp>
        <p:nvSpPr>
          <p:cNvPr id="8" name="PB">
            <a:extLst>
              <a:ext uri="{FF2B5EF4-FFF2-40B4-BE49-F238E27FC236}">
                <a16:creationId xmlns:a16="http://schemas.microsoft.com/office/drawing/2014/main" id="{418FFBE6-A775-41B9-98FB-05AD45D6A724}"/>
              </a:ext>
            </a:extLst>
          </p:cNvPr>
          <p:cNvSpPr/>
          <p:nvPr/>
        </p:nvSpPr>
        <p:spPr>
          <a:xfrm>
            <a:off x="0" y="6515100"/>
            <a:ext cx="3149290"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83B1E63E-EFB4-4219-93C0-17F31BC26321}"/>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6E76F8E1-719E-4781-9D93-263A70FD4C51}"/>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C99D1B77-FE8B-4205-8292-EFC8FAD7CBA9}"/>
              </a:ext>
            </a:extLst>
          </p:cNvPr>
          <p:cNvSpPr>
            <a:spLocks noGrp="1"/>
          </p:cNvSpPr>
          <p:nvPr>
            <p:ph type="sldNum" sz="quarter" idx="17"/>
          </p:nvPr>
        </p:nvSpPr>
        <p:spPr/>
        <p:txBody>
          <a:bodyPr/>
          <a:lstStyle/>
          <a:p>
            <a:pPr>
              <a:defRPr/>
            </a:pPr>
            <a:fld id="{2A19B30F-9136-4BF4-ACE0-62FF267387C0}" type="slidenum">
              <a:rPr lang="fr-FR" altLang="fr-FR" smtClean="0"/>
              <a:pPr>
                <a:defRPr/>
              </a:pPr>
              <a:t>16</a:t>
            </a:fld>
            <a:endParaRPr lang="fr-FR" altLang="fr-FR" dirty="0"/>
          </a:p>
        </p:txBody>
      </p:sp>
    </p:spTree>
    <p:extLst>
      <p:ext uri="{BB962C8B-B14F-4D97-AF65-F5344CB8AC3E}">
        <p14:creationId xmlns:p14="http://schemas.microsoft.com/office/powerpoint/2010/main" val="3583720013"/>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Comportement de moyen terme</a:t>
            </a:r>
            <a:br>
              <a:rPr lang="fr-FR" dirty="0"/>
            </a:br>
            <a:r>
              <a:rPr lang="fr-FR" u="sng" dirty="0"/>
              <a:t>Le choix de l’équipement ou non en véhicule</a:t>
            </a:r>
          </a:p>
        </p:txBody>
      </p:sp>
      <p:sp>
        <p:nvSpPr>
          <p:cNvPr id="7" name="Espace réservé du contenu 2"/>
          <p:cNvSpPr>
            <a:spLocks noGrp="1"/>
          </p:cNvSpPr>
          <p:nvPr>
            <p:ph type="body" sz="quarter" idx="18"/>
          </p:nvPr>
        </p:nvSpPr>
        <p:spPr>
          <a:xfrm>
            <a:off x="719999" y="1811578"/>
            <a:ext cx="7595326" cy="4248150"/>
          </a:xfrm>
        </p:spPr>
        <p:txBody>
          <a:bodyPr>
            <a:normAutofit lnSpcReduction="10000"/>
          </a:bodyPr>
          <a:lstStyle>
            <a:lvl1pPr>
              <a:defRPr sz="2000"/>
            </a:lvl1pPr>
            <a:lvl2pPr>
              <a:defRPr sz="1800"/>
            </a:lvl2pPr>
            <a:lvl3pPr>
              <a:defRPr sz="1800"/>
            </a:lvl3pPr>
            <a:lvl4pPr>
              <a:defRPr sz="1800"/>
            </a:lvl4pPr>
            <a:lvl5pPr>
              <a:defRPr sz="1600"/>
            </a:lvl5pPr>
          </a:lstStyle>
          <a:p>
            <a:r>
              <a:rPr lang="fr-FR" sz="1800" b="0" dirty="0"/>
              <a:t>Sur le long terme, le choix d’équipement ou on en voiture particulière est lié:</a:t>
            </a:r>
          </a:p>
          <a:p>
            <a:endParaRPr lang="fr-FR" sz="1800" b="0" dirty="0"/>
          </a:p>
          <a:p>
            <a:pPr marL="342900" indent="-342900">
              <a:buFont typeface="Arial" panose="020B0604020202020204" pitchFamily="34" charset="0"/>
              <a:buChar char="•"/>
            </a:pPr>
            <a:r>
              <a:rPr lang="fr-FR" sz="1800" b="0" dirty="0"/>
              <a:t>A la succession de choix de court terme (arbitrage quasi-systématiquement favorable / défavorable par rapport aux autres modes de déplacements)</a:t>
            </a:r>
          </a:p>
          <a:p>
            <a:endParaRPr lang="fr-FR" sz="1800" b="0" dirty="0"/>
          </a:p>
          <a:p>
            <a:r>
              <a:rPr lang="fr-FR" sz="1600" b="0" dirty="0">
                <a:solidFill>
                  <a:srgbClr val="FF0000"/>
                </a:solidFill>
              </a:rPr>
              <a:t>Le stationnement a donc un effet « induit » sur l’équipement des ménages, plus qu’un effet direct. </a:t>
            </a:r>
          </a:p>
          <a:p>
            <a:endParaRPr lang="fr-FR" sz="1800" b="0" dirty="0"/>
          </a:p>
          <a:p>
            <a:pPr marL="342900" indent="-342900">
              <a:buFont typeface="Arial" panose="020B0604020202020204" pitchFamily="34" charset="0"/>
              <a:buChar char="•"/>
            </a:pPr>
            <a:endParaRPr lang="fr-FR" sz="1800" b="0" dirty="0"/>
          </a:p>
          <a:p>
            <a:pPr marL="342900" indent="-342900">
              <a:buFont typeface="Arial" panose="020B0604020202020204" pitchFamily="34" charset="0"/>
              <a:buChar char="•"/>
            </a:pPr>
            <a:r>
              <a:rPr lang="fr-FR" sz="1800" b="0" dirty="0"/>
              <a:t>A des facteurs sociétaux</a:t>
            </a:r>
          </a:p>
          <a:p>
            <a:pPr marL="522288" lvl="2" indent="-342900"/>
            <a:r>
              <a:rPr lang="fr-FR" sz="1400" b="0" dirty="0"/>
              <a:t>Valorisation de l’automobiliste</a:t>
            </a:r>
          </a:p>
          <a:p>
            <a:pPr marL="522288" lvl="2" indent="-342900"/>
            <a:r>
              <a:rPr lang="fr-FR" sz="1400" dirty="0"/>
              <a:t>Marketing/publicité omniprésente pour l’automobile</a:t>
            </a:r>
          </a:p>
          <a:p>
            <a:pPr marL="522288" lvl="2" indent="-342900"/>
            <a:r>
              <a:rPr lang="fr-FR" sz="1400" dirty="0"/>
              <a:t>Fort investissement des entreprises en voitures de fonction du fait d’une fiscalité plus avantageuse que sur les salaires</a:t>
            </a:r>
            <a:endParaRPr lang="fr-FR" sz="1400" b="0" dirty="0"/>
          </a:p>
        </p:txBody>
      </p:sp>
      <p:sp>
        <p:nvSpPr>
          <p:cNvPr id="8" name="PB">
            <a:extLst>
              <a:ext uri="{FF2B5EF4-FFF2-40B4-BE49-F238E27FC236}">
                <a16:creationId xmlns:a16="http://schemas.microsoft.com/office/drawing/2014/main" id="{1AB3F335-7F77-411C-9679-59024A36A14F}"/>
              </a:ext>
            </a:extLst>
          </p:cNvPr>
          <p:cNvSpPr/>
          <p:nvPr/>
        </p:nvSpPr>
        <p:spPr>
          <a:xfrm>
            <a:off x="0" y="6515100"/>
            <a:ext cx="337231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E8E31812-B0A3-4418-A4FF-87C0EDB28B7F}"/>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4A53F086-EE58-40A1-B4FA-8E4DAA7A56A0}"/>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0EB0A333-B151-4744-A97A-ADB20A567938}"/>
              </a:ext>
            </a:extLst>
          </p:cNvPr>
          <p:cNvSpPr>
            <a:spLocks noGrp="1"/>
          </p:cNvSpPr>
          <p:nvPr>
            <p:ph type="sldNum" sz="quarter" idx="17"/>
          </p:nvPr>
        </p:nvSpPr>
        <p:spPr/>
        <p:txBody>
          <a:bodyPr/>
          <a:lstStyle/>
          <a:p>
            <a:pPr>
              <a:defRPr/>
            </a:pPr>
            <a:fld id="{2A19B30F-9136-4BF4-ACE0-62FF267387C0}" type="slidenum">
              <a:rPr lang="fr-FR" altLang="fr-FR" smtClean="0"/>
              <a:pPr>
                <a:defRPr/>
              </a:pPr>
              <a:t>17</a:t>
            </a:fld>
            <a:endParaRPr lang="fr-FR" altLang="fr-FR" dirty="0"/>
          </a:p>
        </p:txBody>
      </p:sp>
    </p:spTree>
    <p:extLst>
      <p:ext uri="{BB962C8B-B14F-4D97-AF65-F5344CB8AC3E}">
        <p14:creationId xmlns:p14="http://schemas.microsoft.com/office/powerpoint/2010/main" val="2876053470"/>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Comportement de moyen terme</a:t>
            </a:r>
            <a:br>
              <a:rPr lang="fr-FR" dirty="0"/>
            </a:br>
            <a:r>
              <a:rPr lang="fr-FR" u="sng" dirty="0"/>
              <a:t>Stratégies d’implantation</a:t>
            </a:r>
          </a:p>
        </p:txBody>
      </p:sp>
      <p:sp>
        <p:nvSpPr>
          <p:cNvPr id="7" name="Espace réservé du contenu 2"/>
          <p:cNvSpPr>
            <a:spLocks noGrp="1"/>
          </p:cNvSpPr>
          <p:nvPr>
            <p:ph type="body" sz="quarter" idx="18"/>
          </p:nvPr>
        </p:nvSpPr>
        <p:spPr>
          <a:xfrm>
            <a:off x="719999" y="2106778"/>
            <a:ext cx="7595326" cy="3952950"/>
          </a:xfrm>
        </p:spPr>
        <p:txBody>
          <a:bodyPr>
            <a:normAutofit/>
          </a:bodyPr>
          <a:lstStyle>
            <a:lvl1pPr>
              <a:defRPr sz="2000"/>
            </a:lvl1pPr>
            <a:lvl2pPr>
              <a:defRPr sz="1800"/>
            </a:lvl2pPr>
            <a:lvl3pPr>
              <a:defRPr sz="1800"/>
            </a:lvl3pPr>
            <a:lvl4pPr>
              <a:defRPr sz="1800"/>
            </a:lvl4pPr>
            <a:lvl5pPr>
              <a:defRPr sz="1600"/>
            </a:lvl5pPr>
          </a:lstStyle>
          <a:p>
            <a:r>
              <a:rPr lang="fr-FR" b="0" dirty="0"/>
              <a:t>Des ménages</a:t>
            </a:r>
          </a:p>
          <a:p>
            <a:pPr marL="342900" indent="-342900">
              <a:buFont typeface="Arial" panose="020B0604020202020204" pitchFamily="34" charset="0"/>
              <a:buChar char="•"/>
            </a:pPr>
            <a:r>
              <a:rPr lang="fr-FR" sz="1600" b="0" dirty="0"/>
              <a:t>La proximité du lieu de travail est le premier critère de choix d’un logement</a:t>
            </a:r>
          </a:p>
          <a:p>
            <a:pPr marL="342900" indent="-342900">
              <a:buFont typeface="Arial" panose="020B0604020202020204" pitchFamily="34" charset="0"/>
              <a:buChar char="•"/>
            </a:pPr>
            <a:r>
              <a:rPr lang="fr-FR" sz="1600" b="0" dirty="0"/>
              <a:t>Cette « proximité » doit s’entendre selon les pratiques de déplacement et le mode de déplacement habituelles du ménage</a:t>
            </a:r>
          </a:p>
          <a:p>
            <a:endParaRPr lang="fr-FR" sz="1600" b="0" dirty="0"/>
          </a:p>
          <a:p>
            <a:r>
              <a:rPr lang="fr-FR" sz="1600" b="0" dirty="0">
                <a:solidFill>
                  <a:srgbClr val="FF0000"/>
                </a:solidFill>
              </a:rPr>
              <a:t>Le stationnement a donc un effet « induit » sur les pratiques de localisation des ménages.</a:t>
            </a:r>
          </a:p>
          <a:p>
            <a:endParaRPr lang="fr-FR" sz="1600" b="0" dirty="0"/>
          </a:p>
          <a:p>
            <a:pPr marL="342900" indent="-342900">
              <a:buFont typeface="Arial" panose="020B0604020202020204" pitchFamily="34" charset="0"/>
              <a:buChar char="•"/>
            </a:pPr>
            <a:endParaRPr lang="fr-FR" b="0" dirty="0"/>
          </a:p>
          <a:p>
            <a:pPr marL="342900" indent="-342900">
              <a:buFont typeface="Arial" panose="020B0604020202020204" pitchFamily="34" charset="0"/>
              <a:buChar char="•"/>
            </a:pPr>
            <a:r>
              <a:rPr lang="fr-FR" b="0" dirty="0"/>
              <a:t>Des entreprises</a:t>
            </a:r>
          </a:p>
          <a:p>
            <a:pPr marL="522288" lvl="2" indent="-342900"/>
            <a:r>
              <a:rPr lang="fr-FR" sz="1600" dirty="0"/>
              <a:t>Maximisation du bassin de recrutement</a:t>
            </a:r>
          </a:p>
          <a:p>
            <a:pPr marL="522288" lvl="2" indent="-342900"/>
            <a:r>
              <a:rPr lang="fr-FR" sz="1600" b="0" dirty="0"/>
              <a:t>Proximité des infrastructures de transports, qu’elles soient routières, de transport en commun, etc.</a:t>
            </a:r>
          </a:p>
          <a:p>
            <a:pPr lvl="2" indent="0">
              <a:buNone/>
            </a:pPr>
            <a:endParaRPr lang="fr-FR" sz="1600" dirty="0"/>
          </a:p>
        </p:txBody>
      </p:sp>
      <p:sp>
        <p:nvSpPr>
          <p:cNvPr id="8" name="PB">
            <a:extLst>
              <a:ext uri="{FF2B5EF4-FFF2-40B4-BE49-F238E27FC236}">
                <a16:creationId xmlns:a16="http://schemas.microsoft.com/office/drawing/2014/main" id="{A15BE68C-D73E-426F-A814-FEF5423F2538}"/>
              </a:ext>
            </a:extLst>
          </p:cNvPr>
          <p:cNvSpPr/>
          <p:nvPr/>
        </p:nvSpPr>
        <p:spPr>
          <a:xfrm>
            <a:off x="0" y="6515100"/>
            <a:ext cx="3595339"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FA3A0376-DD7A-4CCA-8F28-973B9EAFDA87}"/>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9D585C1E-7984-4DFD-B427-9874D32C34B0}"/>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9B936C8C-C93B-4C27-8158-A12713EF7829}"/>
              </a:ext>
            </a:extLst>
          </p:cNvPr>
          <p:cNvSpPr>
            <a:spLocks noGrp="1"/>
          </p:cNvSpPr>
          <p:nvPr>
            <p:ph type="sldNum" sz="quarter" idx="17"/>
          </p:nvPr>
        </p:nvSpPr>
        <p:spPr/>
        <p:txBody>
          <a:bodyPr/>
          <a:lstStyle/>
          <a:p>
            <a:pPr>
              <a:defRPr/>
            </a:pPr>
            <a:fld id="{2A19B30F-9136-4BF4-ACE0-62FF267387C0}" type="slidenum">
              <a:rPr lang="fr-FR" altLang="fr-FR" smtClean="0"/>
              <a:pPr>
                <a:defRPr/>
              </a:pPr>
              <a:t>18</a:t>
            </a:fld>
            <a:endParaRPr lang="fr-FR" altLang="fr-FR" dirty="0"/>
          </a:p>
        </p:txBody>
      </p:sp>
    </p:spTree>
    <p:extLst>
      <p:ext uri="{BB962C8B-B14F-4D97-AF65-F5344CB8AC3E}">
        <p14:creationId xmlns:p14="http://schemas.microsoft.com/office/powerpoint/2010/main" val="2982770401"/>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Des dynamiques différentes selon les territoires</a:t>
            </a:r>
          </a:p>
        </p:txBody>
      </p:sp>
      <p:pic>
        <p:nvPicPr>
          <p:cNvPr id="3" name="Image 2">
            <a:extLst>
              <a:ext uri="{FF2B5EF4-FFF2-40B4-BE49-F238E27FC236}">
                <a16:creationId xmlns:a16="http://schemas.microsoft.com/office/drawing/2014/main" id="{742FB023-5341-4AB2-923B-83DD1E6FFBA6}"/>
              </a:ext>
            </a:extLst>
          </p:cNvPr>
          <p:cNvPicPr>
            <a:picLocks noChangeAspect="1"/>
          </p:cNvPicPr>
          <p:nvPr/>
        </p:nvPicPr>
        <p:blipFill>
          <a:blip r:embed="rId2"/>
          <a:stretch>
            <a:fillRect/>
          </a:stretch>
        </p:blipFill>
        <p:spPr>
          <a:xfrm>
            <a:off x="642190" y="1584114"/>
            <a:ext cx="6946330" cy="4913886"/>
          </a:xfrm>
          <a:prstGeom prst="rect">
            <a:avLst/>
          </a:prstGeom>
        </p:spPr>
      </p:pic>
      <p:sp>
        <p:nvSpPr>
          <p:cNvPr id="5" name="ZoneTexte 4">
            <a:extLst>
              <a:ext uri="{FF2B5EF4-FFF2-40B4-BE49-F238E27FC236}">
                <a16:creationId xmlns:a16="http://schemas.microsoft.com/office/drawing/2014/main" id="{9ACC74C7-A1A0-4F08-92BB-067EE67D1A0D}"/>
              </a:ext>
            </a:extLst>
          </p:cNvPr>
          <p:cNvSpPr txBox="1"/>
          <p:nvPr/>
        </p:nvSpPr>
        <p:spPr>
          <a:xfrm>
            <a:off x="804672" y="1271099"/>
            <a:ext cx="6071616" cy="565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400" b="1" i="0" u="none" strike="noStrike" cap="none" spc="0" normalizeH="0" baseline="0" dirty="0">
                <a:ln>
                  <a:noFill/>
                </a:ln>
                <a:solidFill>
                  <a:schemeClr val="tx1"/>
                </a:solidFill>
                <a:effectLst/>
                <a:uFillTx/>
                <a:latin typeface="+mn-lt"/>
                <a:ea typeface="Verdana" charset="0"/>
                <a:cs typeface="Verdana" charset="0"/>
                <a:sym typeface="Helvetica"/>
              </a:rPr>
              <a:t>Mobilité domicile-travail</a:t>
            </a:r>
          </a:p>
        </p:txBody>
      </p:sp>
      <p:sp>
        <p:nvSpPr>
          <p:cNvPr id="10" name="PB">
            <a:extLst>
              <a:ext uri="{FF2B5EF4-FFF2-40B4-BE49-F238E27FC236}">
                <a16:creationId xmlns:a16="http://schemas.microsoft.com/office/drawing/2014/main" id="{8AD3187D-039B-4CBC-9CF3-668098E173B4}"/>
              </a:ext>
            </a:extLst>
          </p:cNvPr>
          <p:cNvSpPr/>
          <p:nvPr/>
        </p:nvSpPr>
        <p:spPr>
          <a:xfrm>
            <a:off x="0" y="6515100"/>
            <a:ext cx="381836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Espace réservé de la date 10">
            <a:extLst>
              <a:ext uri="{FF2B5EF4-FFF2-40B4-BE49-F238E27FC236}">
                <a16:creationId xmlns:a16="http://schemas.microsoft.com/office/drawing/2014/main" id="{83529324-F3F4-4502-AAA5-A153BEAB25D3}"/>
              </a:ext>
            </a:extLst>
          </p:cNvPr>
          <p:cNvSpPr>
            <a:spLocks noGrp="1"/>
          </p:cNvSpPr>
          <p:nvPr>
            <p:ph type="dt" sz="half" idx="15"/>
          </p:nvPr>
        </p:nvSpPr>
        <p:spPr/>
        <p:txBody>
          <a:bodyPr/>
          <a:lstStyle/>
          <a:p>
            <a:pPr>
              <a:defRPr/>
            </a:pPr>
            <a:endParaRPr lang="fr-FR" dirty="0"/>
          </a:p>
        </p:txBody>
      </p:sp>
      <p:sp>
        <p:nvSpPr>
          <p:cNvPr id="12" name="Espace réservé du pied de page 11">
            <a:extLst>
              <a:ext uri="{FF2B5EF4-FFF2-40B4-BE49-F238E27FC236}">
                <a16:creationId xmlns:a16="http://schemas.microsoft.com/office/drawing/2014/main" id="{C730EE1B-647C-46D9-BA8C-13042EF14126}"/>
              </a:ext>
            </a:extLst>
          </p:cNvPr>
          <p:cNvSpPr>
            <a:spLocks noGrp="1"/>
          </p:cNvSpPr>
          <p:nvPr>
            <p:ph type="ftr" sz="quarter" idx="16"/>
          </p:nvPr>
        </p:nvSpPr>
        <p:spPr/>
        <p:txBody>
          <a:bodyPr/>
          <a:lstStyle/>
          <a:p>
            <a:pPr>
              <a:defRPr/>
            </a:pPr>
            <a:endParaRPr lang="fr-FR" dirty="0"/>
          </a:p>
        </p:txBody>
      </p:sp>
      <p:sp>
        <p:nvSpPr>
          <p:cNvPr id="13" name="Espace réservé du numéro de diapositive 12">
            <a:extLst>
              <a:ext uri="{FF2B5EF4-FFF2-40B4-BE49-F238E27FC236}">
                <a16:creationId xmlns:a16="http://schemas.microsoft.com/office/drawing/2014/main" id="{BF606811-6A02-4AAF-ACA2-62591E0D3E58}"/>
              </a:ext>
            </a:extLst>
          </p:cNvPr>
          <p:cNvSpPr>
            <a:spLocks noGrp="1"/>
          </p:cNvSpPr>
          <p:nvPr>
            <p:ph type="sldNum" sz="quarter" idx="17"/>
          </p:nvPr>
        </p:nvSpPr>
        <p:spPr/>
        <p:txBody>
          <a:bodyPr/>
          <a:lstStyle/>
          <a:p>
            <a:pPr>
              <a:defRPr/>
            </a:pPr>
            <a:fld id="{2A19B30F-9136-4BF4-ACE0-62FF267387C0}" type="slidenum">
              <a:rPr lang="fr-FR" altLang="fr-FR" smtClean="0"/>
              <a:pPr>
                <a:defRPr/>
              </a:pPr>
              <a:t>19</a:t>
            </a:fld>
            <a:endParaRPr lang="fr-FR" altLang="fr-FR" dirty="0"/>
          </a:p>
        </p:txBody>
      </p:sp>
    </p:spTree>
    <p:extLst>
      <p:ext uri="{BB962C8B-B14F-4D97-AF65-F5344CB8AC3E}">
        <p14:creationId xmlns:p14="http://schemas.microsoft.com/office/powerpoint/2010/main" val="1259374502"/>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Des dynamiques différentes selon les territoires</a:t>
            </a:r>
          </a:p>
        </p:txBody>
      </p:sp>
      <p:sp>
        <p:nvSpPr>
          <p:cNvPr id="8" name="ZoneTexte 7">
            <a:extLst>
              <a:ext uri="{FF2B5EF4-FFF2-40B4-BE49-F238E27FC236}">
                <a16:creationId xmlns:a16="http://schemas.microsoft.com/office/drawing/2014/main" id="{6BAE8C39-079B-41FE-B388-BF23413660E8}"/>
              </a:ext>
            </a:extLst>
          </p:cNvPr>
          <p:cNvSpPr txBox="1"/>
          <p:nvPr/>
        </p:nvSpPr>
        <p:spPr>
          <a:xfrm>
            <a:off x="720000" y="1247231"/>
            <a:ext cx="6071616" cy="565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400" b="1" i="0" u="none" strike="noStrike" cap="none" spc="0" normalizeH="0" baseline="0" dirty="0">
                <a:ln>
                  <a:noFill/>
                </a:ln>
                <a:solidFill>
                  <a:schemeClr val="tx1"/>
                </a:solidFill>
                <a:effectLst/>
                <a:uFillTx/>
                <a:latin typeface="+mn-lt"/>
                <a:ea typeface="Verdana" charset="0"/>
                <a:cs typeface="Verdana" charset="0"/>
                <a:sym typeface="Helvetica"/>
              </a:rPr>
              <a:t>Equipement en voiture particulière (données 2013)</a:t>
            </a:r>
          </a:p>
        </p:txBody>
      </p:sp>
      <p:sp>
        <p:nvSpPr>
          <p:cNvPr id="10" name="PB">
            <a:extLst>
              <a:ext uri="{FF2B5EF4-FFF2-40B4-BE49-F238E27FC236}">
                <a16:creationId xmlns:a16="http://schemas.microsoft.com/office/drawing/2014/main" id="{008914DF-7BC5-44C5-ADAB-7AAD8B8BACFC}"/>
              </a:ext>
            </a:extLst>
          </p:cNvPr>
          <p:cNvSpPr/>
          <p:nvPr/>
        </p:nvSpPr>
        <p:spPr>
          <a:xfrm>
            <a:off x="0" y="6515100"/>
            <a:ext cx="404138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Espace réservé de la date 10">
            <a:extLst>
              <a:ext uri="{FF2B5EF4-FFF2-40B4-BE49-F238E27FC236}">
                <a16:creationId xmlns:a16="http://schemas.microsoft.com/office/drawing/2014/main" id="{564805B3-0980-4E78-B508-7A20E98CBDDE}"/>
              </a:ext>
            </a:extLst>
          </p:cNvPr>
          <p:cNvSpPr>
            <a:spLocks noGrp="1"/>
          </p:cNvSpPr>
          <p:nvPr>
            <p:ph type="dt" sz="half" idx="15"/>
          </p:nvPr>
        </p:nvSpPr>
        <p:spPr/>
        <p:txBody>
          <a:bodyPr/>
          <a:lstStyle/>
          <a:p>
            <a:pPr>
              <a:defRPr/>
            </a:pPr>
            <a:endParaRPr lang="fr-FR" dirty="0"/>
          </a:p>
        </p:txBody>
      </p:sp>
      <p:sp>
        <p:nvSpPr>
          <p:cNvPr id="12" name="Espace réservé du pied de page 11">
            <a:extLst>
              <a:ext uri="{FF2B5EF4-FFF2-40B4-BE49-F238E27FC236}">
                <a16:creationId xmlns:a16="http://schemas.microsoft.com/office/drawing/2014/main" id="{0B0E0555-746B-4705-991E-8B77908476E4}"/>
              </a:ext>
            </a:extLst>
          </p:cNvPr>
          <p:cNvSpPr>
            <a:spLocks noGrp="1"/>
          </p:cNvSpPr>
          <p:nvPr>
            <p:ph type="ftr" sz="quarter" idx="16"/>
          </p:nvPr>
        </p:nvSpPr>
        <p:spPr/>
        <p:txBody>
          <a:bodyPr/>
          <a:lstStyle/>
          <a:p>
            <a:pPr>
              <a:defRPr/>
            </a:pPr>
            <a:endParaRPr lang="fr-FR" dirty="0"/>
          </a:p>
        </p:txBody>
      </p:sp>
      <p:sp>
        <p:nvSpPr>
          <p:cNvPr id="13" name="Espace réservé du numéro de diapositive 12">
            <a:extLst>
              <a:ext uri="{FF2B5EF4-FFF2-40B4-BE49-F238E27FC236}">
                <a16:creationId xmlns:a16="http://schemas.microsoft.com/office/drawing/2014/main" id="{FCF167DA-F909-42E8-9D2F-64FAAD35FC89}"/>
              </a:ext>
            </a:extLst>
          </p:cNvPr>
          <p:cNvSpPr>
            <a:spLocks noGrp="1"/>
          </p:cNvSpPr>
          <p:nvPr>
            <p:ph type="sldNum" sz="quarter" idx="17"/>
          </p:nvPr>
        </p:nvSpPr>
        <p:spPr/>
        <p:txBody>
          <a:bodyPr/>
          <a:lstStyle/>
          <a:p>
            <a:pPr>
              <a:defRPr/>
            </a:pPr>
            <a:fld id="{2A19B30F-9136-4BF4-ACE0-62FF267387C0}" type="slidenum">
              <a:rPr lang="fr-FR" altLang="fr-FR" smtClean="0"/>
              <a:pPr>
                <a:defRPr/>
              </a:pPr>
              <a:t>20</a:t>
            </a:fld>
            <a:endParaRPr lang="fr-FR" altLang="fr-FR" dirty="0"/>
          </a:p>
        </p:txBody>
      </p:sp>
      <p:pic>
        <p:nvPicPr>
          <p:cNvPr id="5" name="Image 4">
            <a:extLst>
              <a:ext uri="{FF2B5EF4-FFF2-40B4-BE49-F238E27FC236}">
                <a16:creationId xmlns:a16="http://schemas.microsoft.com/office/drawing/2014/main" id="{927489A2-5785-64E0-D015-D716A48DCCFC}"/>
              </a:ext>
            </a:extLst>
          </p:cNvPr>
          <p:cNvPicPr>
            <a:picLocks noChangeAspect="1"/>
          </p:cNvPicPr>
          <p:nvPr/>
        </p:nvPicPr>
        <p:blipFill>
          <a:blip r:embed="rId2"/>
          <a:stretch>
            <a:fillRect/>
          </a:stretch>
        </p:blipFill>
        <p:spPr>
          <a:xfrm>
            <a:off x="769718" y="1856162"/>
            <a:ext cx="4344006" cy="3629532"/>
          </a:xfrm>
          <a:prstGeom prst="rect">
            <a:avLst/>
          </a:prstGeom>
        </p:spPr>
      </p:pic>
      <p:pic>
        <p:nvPicPr>
          <p:cNvPr id="15" name="Image 14">
            <a:extLst>
              <a:ext uri="{FF2B5EF4-FFF2-40B4-BE49-F238E27FC236}">
                <a16:creationId xmlns:a16="http://schemas.microsoft.com/office/drawing/2014/main" id="{94278AC3-A9E6-53F2-9086-150698B5DBC0}"/>
              </a:ext>
            </a:extLst>
          </p:cNvPr>
          <p:cNvPicPr>
            <a:picLocks noChangeAspect="1"/>
          </p:cNvPicPr>
          <p:nvPr/>
        </p:nvPicPr>
        <p:blipFill>
          <a:blip r:embed="rId3"/>
          <a:stretch>
            <a:fillRect/>
          </a:stretch>
        </p:blipFill>
        <p:spPr>
          <a:xfrm>
            <a:off x="5296225" y="2622884"/>
            <a:ext cx="3547023" cy="2030823"/>
          </a:xfrm>
          <a:prstGeom prst="rect">
            <a:avLst/>
          </a:prstGeom>
        </p:spPr>
      </p:pic>
    </p:spTree>
    <p:extLst>
      <p:ext uri="{BB962C8B-B14F-4D97-AF65-F5344CB8AC3E}">
        <p14:creationId xmlns:p14="http://schemas.microsoft.com/office/powerpoint/2010/main" val="1734447260"/>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Le stationnement comme outil de régulation de la mobilité automobile</a:t>
            </a:r>
            <a:endParaRPr lang="fr-FR" u="sng" dirty="0"/>
          </a:p>
        </p:txBody>
      </p:sp>
      <p:sp>
        <p:nvSpPr>
          <p:cNvPr id="7" name="Espace réservé du contenu 2"/>
          <p:cNvSpPr>
            <a:spLocks noGrp="1"/>
          </p:cNvSpPr>
          <p:nvPr>
            <p:ph type="body" sz="quarter" idx="18"/>
          </p:nvPr>
        </p:nvSpPr>
        <p:spPr>
          <a:xfrm>
            <a:off x="720000" y="1883043"/>
            <a:ext cx="7595326" cy="3696237"/>
          </a:xfrm>
        </p:spPr>
        <p:txBody>
          <a:bodyPr>
            <a:normAutofit/>
          </a:bodyPr>
          <a:lstStyle>
            <a:lvl1pPr>
              <a:defRPr sz="2000"/>
            </a:lvl1pPr>
            <a:lvl2pPr>
              <a:defRPr sz="1800"/>
            </a:lvl2pPr>
            <a:lvl3pPr>
              <a:defRPr sz="1800"/>
            </a:lvl3pPr>
            <a:lvl4pPr>
              <a:defRPr sz="1800"/>
            </a:lvl4pPr>
            <a:lvl5pPr>
              <a:defRPr sz="1600"/>
            </a:lvl5pPr>
          </a:lstStyle>
          <a:p>
            <a:r>
              <a:rPr lang="fr-FR" sz="1600" b="0" dirty="0"/>
              <a:t>Le rôle du stationnement comme outil de régulation de la mobilité automobile apparaît au tournant des années 2000.</a:t>
            </a:r>
          </a:p>
          <a:p>
            <a:endParaRPr lang="fr-FR" sz="1600" b="0" dirty="0"/>
          </a:p>
          <a:p>
            <a:r>
              <a:rPr lang="fr-FR" sz="1600" b="0" dirty="0"/>
              <a:t>On pourra notamment citer:</a:t>
            </a:r>
          </a:p>
          <a:p>
            <a:endParaRPr lang="fr-FR" sz="1600" b="0" dirty="0"/>
          </a:p>
          <a:p>
            <a:pPr marL="285750" indent="-285750">
              <a:buFont typeface="Arial" panose="020B0604020202020204" pitchFamily="34" charset="0"/>
              <a:buChar char="•"/>
            </a:pPr>
            <a:r>
              <a:rPr lang="fr-FR" sz="1600" b="0" dirty="0"/>
              <a:t>La loi SRU qui introduit la notion de compatibilité des règles de stationnement du Plan Local d’Urbanisme avec le Plan de Déplacements Urbains</a:t>
            </a:r>
          </a:p>
          <a:p>
            <a:pPr marL="285750" indent="-285750">
              <a:buFont typeface="Arial" panose="020B0604020202020204" pitchFamily="34" charset="0"/>
              <a:buChar char="•"/>
            </a:pPr>
            <a:endParaRPr lang="fr-FR" sz="1600" b="0" dirty="0"/>
          </a:p>
          <a:p>
            <a:r>
              <a:rPr lang="fr-FR" sz="1600" b="0" dirty="0"/>
              <a:t>Des </a:t>
            </a:r>
            <a:r>
              <a:rPr lang="fr-FR" sz="1600" dirty="0"/>
              <a:t>normes plafond </a:t>
            </a:r>
            <a:r>
              <a:rPr lang="fr-FR" sz="1600" b="0" dirty="0"/>
              <a:t>(= un nombre de places maximum de places à construire) sont ainsi introduites dans les règles PLU, sur les lieux de destination, en premier lieu les zones de bureaux, sous condition de desserte suffisante par les modes de transports alternatifs.</a:t>
            </a:r>
            <a:endParaRPr lang="fr-FR" sz="1600" dirty="0"/>
          </a:p>
          <a:p>
            <a:pPr lvl="2" indent="0">
              <a:buNone/>
            </a:pPr>
            <a:endParaRPr lang="fr-FR" sz="1600" dirty="0"/>
          </a:p>
        </p:txBody>
      </p:sp>
      <p:sp>
        <p:nvSpPr>
          <p:cNvPr id="8" name="PB">
            <a:extLst>
              <a:ext uri="{FF2B5EF4-FFF2-40B4-BE49-F238E27FC236}">
                <a16:creationId xmlns:a16="http://schemas.microsoft.com/office/drawing/2014/main" id="{E7D1A999-CDE2-4257-994B-7967E0FFCCE9}"/>
              </a:ext>
            </a:extLst>
          </p:cNvPr>
          <p:cNvSpPr/>
          <p:nvPr/>
        </p:nvSpPr>
        <p:spPr>
          <a:xfrm>
            <a:off x="0" y="6515100"/>
            <a:ext cx="4264412"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8B638E7A-4EF8-4AF2-B8ED-6A49C075E71C}"/>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BB05D051-4CBD-426F-9722-C1803FACB926}"/>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0F8D568F-9469-4CD9-B9A1-E3CF2D3CD590}"/>
              </a:ext>
            </a:extLst>
          </p:cNvPr>
          <p:cNvSpPr>
            <a:spLocks noGrp="1"/>
          </p:cNvSpPr>
          <p:nvPr>
            <p:ph type="sldNum" sz="quarter" idx="17"/>
          </p:nvPr>
        </p:nvSpPr>
        <p:spPr/>
        <p:txBody>
          <a:bodyPr/>
          <a:lstStyle/>
          <a:p>
            <a:pPr>
              <a:defRPr/>
            </a:pPr>
            <a:fld id="{2A19B30F-9136-4BF4-ACE0-62FF267387C0}" type="slidenum">
              <a:rPr lang="fr-FR" altLang="fr-FR" smtClean="0"/>
              <a:pPr>
                <a:defRPr/>
              </a:pPr>
              <a:t>21</a:t>
            </a:fld>
            <a:endParaRPr lang="fr-FR" altLang="fr-FR" dirty="0"/>
          </a:p>
        </p:txBody>
      </p:sp>
    </p:spTree>
    <p:extLst>
      <p:ext uri="{BB962C8B-B14F-4D97-AF65-F5344CB8AC3E}">
        <p14:creationId xmlns:p14="http://schemas.microsoft.com/office/powerpoint/2010/main" val="3682193356"/>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74651" y="217490"/>
            <a:ext cx="7737232" cy="664558"/>
          </a:xfrm>
        </p:spPr>
        <p:txBody>
          <a:bodyPr anchor="ctr" anchorCtr="0">
            <a:noAutofit/>
          </a:bodyPr>
          <a:lstStyle/>
          <a:p>
            <a:r>
              <a:rPr lang="fr-FR" dirty="0"/>
              <a:t>Illustration. Normes plafond pour les bureaux fixées par le </a:t>
            </a:r>
            <a:r>
              <a:rPr lang="fr-FR" dirty="0" err="1"/>
              <a:t>PDM</a:t>
            </a:r>
            <a:r>
              <a:rPr lang="fr-FR" dirty="0"/>
              <a:t> de l’Ile-de-France</a:t>
            </a:r>
          </a:p>
        </p:txBody>
      </p:sp>
      <p:sp>
        <p:nvSpPr>
          <p:cNvPr id="7" name="Espace réservé du contenu 2"/>
          <p:cNvSpPr>
            <a:spLocks noGrp="1"/>
          </p:cNvSpPr>
          <p:nvPr>
            <p:ph idx="1"/>
          </p:nvPr>
        </p:nvSpPr>
        <p:spPr>
          <a:xfrm>
            <a:off x="474651" y="1249447"/>
            <a:ext cx="7763114" cy="4864274"/>
          </a:xfrm>
        </p:spPr>
        <p:txBody>
          <a:bodyPr>
            <a:normAutofit/>
          </a:bodyPr>
          <a:lstStyle>
            <a:lvl1pPr>
              <a:defRPr sz="2000"/>
            </a:lvl1pPr>
            <a:lvl2pPr>
              <a:defRPr sz="1800"/>
            </a:lvl2pPr>
            <a:lvl3pPr>
              <a:defRPr sz="1800"/>
            </a:lvl3pPr>
            <a:lvl4pPr>
              <a:defRPr sz="1800"/>
            </a:lvl4pPr>
            <a:lvl5pPr>
              <a:defRPr sz="1600"/>
            </a:lvl5pPr>
          </a:lstStyle>
          <a:p>
            <a:pPr lvl="0"/>
            <a:endParaRPr lang="fr-FR" dirty="0">
              <a:solidFill>
                <a:srgbClr val="000000"/>
              </a:solidFill>
            </a:endParaRPr>
          </a:p>
        </p:txBody>
      </p:sp>
      <p:sp>
        <p:nvSpPr>
          <p:cNvPr id="10" name="PB">
            <a:extLst>
              <a:ext uri="{FF2B5EF4-FFF2-40B4-BE49-F238E27FC236}">
                <a16:creationId xmlns:a16="http://schemas.microsoft.com/office/drawing/2014/main" id="{BFB42D70-9317-45A6-A452-1B8FCEAA62DA}"/>
              </a:ext>
            </a:extLst>
          </p:cNvPr>
          <p:cNvSpPr/>
          <p:nvPr/>
        </p:nvSpPr>
        <p:spPr>
          <a:xfrm>
            <a:off x="0" y="6515100"/>
            <a:ext cx="4487437"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Espace réservé de la date 10">
            <a:extLst>
              <a:ext uri="{FF2B5EF4-FFF2-40B4-BE49-F238E27FC236}">
                <a16:creationId xmlns:a16="http://schemas.microsoft.com/office/drawing/2014/main" id="{720950F2-DFDE-4B04-8BC2-FB5DAEECA415}"/>
              </a:ext>
            </a:extLst>
          </p:cNvPr>
          <p:cNvSpPr>
            <a:spLocks noGrp="1"/>
          </p:cNvSpPr>
          <p:nvPr>
            <p:ph type="dt" sz="half" idx="10"/>
          </p:nvPr>
        </p:nvSpPr>
        <p:spPr/>
        <p:txBody>
          <a:bodyPr/>
          <a:lstStyle/>
          <a:p>
            <a:endParaRPr lang="fr-FR"/>
          </a:p>
        </p:txBody>
      </p:sp>
      <p:sp>
        <p:nvSpPr>
          <p:cNvPr id="12" name="Espace réservé du pied de page 11">
            <a:extLst>
              <a:ext uri="{FF2B5EF4-FFF2-40B4-BE49-F238E27FC236}">
                <a16:creationId xmlns:a16="http://schemas.microsoft.com/office/drawing/2014/main" id="{3D365901-15F9-43AF-83DE-0CBA4A70A1B2}"/>
              </a:ext>
            </a:extLst>
          </p:cNvPr>
          <p:cNvSpPr>
            <a:spLocks noGrp="1"/>
          </p:cNvSpPr>
          <p:nvPr>
            <p:ph type="ftr" sz="quarter" idx="12"/>
          </p:nvPr>
        </p:nvSpPr>
        <p:spPr/>
        <p:txBody>
          <a:bodyPr/>
          <a:lstStyle/>
          <a:p>
            <a:endParaRPr lang="fr-FR"/>
          </a:p>
        </p:txBody>
      </p:sp>
      <p:sp>
        <p:nvSpPr>
          <p:cNvPr id="13" name="Espace réservé du numéro de diapositive 12">
            <a:extLst>
              <a:ext uri="{FF2B5EF4-FFF2-40B4-BE49-F238E27FC236}">
                <a16:creationId xmlns:a16="http://schemas.microsoft.com/office/drawing/2014/main" id="{3C6073CA-77CA-44FC-AD86-939E4ACD0880}"/>
              </a:ext>
            </a:extLst>
          </p:cNvPr>
          <p:cNvSpPr>
            <a:spLocks noGrp="1"/>
          </p:cNvSpPr>
          <p:nvPr>
            <p:ph type="sldNum" sz="quarter" idx="11"/>
          </p:nvPr>
        </p:nvSpPr>
        <p:spPr/>
        <p:txBody>
          <a:bodyPr/>
          <a:lstStyle/>
          <a:p>
            <a:r>
              <a:rPr lang="fr-FR"/>
              <a:t>N° </a:t>
            </a:r>
            <a:fld id="{699F81FF-1500-45CE-A953-486550A76081}" type="slidenum">
              <a:rPr lang="fr-FR" smtClean="0"/>
              <a:pPr/>
              <a:t>22</a:t>
            </a:fld>
            <a:endParaRPr lang="fr-FR" dirty="0"/>
          </a:p>
        </p:txBody>
      </p:sp>
      <p:pic>
        <p:nvPicPr>
          <p:cNvPr id="3" name="Image 2">
            <a:extLst>
              <a:ext uri="{FF2B5EF4-FFF2-40B4-BE49-F238E27FC236}">
                <a16:creationId xmlns:a16="http://schemas.microsoft.com/office/drawing/2014/main" id="{DAF79395-5890-2114-8BEF-9B065DF99842}"/>
              </a:ext>
            </a:extLst>
          </p:cNvPr>
          <p:cNvPicPr>
            <a:picLocks noChangeAspect="1"/>
          </p:cNvPicPr>
          <p:nvPr/>
        </p:nvPicPr>
        <p:blipFill>
          <a:blip r:embed="rId2"/>
          <a:stretch>
            <a:fillRect/>
          </a:stretch>
        </p:blipFill>
        <p:spPr>
          <a:xfrm>
            <a:off x="0" y="1362360"/>
            <a:ext cx="5329077" cy="4794372"/>
          </a:xfrm>
          <a:prstGeom prst="rect">
            <a:avLst/>
          </a:prstGeom>
        </p:spPr>
      </p:pic>
      <p:pic>
        <p:nvPicPr>
          <p:cNvPr id="5" name="Image 4">
            <a:extLst>
              <a:ext uri="{FF2B5EF4-FFF2-40B4-BE49-F238E27FC236}">
                <a16:creationId xmlns:a16="http://schemas.microsoft.com/office/drawing/2014/main" id="{0DC8C7E1-1692-A6ED-F1D2-762BD36E54B4}"/>
              </a:ext>
            </a:extLst>
          </p:cNvPr>
          <p:cNvPicPr>
            <a:picLocks noChangeAspect="1"/>
          </p:cNvPicPr>
          <p:nvPr/>
        </p:nvPicPr>
        <p:blipFill>
          <a:blip r:embed="rId3"/>
          <a:stretch>
            <a:fillRect/>
          </a:stretch>
        </p:blipFill>
        <p:spPr>
          <a:xfrm>
            <a:off x="210552" y="1447422"/>
            <a:ext cx="9144000" cy="353683"/>
          </a:xfrm>
          <a:prstGeom prst="rect">
            <a:avLst/>
          </a:prstGeom>
        </p:spPr>
      </p:pic>
      <p:pic>
        <p:nvPicPr>
          <p:cNvPr id="9" name="Image 8">
            <a:extLst>
              <a:ext uri="{FF2B5EF4-FFF2-40B4-BE49-F238E27FC236}">
                <a16:creationId xmlns:a16="http://schemas.microsoft.com/office/drawing/2014/main" id="{30F457D8-BA61-B8BD-C92C-F8ED6F6601BE}"/>
              </a:ext>
            </a:extLst>
          </p:cNvPr>
          <p:cNvPicPr>
            <a:picLocks noChangeAspect="1"/>
          </p:cNvPicPr>
          <p:nvPr/>
        </p:nvPicPr>
        <p:blipFill>
          <a:blip r:embed="rId4"/>
          <a:stretch>
            <a:fillRect/>
          </a:stretch>
        </p:blipFill>
        <p:spPr>
          <a:xfrm>
            <a:off x="3572679" y="3591347"/>
            <a:ext cx="5491617" cy="2421882"/>
          </a:xfrm>
          <a:prstGeom prst="rect">
            <a:avLst/>
          </a:prstGeom>
        </p:spPr>
      </p:pic>
    </p:spTree>
    <p:extLst>
      <p:ext uri="{BB962C8B-B14F-4D97-AF65-F5344CB8AC3E}">
        <p14:creationId xmlns:p14="http://schemas.microsoft.com/office/powerpoint/2010/main" val="4098506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Années 2010 – </a:t>
            </a:r>
            <a:br>
              <a:rPr lang="fr-FR" dirty="0"/>
            </a:br>
            <a:r>
              <a:rPr lang="fr-FR" dirty="0"/>
              <a:t>Nouvelles normes visant à encadrer le développement de l’offre de stationnement résidentiel</a:t>
            </a:r>
            <a:endParaRPr lang="fr-FR" u="sng" dirty="0"/>
          </a:p>
        </p:txBody>
      </p:sp>
      <p:sp>
        <p:nvSpPr>
          <p:cNvPr id="7" name="Espace réservé du contenu 2"/>
          <p:cNvSpPr>
            <a:spLocks noGrp="1"/>
          </p:cNvSpPr>
          <p:nvPr>
            <p:ph type="body" sz="quarter" idx="18"/>
          </p:nvPr>
        </p:nvSpPr>
        <p:spPr>
          <a:xfrm>
            <a:off x="720000" y="1883043"/>
            <a:ext cx="7595326" cy="3696237"/>
          </a:xfrm>
        </p:spPr>
        <p:txBody>
          <a:bodyPr>
            <a:normAutofit lnSpcReduction="10000"/>
          </a:bodyPr>
          <a:lstStyle>
            <a:lvl1pPr>
              <a:defRPr sz="2000"/>
            </a:lvl1pPr>
            <a:lvl2pPr>
              <a:defRPr sz="1800"/>
            </a:lvl2pPr>
            <a:lvl3pPr>
              <a:defRPr sz="1800"/>
            </a:lvl3pPr>
            <a:lvl4pPr>
              <a:defRPr sz="1800"/>
            </a:lvl4pPr>
            <a:lvl5pPr>
              <a:defRPr sz="1600"/>
            </a:lvl5pPr>
          </a:lstStyle>
          <a:p>
            <a:r>
              <a:rPr lang="fr-FR" sz="1600" dirty="0"/>
              <a:t>Loi Mandon – 2014</a:t>
            </a:r>
          </a:p>
          <a:p>
            <a:r>
              <a:rPr lang="fr-FR" sz="1400" b="0" dirty="0"/>
              <a:t>Encadrement du pouvoir des collectivités locales à imposer aux promoteurs la construction de places de stationnement dans les territoires situés à moins de 500 mètres d’une ligne de transport en commun en site propre (métro, RER, tram, BHNS) à:</a:t>
            </a:r>
          </a:p>
          <a:p>
            <a:pPr marL="285750" indent="-285750">
              <a:buFont typeface="Arial" panose="020B0604020202020204" pitchFamily="34" charset="0"/>
              <a:buChar char="•"/>
            </a:pPr>
            <a:r>
              <a:rPr lang="fr-FR" sz="1400" b="0" dirty="0"/>
              <a:t>1 place par logement maximum pour le logement libre</a:t>
            </a:r>
          </a:p>
          <a:p>
            <a:pPr marL="285750" indent="-285750">
              <a:buFont typeface="Arial" panose="020B0604020202020204" pitchFamily="34" charset="0"/>
              <a:buChar char="•"/>
            </a:pPr>
            <a:r>
              <a:rPr lang="fr-FR" sz="1400" b="0" dirty="0"/>
              <a:t>0,5 place par logement maximum pour le logement social</a:t>
            </a:r>
          </a:p>
          <a:p>
            <a:r>
              <a:rPr lang="fr-FR" sz="1600" b="0" dirty="0">
                <a:solidFill>
                  <a:srgbClr val="FF0000"/>
                </a:solidFill>
              </a:rPr>
              <a:t>Récemment ajusté à 800 m</a:t>
            </a:r>
          </a:p>
          <a:p>
            <a:endParaRPr lang="fr-FR" sz="1600" dirty="0"/>
          </a:p>
          <a:p>
            <a:r>
              <a:rPr lang="fr-FR" sz="1600" dirty="0"/>
              <a:t>Abattement lié à l’autopartage</a:t>
            </a:r>
          </a:p>
          <a:p>
            <a:r>
              <a:rPr lang="fr-FR" sz="1600" b="0" dirty="0"/>
              <a:t>Possibilité de réduire jusqu’à 15% le nombre de places résidentielles construites à condition de mettre en place un service d’autopartage</a:t>
            </a:r>
          </a:p>
          <a:p>
            <a:r>
              <a:rPr lang="fr-FR" sz="1600" b="0" dirty="0">
                <a:solidFill>
                  <a:srgbClr val="FF0000"/>
                </a:solidFill>
              </a:rPr>
              <a:t>Récemment ajusté à 30%</a:t>
            </a:r>
          </a:p>
          <a:p>
            <a:endParaRPr lang="fr-FR" sz="1600" b="0" dirty="0"/>
          </a:p>
          <a:p>
            <a:endParaRPr lang="fr-FR" sz="1600" b="0" dirty="0"/>
          </a:p>
          <a:p>
            <a:r>
              <a:rPr lang="fr-FR" sz="1600" dirty="0"/>
              <a:t>Mise en place de normes de stationnement obligatoires </a:t>
            </a:r>
            <a:r>
              <a:rPr lang="fr-FR" sz="1600" b="0" dirty="0"/>
              <a:t>pour le stationnement des vélos dans les logements et dans les entreprises</a:t>
            </a:r>
          </a:p>
          <a:p>
            <a:endParaRPr lang="fr-FR" sz="1600" b="0" dirty="0"/>
          </a:p>
          <a:p>
            <a:pPr lvl="2" indent="0">
              <a:buNone/>
            </a:pPr>
            <a:endParaRPr lang="fr-FR" sz="1600" dirty="0"/>
          </a:p>
        </p:txBody>
      </p:sp>
      <p:sp>
        <p:nvSpPr>
          <p:cNvPr id="8" name="PB">
            <a:extLst>
              <a:ext uri="{FF2B5EF4-FFF2-40B4-BE49-F238E27FC236}">
                <a16:creationId xmlns:a16="http://schemas.microsoft.com/office/drawing/2014/main" id="{E7D1A999-CDE2-4257-994B-7967E0FFCCE9}"/>
              </a:ext>
            </a:extLst>
          </p:cNvPr>
          <p:cNvSpPr/>
          <p:nvPr/>
        </p:nvSpPr>
        <p:spPr>
          <a:xfrm>
            <a:off x="0" y="6515100"/>
            <a:ext cx="4264412"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8B638E7A-4EF8-4AF2-B8ED-6A49C075E71C}"/>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BB05D051-4CBD-426F-9722-C1803FACB926}"/>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0F8D568F-9469-4CD9-B9A1-E3CF2D3CD590}"/>
              </a:ext>
            </a:extLst>
          </p:cNvPr>
          <p:cNvSpPr>
            <a:spLocks noGrp="1"/>
          </p:cNvSpPr>
          <p:nvPr>
            <p:ph type="sldNum" sz="quarter" idx="17"/>
          </p:nvPr>
        </p:nvSpPr>
        <p:spPr/>
        <p:txBody>
          <a:bodyPr/>
          <a:lstStyle/>
          <a:p>
            <a:pPr>
              <a:defRPr/>
            </a:pPr>
            <a:fld id="{2A19B30F-9136-4BF4-ACE0-62FF267387C0}" type="slidenum">
              <a:rPr lang="fr-FR" altLang="fr-FR" smtClean="0"/>
              <a:pPr>
                <a:defRPr/>
              </a:pPr>
              <a:t>23</a:t>
            </a:fld>
            <a:endParaRPr lang="fr-FR" altLang="fr-FR" dirty="0"/>
          </a:p>
        </p:txBody>
      </p:sp>
    </p:spTree>
    <p:extLst>
      <p:ext uri="{BB962C8B-B14F-4D97-AF65-F5344CB8AC3E}">
        <p14:creationId xmlns:p14="http://schemas.microsoft.com/office/powerpoint/2010/main" val="61216884"/>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Cette régulation renforce toutefois les divergences territoriales</a:t>
            </a:r>
          </a:p>
        </p:txBody>
      </p:sp>
      <p:sp>
        <p:nvSpPr>
          <p:cNvPr id="8" name="ZoneTexte 7">
            <a:extLst>
              <a:ext uri="{FF2B5EF4-FFF2-40B4-BE49-F238E27FC236}">
                <a16:creationId xmlns:a16="http://schemas.microsoft.com/office/drawing/2014/main" id="{6BAE8C39-079B-41FE-B388-BF23413660E8}"/>
              </a:ext>
            </a:extLst>
          </p:cNvPr>
          <p:cNvSpPr txBox="1"/>
          <p:nvPr/>
        </p:nvSpPr>
        <p:spPr>
          <a:xfrm>
            <a:off x="772191" y="1530191"/>
            <a:ext cx="7721197" cy="565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400" b="1" i="0" u="none" strike="noStrike" cap="none" spc="0" normalizeH="0" baseline="0" dirty="0">
                <a:ln>
                  <a:noFill/>
                </a:ln>
                <a:solidFill>
                  <a:schemeClr val="tx1"/>
                </a:solidFill>
                <a:effectLst/>
                <a:uFillTx/>
                <a:latin typeface="+mn-lt"/>
                <a:ea typeface="Verdana" charset="0"/>
                <a:cs typeface="Verdana" charset="0"/>
                <a:sym typeface="Helvetica"/>
              </a:rPr>
              <a:t>L’équipement en voitures particulières baisse fortement dans le centre de l’Ile-de-France mais continue d’augmenter en périphérie</a:t>
            </a:r>
          </a:p>
        </p:txBody>
      </p:sp>
      <p:sp>
        <p:nvSpPr>
          <p:cNvPr id="10" name="PB">
            <a:extLst>
              <a:ext uri="{FF2B5EF4-FFF2-40B4-BE49-F238E27FC236}">
                <a16:creationId xmlns:a16="http://schemas.microsoft.com/office/drawing/2014/main" id="{008914DF-7BC5-44C5-ADAB-7AAD8B8BACFC}"/>
              </a:ext>
            </a:extLst>
          </p:cNvPr>
          <p:cNvSpPr/>
          <p:nvPr/>
        </p:nvSpPr>
        <p:spPr>
          <a:xfrm>
            <a:off x="0" y="6515100"/>
            <a:ext cx="404138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Espace réservé de la date 10">
            <a:extLst>
              <a:ext uri="{FF2B5EF4-FFF2-40B4-BE49-F238E27FC236}">
                <a16:creationId xmlns:a16="http://schemas.microsoft.com/office/drawing/2014/main" id="{564805B3-0980-4E78-B508-7A20E98CBDDE}"/>
              </a:ext>
            </a:extLst>
          </p:cNvPr>
          <p:cNvSpPr>
            <a:spLocks noGrp="1"/>
          </p:cNvSpPr>
          <p:nvPr>
            <p:ph type="dt" sz="half" idx="15"/>
          </p:nvPr>
        </p:nvSpPr>
        <p:spPr/>
        <p:txBody>
          <a:bodyPr/>
          <a:lstStyle/>
          <a:p>
            <a:pPr>
              <a:defRPr/>
            </a:pPr>
            <a:endParaRPr lang="fr-FR" dirty="0"/>
          </a:p>
        </p:txBody>
      </p:sp>
      <p:sp>
        <p:nvSpPr>
          <p:cNvPr id="12" name="Espace réservé du pied de page 11">
            <a:extLst>
              <a:ext uri="{FF2B5EF4-FFF2-40B4-BE49-F238E27FC236}">
                <a16:creationId xmlns:a16="http://schemas.microsoft.com/office/drawing/2014/main" id="{0B0E0555-746B-4705-991E-8B77908476E4}"/>
              </a:ext>
            </a:extLst>
          </p:cNvPr>
          <p:cNvSpPr>
            <a:spLocks noGrp="1"/>
          </p:cNvSpPr>
          <p:nvPr>
            <p:ph type="ftr" sz="quarter" idx="16"/>
          </p:nvPr>
        </p:nvSpPr>
        <p:spPr/>
        <p:txBody>
          <a:bodyPr/>
          <a:lstStyle/>
          <a:p>
            <a:pPr>
              <a:defRPr/>
            </a:pPr>
            <a:endParaRPr lang="fr-FR" dirty="0"/>
          </a:p>
        </p:txBody>
      </p:sp>
      <p:sp>
        <p:nvSpPr>
          <p:cNvPr id="13" name="Espace réservé du numéro de diapositive 12">
            <a:extLst>
              <a:ext uri="{FF2B5EF4-FFF2-40B4-BE49-F238E27FC236}">
                <a16:creationId xmlns:a16="http://schemas.microsoft.com/office/drawing/2014/main" id="{FCF167DA-F909-42E8-9D2F-64FAAD35FC89}"/>
              </a:ext>
            </a:extLst>
          </p:cNvPr>
          <p:cNvSpPr>
            <a:spLocks noGrp="1"/>
          </p:cNvSpPr>
          <p:nvPr>
            <p:ph type="sldNum" sz="quarter" idx="17"/>
          </p:nvPr>
        </p:nvSpPr>
        <p:spPr/>
        <p:txBody>
          <a:bodyPr/>
          <a:lstStyle/>
          <a:p>
            <a:pPr>
              <a:defRPr/>
            </a:pPr>
            <a:fld id="{2A19B30F-9136-4BF4-ACE0-62FF267387C0}" type="slidenum">
              <a:rPr lang="fr-FR" altLang="fr-FR" smtClean="0"/>
              <a:pPr>
                <a:defRPr/>
              </a:pPr>
              <a:t>24</a:t>
            </a:fld>
            <a:endParaRPr lang="fr-FR" altLang="fr-FR" dirty="0"/>
          </a:p>
        </p:txBody>
      </p:sp>
      <p:pic>
        <p:nvPicPr>
          <p:cNvPr id="3" name="Image 2">
            <a:extLst>
              <a:ext uri="{FF2B5EF4-FFF2-40B4-BE49-F238E27FC236}">
                <a16:creationId xmlns:a16="http://schemas.microsoft.com/office/drawing/2014/main" id="{3A4DCD52-60F3-40DE-A1AF-3DFC89933195}"/>
              </a:ext>
            </a:extLst>
          </p:cNvPr>
          <p:cNvPicPr>
            <a:picLocks noChangeAspect="1"/>
          </p:cNvPicPr>
          <p:nvPr/>
        </p:nvPicPr>
        <p:blipFill>
          <a:blip r:embed="rId2"/>
          <a:stretch>
            <a:fillRect/>
          </a:stretch>
        </p:blipFill>
        <p:spPr>
          <a:xfrm>
            <a:off x="306394" y="2675961"/>
            <a:ext cx="8652793" cy="3146024"/>
          </a:xfrm>
          <a:prstGeom prst="rect">
            <a:avLst/>
          </a:prstGeom>
        </p:spPr>
      </p:pic>
    </p:spTree>
    <p:extLst>
      <p:ext uri="{BB962C8B-B14F-4D97-AF65-F5344CB8AC3E}">
        <p14:creationId xmlns:p14="http://schemas.microsoft.com/office/powerpoint/2010/main" val="4085191677"/>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Opérations d’aménagement</a:t>
            </a:r>
            <a:br>
              <a:rPr lang="fr-FR" dirty="0"/>
            </a:br>
            <a:r>
              <a:rPr lang="fr-FR" dirty="0"/>
              <a:t>Approche méthodologique du stationnement</a:t>
            </a:r>
          </a:p>
        </p:txBody>
      </p:sp>
      <p:sp>
        <p:nvSpPr>
          <p:cNvPr id="8" name="PB">
            <a:extLst>
              <a:ext uri="{FF2B5EF4-FFF2-40B4-BE49-F238E27FC236}">
                <a16:creationId xmlns:a16="http://schemas.microsoft.com/office/drawing/2014/main" id="{8CA42AE3-2227-4910-A987-C67B83B08A5F}"/>
              </a:ext>
            </a:extLst>
          </p:cNvPr>
          <p:cNvSpPr/>
          <p:nvPr/>
        </p:nvSpPr>
        <p:spPr>
          <a:xfrm>
            <a:off x="0" y="6515100"/>
            <a:ext cx="4710461"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9" name="Espace réservé de la date 8">
            <a:extLst>
              <a:ext uri="{FF2B5EF4-FFF2-40B4-BE49-F238E27FC236}">
                <a16:creationId xmlns:a16="http://schemas.microsoft.com/office/drawing/2014/main" id="{E89438B3-4E27-420D-991D-B0B2F713CAF8}"/>
              </a:ext>
            </a:extLst>
          </p:cNvPr>
          <p:cNvSpPr>
            <a:spLocks noGrp="1"/>
          </p:cNvSpPr>
          <p:nvPr>
            <p:ph type="dt" sz="half" idx="10"/>
          </p:nvPr>
        </p:nvSpPr>
        <p:spPr/>
        <p:txBody>
          <a:bodyPr/>
          <a:lstStyle/>
          <a:p>
            <a:pPr>
              <a:defRPr/>
            </a:pPr>
            <a:endParaRPr lang="fr-FR" dirty="0"/>
          </a:p>
        </p:txBody>
      </p:sp>
      <p:sp>
        <p:nvSpPr>
          <p:cNvPr id="10" name="Espace réservé du pied de page 9">
            <a:extLst>
              <a:ext uri="{FF2B5EF4-FFF2-40B4-BE49-F238E27FC236}">
                <a16:creationId xmlns:a16="http://schemas.microsoft.com/office/drawing/2014/main" id="{2AFD774C-92CA-4323-A738-2B671243B8BD}"/>
              </a:ext>
            </a:extLst>
          </p:cNvPr>
          <p:cNvSpPr>
            <a:spLocks noGrp="1"/>
          </p:cNvSpPr>
          <p:nvPr>
            <p:ph type="ftr" sz="quarter" idx="11"/>
          </p:nvPr>
        </p:nvSpPr>
        <p:spPr/>
        <p:txBody>
          <a:bodyPr/>
          <a:lstStyle/>
          <a:p>
            <a:pPr>
              <a:defRPr/>
            </a:pPr>
            <a:endParaRPr lang="fr-FR" dirty="0"/>
          </a:p>
        </p:txBody>
      </p:sp>
      <p:sp>
        <p:nvSpPr>
          <p:cNvPr id="11" name="Espace réservé du numéro de diapositive 10">
            <a:extLst>
              <a:ext uri="{FF2B5EF4-FFF2-40B4-BE49-F238E27FC236}">
                <a16:creationId xmlns:a16="http://schemas.microsoft.com/office/drawing/2014/main" id="{564E16FD-BA23-4DD8-A170-E500A1E54C80}"/>
              </a:ext>
            </a:extLst>
          </p:cNvPr>
          <p:cNvSpPr>
            <a:spLocks noGrp="1"/>
          </p:cNvSpPr>
          <p:nvPr>
            <p:ph type="sldNum" sz="quarter" idx="12"/>
          </p:nvPr>
        </p:nvSpPr>
        <p:spPr/>
        <p:txBody>
          <a:bodyPr/>
          <a:lstStyle/>
          <a:p>
            <a:pPr>
              <a:defRPr/>
            </a:pPr>
            <a:fld id="{2A19B30F-9136-4BF4-ACE0-62FF267387C0}" type="slidenum">
              <a:rPr lang="fr-FR" altLang="fr-FR" smtClean="0"/>
              <a:pPr>
                <a:defRPr/>
              </a:pPr>
              <a:t>25</a:t>
            </a:fld>
            <a:endParaRPr lang="fr-FR" altLang="fr-FR" dirty="0"/>
          </a:p>
        </p:txBody>
      </p:sp>
    </p:spTree>
    <p:extLst>
      <p:ext uri="{BB962C8B-B14F-4D97-AF65-F5344CB8AC3E}">
        <p14:creationId xmlns:p14="http://schemas.microsoft.com/office/powerpoint/2010/main" val="3931676671"/>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Approche générale du dimensionnement</a:t>
            </a:r>
            <a:endParaRPr lang="fr-FR" u="sng" dirty="0"/>
          </a:p>
        </p:txBody>
      </p:sp>
      <p:sp>
        <p:nvSpPr>
          <p:cNvPr id="7" name="Espace réservé du contenu 2"/>
          <p:cNvSpPr>
            <a:spLocks noGrp="1"/>
          </p:cNvSpPr>
          <p:nvPr>
            <p:ph type="body" sz="quarter" idx="18"/>
          </p:nvPr>
        </p:nvSpPr>
        <p:spPr>
          <a:xfrm>
            <a:off x="627438" y="1330139"/>
            <a:ext cx="8211762" cy="4197721"/>
          </a:xfrm>
        </p:spPr>
        <p:txBody>
          <a:bodyPr>
            <a:normAutofit/>
          </a:bodyPr>
          <a:lstStyle>
            <a:lvl1pPr>
              <a:defRPr sz="2000"/>
            </a:lvl1pPr>
            <a:lvl2pPr>
              <a:defRPr sz="1800"/>
            </a:lvl2pPr>
            <a:lvl3pPr>
              <a:defRPr sz="1800"/>
            </a:lvl3pPr>
            <a:lvl4pPr>
              <a:defRPr sz="1800"/>
            </a:lvl4pPr>
            <a:lvl5pPr>
              <a:defRPr sz="1600"/>
            </a:lvl5pPr>
          </a:lstStyle>
          <a:p>
            <a:r>
              <a:rPr lang="fr-FR" sz="1800" b="0" dirty="0"/>
              <a:t>Etape 1: Evaluation des demandes de stationnement</a:t>
            </a:r>
          </a:p>
          <a:p>
            <a:pPr marL="342900" indent="-342900">
              <a:buFont typeface="Arial" panose="020B0604020202020204" pitchFamily="34" charset="0"/>
              <a:buChar char="•"/>
            </a:pPr>
            <a:r>
              <a:rPr lang="fr-FR" sz="1400" b="0" dirty="0"/>
              <a:t>En fonction du projet</a:t>
            </a:r>
          </a:p>
          <a:p>
            <a:pPr marL="342900" indent="-342900">
              <a:buFont typeface="Arial" panose="020B0604020202020204" pitchFamily="34" charset="0"/>
              <a:buChar char="•"/>
            </a:pPr>
            <a:r>
              <a:rPr lang="fr-FR" sz="1400" b="0" dirty="0"/>
              <a:t>En distinguant les différents types d’usages: résidentiel, lié au travail, occasionnel (visites à des proches, achats dans des commerces, etc.)</a:t>
            </a:r>
          </a:p>
          <a:p>
            <a:pPr marL="342900" indent="-342900">
              <a:buFont typeface="Arial" panose="020B0604020202020204" pitchFamily="34" charset="0"/>
              <a:buChar char="•"/>
            </a:pPr>
            <a:endParaRPr lang="fr-FR" sz="1400" b="0" dirty="0"/>
          </a:p>
          <a:p>
            <a:r>
              <a:rPr lang="fr-FR" sz="1800" b="0" dirty="0"/>
              <a:t>Etape 2: Affectation de la demande</a:t>
            </a:r>
          </a:p>
          <a:p>
            <a:pPr marL="342900" indent="-342900">
              <a:buFont typeface="Arial" panose="020B0604020202020204" pitchFamily="34" charset="0"/>
              <a:buChar char="•"/>
            </a:pPr>
            <a:r>
              <a:rPr lang="fr-FR" sz="1400" b="0" dirty="0"/>
              <a:t>Dans des parkings privés ?</a:t>
            </a:r>
          </a:p>
          <a:p>
            <a:pPr marL="342900" indent="-342900">
              <a:buFont typeface="Arial" panose="020B0604020202020204" pitchFamily="34" charset="0"/>
              <a:buChar char="•"/>
            </a:pPr>
            <a:r>
              <a:rPr lang="fr-FR" sz="1400" b="0" dirty="0"/>
              <a:t>Dans des parkings publics ?</a:t>
            </a:r>
          </a:p>
          <a:p>
            <a:pPr marL="342900" indent="-342900">
              <a:buFont typeface="Arial" panose="020B0604020202020204" pitchFamily="34" charset="0"/>
              <a:buChar char="•"/>
            </a:pPr>
            <a:r>
              <a:rPr lang="fr-FR" sz="1400" b="0" dirty="0"/>
              <a:t>En stationnement sur voirie ?</a:t>
            </a:r>
          </a:p>
          <a:p>
            <a:pPr marL="342900" indent="-342900">
              <a:buFont typeface="Arial" panose="020B0604020202020204" pitchFamily="34" charset="0"/>
              <a:buChar char="•"/>
            </a:pPr>
            <a:r>
              <a:rPr lang="fr-FR" sz="1400" b="0" dirty="0"/>
              <a:t>Dans un mixte d’offres ?</a:t>
            </a:r>
          </a:p>
          <a:p>
            <a:pPr marL="342900" indent="-342900">
              <a:buFont typeface="Arial" panose="020B0604020202020204" pitchFamily="34" charset="0"/>
              <a:buChar char="•"/>
            </a:pPr>
            <a:endParaRPr lang="fr-FR" sz="1400" b="0" dirty="0"/>
          </a:p>
          <a:p>
            <a:r>
              <a:rPr lang="fr-FR" sz="1800" b="0" dirty="0"/>
              <a:t>Etape 3: Etude des opportunités de foisonnement…</a:t>
            </a:r>
          </a:p>
          <a:p>
            <a:r>
              <a:rPr lang="fr-FR" sz="1400" b="0" dirty="0"/>
              <a:t>…Entre des demandes de stationnement s’exprimant à des périodes distinctes…</a:t>
            </a:r>
          </a:p>
          <a:p>
            <a:r>
              <a:rPr lang="fr-FR" sz="1400" b="0" dirty="0"/>
              <a:t>…Permettant une optimisation du dimensionnement…</a:t>
            </a:r>
          </a:p>
          <a:p>
            <a:r>
              <a:rPr lang="fr-FR" sz="1400" b="0" dirty="0"/>
              <a:t>…A condition d’accepter que l’usage des places soit banalisé.</a:t>
            </a:r>
          </a:p>
          <a:p>
            <a:pPr marL="342900" indent="-342900">
              <a:buFont typeface="Arial" panose="020B0604020202020204" pitchFamily="34" charset="0"/>
              <a:buChar char="•"/>
            </a:pPr>
            <a:endParaRPr lang="fr-FR" sz="1400" b="0" dirty="0"/>
          </a:p>
        </p:txBody>
      </p:sp>
      <p:sp>
        <p:nvSpPr>
          <p:cNvPr id="8" name="PB">
            <a:extLst>
              <a:ext uri="{FF2B5EF4-FFF2-40B4-BE49-F238E27FC236}">
                <a16:creationId xmlns:a16="http://schemas.microsoft.com/office/drawing/2014/main" id="{6C7AE69D-666F-459F-8E3C-54517DC0D8E7}"/>
              </a:ext>
            </a:extLst>
          </p:cNvPr>
          <p:cNvSpPr/>
          <p:nvPr/>
        </p:nvSpPr>
        <p:spPr>
          <a:xfrm>
            <a:off x="0" y="6515100"/>
            <a:ext cx="493348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48DEB375-6AE5-4737-B8CB-A536231EBEE1}"/>
              </a:ext>
            </a:extLst>
          </p:cNvPr>
          <p:cNvSpPr>
            <a:spLocks noGrp="1"/>
          </p:cNvSpPr>
          <p:nvPr>
            <p:ph type="dt" sz="half" idx="15"/>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C8CD9D89-109B-4471-A3A1-37F280C46E9E}"/>
              </a:ext>
            </a:extLst>
          </p:cNvPr>
          <p:cNvSpPr>
            <a:spLocks noGrp="1"/>
          </p:cNvSpPr>
          <p:nvPr>
            <p:ph type="ftr" sz="quarter" idx="16"/>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49F586B3-CD6A-49F3-A030-1B33D761B2CD}"/>
              </a:ext>
            </a:extLst>
          </p:cNvPr>
          <p:cNvSpPr>
            <a:spLocks noGrp="1"/>
          </p:cNvSpPr>
          <p:nvPr>
            <p:ph type="sldNum" sz="quarter" idx="17"/>
          </p:nvPr>
        </p:nvSpPr>
        <p:spPr/>
        <p:txBody>
          <a:bodyPr/>
          <a:lstStyle/>
          <a:p>
            <a:pPr>
              <a:defRPr/>
            </a:pPr>
            <a:fld id="{2A19B30F-9136-4BF4-ACE0-62FF267387C0}" type="slidenum">
              <a:rPr lang="fr-FR" altLang="fr-FR" smtClean="0"/>
              <a:pPr>
                <a:defRPr/>
              </a:pPr>
              <a:t>26</a:t>
            </a:fld>
            <a:endParaRPr lang="fr-FR" altLang="fr-FR" dirty="0"/>
          </a:p>
        </p:txBody>
      </p:sp>
      <p:sp>
        <p:nvSpPr>
          <p:cNvPr id="13" name="ZoneTexte 12">
            <a:extLst>
              <a:ext uri="{FF2B5EF4-FFF2-40B4-BE49-F238E27FC236}">
                <a16:creationId xmlns:a16="http://schemas.microsoft.com/office/drawing/2014/main" id="{08E86B5C-CFBC-4A36-969B-3BE515105416}"/>
              </a:ext>
            </a:extLst>
          </p:cNvPr>
          <p:cNvSpPr txBox="1"/>
          <p:nvPr/>
        </p:nvSpPr>
        <p:spPr>
          <a:xfrm>
            <a:off x="388620" y="5143500"/>
            <a:ext cx="8008620" cy="10835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1" i="0" u="none" strike="noStrike" cap="none" spc="0" normalizeH="0" baseline="0" dirty="0">
                <a:ln>
                  <a:noFill/>
                </a:ln>
                <a:solidFill>
                  <a:schemeClr val="tx1"/>
                </a:solidFill>
                <a:effectLst/>
                <a:uFillTx/>
                <a:latin typeface="+mn-lt"/>
                <a:ea typeface="Verdana" charset="0"/>
                <a:cs typeface="Verdana" charset="0"/>
                <a:sym typeface="Helvetica"/>
              </a:rPr>
              <a:t>Des enjeux très importants d’aménagement !!</a:t>
            </a:r>
          </a:p>
          <a:p>
            <a:pPr lvl="1"/>
            <a:r>
              <a:rPr lang="fr-FR" dirty="0"/>
              <a:t>1 place de stationnement = 25-30m²</a:t>
            </a:r>
          </a:p>
          <a:p>
            <a:pPr lvl="1"/>
            <a:r>
              <a:rPr lang="fr-FR" dirty="0"/>
              <a:t>1 logement ≈ 65 m²</a:t>
            </a:r>
          </a:p>
          <a:p>
            <a:pPr lvl="1"/>
            <a:r>
              <a:rPr lang="fr-FR" dirty="0"/>
              <a:t>1 emploi ≈ 20m²</a:t>
            </a:r>
          </a:p>
          <a:p>
            <a:pPr marL="0" marR="0" indent="0" algn="l" defTabSz="457200" rtl="0" fontAlgn="auto" latinLnBrk="0" hangingPunct="0">
              <a:lnSpc>
                <a:spcPct val="100000"/>
              </a:lnSpc>
              <a:spcBef>
                <a:spcPts val="0"/>
              </a:spcBef>
              <a:spcAft>
                <a:spcPts val="0"/>
              </a:spcAft>
              <a:buClrTx/>
              <a:buSzTx/>
              <a:buFontTx/>
              <a:buNone/>
              <a:tabLst/>
            </a:pPr>
            <a:endParaRPr kumimoji="0" lang="fr-FR" sz="1200" b="1" i="0" u="none" strike="noStrike" cap="none" spc="0" normalizeH="0" baseline="0" dirty="0">
              <a:ln>
                <a:noFill/>
              </a:ln>
              <a:solidFill>
                <a:schemeClr val="tx1"/>
              </a:solidFill>
              <a:effectLst/>
              <a:uFillTx/>
              <a:latin typeface="+mn-lt"/>
              <a:ea typeface="Verdana" charset="0"/>
              <a:cs typeface="Verdana" charset="0"/>
              <a:sym typeface="Helvetica"/>
            </a:endParaRPr>
          </a:p>
          <a:p>
            <a:pPr marL="0" marR="0" indent="0" algn="l" defTabSz="457200" rtl="0" fontAlgn="auto" latinLnBrk="0" hangingPunct="0">
              <a:lnSpc>
                <a:spcPct val="100000"/>
              </a:lnSpc>
              <a:spcBef>
                <a:spcPts val="0"/>
              </a:spcBef>
              <a:spcAft>
                <a:spcPts val="0"/>
              </a:spcAft>
              <a:buClrTx/>
              <a:buSzTx/>
              <a:buFontTx/>
              <a:buNone/>
              <a:tabLst/>
            </a:pPr>
            <a:r>
              <a:rPr lang="fr-FR" b="1" dirty="0">
                <a:solidFill>
                  <a:schemeClr val="tx1"/>
                </a:solidFill>
                <a:latin typeface="+mn-lt"/>
                <a:ea typeface="Verdana" charset="0"/>
                <a:cs typeface="Verdana" charset="0"/>
                <a:sym typeface="Helvetica"/>
              </a:rPr>
              <a:t>Et financiers: </a:t>
            </a:r>
            <a:r>
              <a:rPr lang="fr-FR" dirty="0">
                <a:solidFill>
                  <a:schemeClr val="tx1"/>
                </a:solidFill>
                <a:latin typeface="+mn-lt"/>
                <a:ea typeface="Verdana" charset="0"/>
                <a:cs typeface="Verdana" charset="0"/>
                <a:sym typeface="Helvetica"/>
              </a:rPr>
              <a:t>Coût de réalisation de 15-20 k€ / place en silo, 30-40k€ / place en souterrain (+25% depuis 2019)</a:t>
            </a:r>
            <a:endParaRPr kumimoji="0" lang="fr-FR" sz="1200" i="0" u="none" strike="noStrike" cap="none" spc="0" normalizeH="0" baseline="0" dirty="0">
              <a:ln>
                <a:noFill/>
              </a:ln>
              <a:solidFill>
                <a:schemeClr val="tx1"/>
              </a:solidFill>
              <a:effectLst/>
              <a:uFillTx/>
              <a:latin typeface="+mn-lt"/>
              <a:ea typeface="Verdana" charset="0"/>
              <a:cs typeface="Verdana" charset="0"/>
              <a:sym typeface="Helvetica"/>
            </a:endParaRPr>
          </a:p>
        </p:txBody>
      </p:sp>
    </p:spTree>
    <p:extLst>
      <p:ext uri="{BB962C8B-B14F-4D97-AF65-F5344CB8AC3E}">
        <p14:creationId xmlns:p14="http://schemas.microsoft.com/office/powerpoint/2010/main" val="330829111"/>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74651" y="222404"/>
            <a:ext cx="7737232" cy="664558"/>
          </a:xfrm>
        </p:spPr>
        <p:txBody>
          <a:bodyPr anchor="ctr" anchorCtr="0"/>
          <a:lstStyle/>
          <a:p>
            <a:r>
              <a:rPr lang="fr-FR" dirty="0"/>
              <a:t>1. Evaluation de la demande – les catégories d’usagers</a:t>
            </a:r>
          </a:p>
        </p:txBody>
      </p:sp>
      <p:sp>
        <p:nvSpPr>
          <p:cNvPr id="7" name="Espace réservé du contenu 2"/>
          <p:cNvSpPr>
            <a:spLocks noGrp="1"/>
          </p:cNvSpPr>
          <p:nvPr>
            <p:ph idx="1"/>
          </p:nvPr>
        </p:nvSpPr>
        <p:spPr>
          <a:xfrm>
            <a:off x="1051113" y="1066696"/>
            <a:ext cx="5926149" cy="5370779"/>
          </a:xfrm>
        </p:spPr>
        <p:txBody>
          <a:bodyPr>
            <a:normAutofit/>
          </a:bodyPr>
          <a:lstStyle>
            <a:lvl1pPr>
              <a:defRPr sz="2000"/>
            </a:lvl1pPr>
            <a:lvl2pPr>
              <a:defRPr sz="1800"/>
            </a:lvl2pPr>
            <a:lvl3pPr>
              <a:defRPr sz="1800"/>
            </a:lvl3pPr>
            <a:lvl4pPr>
              <a:defRPr sz="1800"/>
            </a:lvl4pPr>
            <a:lvl5pPr>
              <a:defRPr sz="1600"/>
            </a:lvl5pPr>
          </a:lstStyle>
          <a:p>
            <a:pPr lvl="0"/>
            <a:endParaRPr lang="fr-FR" dirty="0">
              <a:solidFill>
                <a:srgbClr val="000000"/>
              </a:solidFill>
            </a:endParaRPr>
          </a:p>
          <a:p>
            <a:pPr lvl="0"/>
            <a:r>
              <a:rPr lang="fr-FR" dirty="0">
                <a:solidFill>
                  <a:srgbClr val="000000"/>
                </a:solidFill>
              </a:rPr>
              <a:t>Résidents</a:t>
            </a:r>
          </a:p>
          <a:p>
            <a:pPr lvl="0"/>
            <a:endParaRPr lang="fr-FR" dirty="0">
              <a:solidFill>
                <a:srgbClr val="000000"/>
              </a:solidFill>
            </a:endParaRPr>
          </a:p>
          <a:p>
            <a:pPr lvl="0"/>
            <a:endParaRPr lang="fr-FR" dirty="0">
              <a:solidFill>
                <a:srgbClr val="000000"/>
              </a:solidFill>
            </a:endParaRPr>
          </a:p>
          <a:p>
            <a:pPr lvl="0"/>
            <a:endParaRPr lang="fr-FR" dirty="0">
              <a:solidFill>
                <a:srgbClr val="000000"/>
              </a:solidFill>
            </a:endParaRPr>
          </a:p>
          <a:p>
            <a:pPr lvl="0"/>
            <a:r>
              <a:rPr lang="fr-FR" dirty="0">
                <a:solidFill>
                  <a:srgbClr val="000000"/>
                </a:solidFill>
              </a:rPr>
              <a:t>Pendulaires </a:t>
            </a:r>
          </a:p>
          <a:p>
            <a:pPr lvl="1"/>
            <a:r>
              <a:rPr lang="fr-FR" dirty="0">
                <a:solidFill>
                  <a:srgbClr val="000000"/>
                </a:solidFill>
              </a:rPr>
              <a:t>Employés – lieu de travail</a:t>
            </a:r>
          </a:p>
          <a:p>
            <a:pPr lvl="1"/>
            <a:r>
              <a:rPr lang="fr-FR" dirty="0">
                <a:solidFill>
                  <a:srgbClr val="000000"/>
                </a:solidFill>
              </a:rPr>
              <a:t>Etudiants – lieu d’études</a:t>
            </a:r>
          </a:p>
          <a:p>
            <a:pPr lvl="1"/>
            <a:r>
              <a:rPr lang="fr-FR" dirty="0">
                <a:solidFill>
                  <a:srgbClr val="000000"/>
                </a:solidFill>
              </a:rPr>
              <a:t>Rabattants – gare </a:t>
            </a:r>
          </a:p>
          <a:p>
            <a:pPr lvl="0"/>
            <a:endParaRPr lang="fr-FR" dirty="0">
              <a:solidFill>
                <a:srgbClr val="000000"/>
              </a:solidFill>
            </a:endParaRPr>
          </a:p>
          <a:p>
            <a:pPr lvl="0"/>
            <a:endParaRPr lang="fr-FR" dirty="0">
              <a:solidFill>
                <a:srgbClr val="000000"/>
              </a:solidFill>
            </a:endParaRPr>
          </a:p>
          <a:p>
            <a:pPr lvl="0"/>
            <a:r>
              <a:rPr lang="fr-FR" dirty="0">
                <a:solidFill>
                  <a:srgbClr val="000000"/>
                </a:solidFill>
              </a:rPr>
              <a:t>Visiteurs </a:t>
            </a:r>
          </a:p>
          <a:p>
            <a:pPr lvl="1"/>
            <a:r>
              <a:rPr lang="fr-FR" dirty="0">
                <a:solidFill>
                  <a:srgbClr val="000000"/>
                </a:solidFill>
              </a:rPr>
              <a:t>Courses, shopping, loisirs</a:t>
            </a:r>
          </a:p>
          <a:p>
            <a:pPr lvl="1"/>
            <a:r>
              <a:rPr lang="fr-FR" dirty="0">
                <a:solidFill>
                  <a:srgbClr val="000000"/>
                </a:solidFill>
              </a:rPr>
              <a:t>Affaire professionnelle</a:t>
            </a:r>
          </a:p>
          <a:p>
            <a:pPr lvl="1"/>
            <a:r>
              <a:rPr lang="fr-FR" dirty="0">
                <a:solidFill>
                  <a:srgbClr val="000000"/>
                </a:solidFill>
              </a:rPr>
              <a:t>Visite à des proches</a:t>
            </a:r>
          </a:p>
        </p:txBody>
      </p:sp>
      <p:pic>
        <p:nvPicPr>
          <p:cNvPr id="6148" name="Picture 4" descr="C:\Users\Christophe\AppData\Local\Microsoft\Windows\Temporary Internet Files\Content.IE5\OQY1BVCT\MC90042476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946060"/>
            <a:ext cx="1325993" cy="1452396"/>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C:\Users\Christophe\AppData\Local\Microsoft\Windows\Temporary Internet Files\Content.IE5\OQY1BVCT\MP90044908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50" y="4417819"/>
            <a:ext cx="1772407" cy="1905814"/>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C:\Users\Christophe\AppData\Local\Microsoft\Windows\Temporary Internet Files\Content.IE5\OQY1BVCT\MC900195344[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33265" y="2823384"/>
            <a:ext cx="2296359" cy="1414701"/>
          </a:xfrm>
          <a:prstGeom prst="rect">
            <a:avLst/>
          </a:prstGeom>
          <a:noFill/>
          <a:extLst>
            <a:ext uri="{909E8E84-426E-40DD-AFC4-6F175D3DCCD1}">
              <a14:hiddenFill xmlns:a14="http://schemas.microsoft.com/office/drawing/2010/main">
                <a:solidFill>
                  <a:srgbClr val="FFFFFF"/>
                </a:solidFill>
              </a14:hiddenFill>
            </a:ext>
          </a:extLst>
        </p:spPr>
      </p:pic>
      <p:sp>
        <p:nvSpPr>
          <p:cNvPr id="8" name="PB">
            <a:extLst>
              <a:ext uri="{FF2B5EF4-FFF2-40B4-BE49-F238E27FC236}">
                <a16:creationId xmlns:a16="http://schemas.microsoft.com/office/drawing/2014/main" id="{2E507146-D5C8-4C0B-9925-2E65DA3F8B6A}"/>
              </a:ext>
            </a:extLst>
          </p:cNvPr>
          <p:cNvSpPr/>
          <p:nvPr/>
        </p:nvSpPr>
        <p:spPr>
          <a:xfrm>
            <a:off x="0" y="6515100"/>
            <a:ext cx="5156510"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CDA907B8-7525-44A6-80D4-7044D854A1E0}"/>
              </a:ext>
            </a:extLst>
          </p:cNvPr>
          <p:cNvSpPr>
            <a:spLocks noGrp="1"/>
          </p:cNvSpPr>
          <p:nvPr>
            <p:ph type="dt" sz="half" idx="10"/>
          </p:nvPr>
        </p:nvSpPr>
        <p:spPr/>
        <p:txBody>
          <a:bodyPr/>
          <a:lstStyle/>
          <a:p>
            <a:endParaRPr lang="fr-FR"/>
          </a:p>
        </p:txBody>
      </p:sp>
      <p:sp>
        <p:nvSpPr>
          <p:cNvPr id="11" name="Espace réservé du pied de page 10">
            <a:extLst>
              <a:ext uri="{FF2B5EF4-FFF2-40B4-BE49-F238E27FC236}">
                <a16:creationId xmlns:a16="http://schemas.microsoft.com/office/drawing/2014/main" id="{963DBC7D-7864-4B53-B4E8-E8BF8D421486}"/>
              </a:ext>
            </a:extLst>
          </p:cNvPr>
          <p:cNvSpPr>
            <a:spLocks noGrp="1"/>
          </p:cNvSpPr>
          <p:nvPr>
            <p:ph type="ftr" sz="quarter" idx="12"/>
          </p:nvPr>
        </p:nvSpPr>
        <p:spPr/>
        <p:txBody>
          <a:bodyPr/>
          <a:lstStyle/>
          <a:p>
            <a:endParaRPr lang="fr-FR"/>
          </a:p>
        </p:txBody>
      </p:sp>
      <p:sp>
        <p:nvSpPr>
          <p:cNvPr id="12" name="Espace réservé du numéro de diapositive 11">
            <a:extLst>
              <a:ext uri="{FF2B5EF4-FFF2-40B4-BE49-F238E27FC236}">
                <a16:creationId xmlns:a16="http://schemas.microsoft.com/office/drawing/2014/main" id="{A2FF2C72-59F3-4A18-9AC4-367D38B125FE}"/>
              </a:ext>
            </a:extLst>
          </p:cNvPr>
          <p:cNvSpPr>
            <a:spLocks noGrp="1"/>
          </p:cNvSpPr>
          <p:nvPr>
            <p:ph type="sldNum" sz="quarter" idx="11"/>
          </p:nvPr>
        </p:nvSpPr>
        <p:spPr/>
        <p:txBody>
          <a:bodyPr/>
          <a:lstStyle/>
          <a:p>
            <a:r>
              <a:rPr lang="fr-FR"/>
              <a:t>N° </a:t>
            </a:r>
            <a:fld id="{699F81FF-1500-45CE-A953-486550A76081}" type="slidenum">
              <a:rPr lang="fr-FR" smtClean="0"/>
              <a:pPr/>
              <a:t>27</a:t>
            </a:fld>
            <a:endParaRPr lang="fr-FR" dirty="0"/>
          </a:p>
        </p:txBody>
      </p:sp>
    </p:spTree>
    <p:extLst>
      <p:ext uri="{BB962C8B-B14F-4D97-AF65-F5344CB8AC3E}">
        <p14:creationId xmlns:p14="http://schemas.microsoft.com/office/powerpoint/2010/main" val="3549271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15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xEl>
                                              <p:pRg st="14" end="1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1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Evaluation de la demande - stationnement résidentiel</a:t>
            </a:r>
            <a:endParaRPr lang="fr-FR" u="sng" dirty="0"/>
          </a:p>
        </p:txBody>
      </p:sp>
      <p:sp>
        <p:nvSpPr>
          <p:cNvPr id="7" name="Espace réservé du contenu 2"/>
          <p:cNvSpPr>
            <a:spLocks noGrp="1"/>
          </p:cNvSpPr>
          <p:nvPr>
            <p:ph type="body" sz="quarter" idx="18"/>
          </p:nvPr>
        </p:nvSpPr>
        <p:spPr>
          <a:xfrm>
            <a:off x="168250" y="1232444"/>
            <a:ext cx="9041587" cy="4678238"/>
          </a:xfrm>
        </p:spPr>
        <p:txBody>
          <a:bodyPr>
            <a:normAutofit/>
          </a:bodyPr>
          <a:lstStyle>
            <a:lvl1pPr>
              <a:defRPr sz="2000"/>
            </a:lvl1pPr>
            <a:lvl2pPr>
              <a:defRPr sz="1800"/>
            </a:lvl2pPr>
            <a:lvl3pPr>
              <a:defRPr sz="1800"/>
            </a:lvl3pPr>
            <a:lvl4pPr>
              <a:defRPr sz="1800"/>
            </a:lvl4pPr>
            <a:lvl5pPr>
              <a:defRPr sz="1600"/>
            </a:lvl5pPr>
          </a:lstStyle>
          <a:p>
            <a:r>
              <a:rPr lang="fr-FR" sz="1800" dirty="0"/>
              <a:t>Sur la base de l’équipement des ménages</a:t>
            </a:r>
            <a:endParaRPr lang="fr-FR" sz="1400" dirty="0"/>
          </a:p>
          <a:p>
            <a:pPr marL="285750" indent="-285750">
              <a:buFont typeface="Arial" panose="020B0604020202020204" pitchFamily="34" charset="0"/>
              <a:buChar char="•"/>
            </a:pPr>
            <a:endParaRPr lang="fr-FR" sz="1400" b="0" dirty="0"/>
          </a:p>
          <a:p>
            <a:r>
              <a:rPr lang="fr-FR" sz="1400" b="0" dirty="0"/>
              <a:t>Données INSEE (recensement)</a:t>
            </a:r>
          </a:p>
          <a:p>
            <a:r>
              <a:rPr lang="fr-FR" sz="1400" b="0" dirty="0"/>
              <a:t>Ex: données commune de Montreuil(93), traitement SARECO, 0,55 voiture par ménage pour les appartements</a:t>
            </a:r>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endParaRPr lang="fr-FR" sz="1400" b="0" dirty="0"/>
          </a:p>
          <a:p>
            <a:r>
              <a:rPr lang="fr-FR" sz="1400" b="0" dirty="0"/>
              <a:t>Modulations à prendre en compte selon:</a:t>
            </a:r>
          </a:p>
          <a:p>
            <a:pPr marL="285750" indent="-285750">
              <a:buFont typeface="Arial" panose="020B0604020202020204" pitchFamily="34" charset="0"/>
              <a:buChar char="•"/>
            </a:pPr>
            <a:r>
              <a:rPr lang="fr-FR" sz="1400" b="0" dirty="0"/>
              <a:t>La localisation du projet dans la commune (données à l’IRIS): desserte en transports en commun, aménités accessibles à pied</a:t>
            </a:r>
          </a:p>
          <a:p>
            <a:pPr marL="285750" indent="-285750">
              <a:buFont typeface="Arial" panose="020B0604020202020204" pitchFamily="34" charset="0"/>
              <a:buChar char="•"/>
            </a:pPr>
            <a:r>
              <a:rPr lang="fr-FR" sz="1400" b="0" dirty="0"/>
              <a:t>La typologie de logements: maison vs appartement, taille d’appartement</a:t>
            </a:r>
          </a:p>
          <a:p>
            <a:pPr marL="285750" indent="-285750">
              <a:buFont typeface="Arial" panose="020B0604020202020204" pitchFamily="34" charset="0"/>
              <a:buChar char="•"/>
            </a:pPr>
            <a:r>
              <a:rPr lang="fr-FR" sz="1400" b="0" dirty="0"/>
              <a:t>La typologie de ménages: niveau de revenu, taille du ménage</a:t>
            </a:r>
          </a:p>
          <a:p>
            <a:pPr marL="285750" indent="-285750">
              <a:buFont typeface="Arial" panose="020B0604020202020204" pitchFamily="34" charset="0"/>
              <a:buChar char="•"/>
            </a:pPr>
            <a:endParaRPr lang="fr-FR" sz="1400" b="0" dirty="0"/>
          </a:p>
          <a:p>
            <a:endParaRPr lang="fr-FR" sz="1400" b="0" dirty="0"/>
          </a:p>
          <a:p>
            <a:endParaRPr lang="fr-FR" b="0" dirty="0"/>
          </a:p>
        </p:txBody>
      </p:sp>
      <p:sp>
        <p:nvSpPr>
          <p:cNvPr id="10" name="PB">
            <a:extLst>
              <a:ext uri="{FF2B5EF4-FFF2-40B4-BE49-F238E27FC236}">
                <a16:creationId xmlns:a16="http://schemas.microsoft.com/office/drawing/2014/main" id="{10907E34-1763-4CB7-81AE-92E2E5F209DF}"/>
              </a:ext>
            </a:extLst>
          </p:cNvPr>
          <p:cNvSpPr/>
          <p:nvPr/>
        </p:nvSpPr>
        <p:spPr>
          <a:xfrm>
            <a:off x="0" y="6515100"/>
            <a:ext cx="5379534"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Espace réservé de la date 10">
            <a:extLst>
              <a:ext uri="{FF2B5EF4-FFF2-40B4-BE49-F238E27FC236}">
                <a16:creationId xmlns:a16="http://schemas.microsoft.com/office/drawing/2014/main" id="{A21B5671-2637-4FA2-A22B-6AC6D7FDF290}"/>
              </a:ext>
            </a:extLst>
          </p:cNvPr>
          <p:cNvSpPr>
            <a:spLocks noGrp="1"/>
          </p:cNvSpPr>
          <p:nvPr>
            <p:ph type="dt" sz="half" idx="15"/>
          </p:nvPr>
        </p:nvSpPr>
        <p:spPr/>
        <p:txBody>
          <a:bodyPr/>
          <a:lstStyle/>
          <a:p>
            <a:pPr>
              <a:defRPr/>
            </a:pPr>
            <a:endParaRPr lang="fr-FR" dirty="0"/>
          </a:p>
        </p:txBody>
      </p:sp>
      <p:sp>
        <p:nvSpPr>
          <p:cNvPr id="12" name="Espace réservé du pied de page 11">
            <a:extLst>
              <a:ext uri="{FF2B5EF4-FFF2-40B4-BE49-F238E27FC236}">
                <a16:creationId xmlns:a16="http://schemas.microsoft.com/office/drawing/2014/main" id="{30EA78C8-FD88-4D83-94CA-53ABF9C0CEC5}"/>
              </a:ext>
            </a:extLst>
          </p:cNvPr>
          <p:cNvSpPr>
            <a:spLocks noGrp="1"/>
          </p:cNvSpPr>
          <p:nvPr>
            <p:ph type="ftr" sz="quarter" idx="16"/>
          </p:nvPr>
        </p:nvSpPr>
        <p:spPr/>
        <p:txBody>
          <a:bodyPr/>
          <a:lstStyle/>
          <a:p>
            <a:pPr>
              <a:defRPr/>
            </a:pPr>
            <a:endParaRPr lang="fr-FR" dirty="0"/>
          </a:p>
        </p:txBody>
      </p:sp>
      <p:sp>
        <p:nvSpPr>
          <p:cNvPr id="13" name="Espace réservé du numéro de diapositive 12">
            <a:extLst>
              <a:ext uri="{FF2B5EF4-FFF2-40B4-BE49-F238E27FC236}">
                <a16:creationId xmlns:a16="http://schemas.microsoft.com/office/drawing/2014/main" id="{9990D03B-45D2-43E8-845E-A60B9D3FA0F1}"/>
              </a:ext>
            </a:extLst>
          </p:cNvPr>
          <p:cNvSpPr>
            <a:spLocks noGrp="1"/>
          </p:cNvSpPr>
          <p:nvPr>
            <p:ph type="sldNum" sz="quarter" idx="17"/>
          </p:nvPr>
        </p:nvSpPr>
        <p:spPr/>
        <p:txBody>
          <a:bodyPr/>
          <a:lstStyle/>
          <a:p>
            <a:pPr>
              <a:defRPr/>
            </a:pPr>
            <a:fld id="{2A19B30F-9136-4BF4-ACE0-62FF267387C0}" type="slidenum">
              <a:rPr lang="fr-FR" altLang="fr-FR" smtClean="0"/>
              <a:pPr>
                <a:defRPr/>
              </a:pPr>
              <a:t>28</a:t>
            </a:fld>
            <a:endParaRPr lang="fr-FR" altLang="fr-FR" dirty="0"/>
          </a:p>
        </p:txBody>
      </p:sp>
      <p:pic>
        <p:nvPicPr>
          <p:cNvPr id="3" name="Image 2">
            <a:extLst>
              <a:ext uri="{FF2B5EF4-FFF2-40B4-BE49-F238E27FC236}">
                <a16:creationId xmlns:a16="http://schemas.microsoft.com/office/drawing/2014/main" id="{4E46BFBC-42CF-4D57-85F8-AC4C3EDF5066}"/>
              </a:ext>
            </a:extLst>
          </p:cNvPr>
          <p:cNvPicPr>
            <a:picLocks noChangeAspect="1"/>
          </p:cNvPicPr>
          <p:nvPr/>
        </p:nvPicPr>
        <p:blipFill>
          <a:blip r:embed="rId2"/>
          <a:stretch>
            <a:fillRect/>
          </a:stretch>
        </p:blipFill>
        <p:spPr>
          <a:xfrm>
            <a:off x="237365" y="2344522"/>
            <a:ext cx="5753100" cy="2286000"/>
          </a:xfrm>
          <a:prstGeom prst="rect">
            <a:avLst/>
          </a:prstGeom>
        </p:spPr>
      </p:pic>
    </p:spTree>
    <p:extLst>
      <p:ext uri="{BB962C8B-B14F-4D97-AF65-F5344CB8AC3E}">
        <p14:creationId xmlns:p14="http://schemas.microsoft.com/office/powerpoint/2010/main" val="1923227738"/>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203195C4-08D4-4C7D-B738-9B63F70015AA}"/>
              </a:ext>
            </a:extLst>
          </p:cNvPr>
          <p:cNvSpPr>
            <a:spLocks noGrp="1"/>
          </p:cNvSpPr>
          <p:nvPr>
            <p:ph type="title"/>
          </p:nvPr>
        </p:nvSpPr>
        <p:spPr>
          <a:xfrm>
            <a:off x="781537" y="291788"/>
            <a:ext cx="8177650" cy="721308"/>
          </a:xfrm>
        </p:spPr>
        <p:txBody>
          <a:bodyPr>
            <a:normAutofit/>
          </a:bodyPr>
          <a:lstStyle/>
          <a:p>
            <a:r>
              <a:rPr lang="fr-FR" b="1" dirty="0">
                <a:solidFill>
                  <a:srgbClr val="C00000"/>
                </a:solidFill>
              </a:rPr>
              <a:t>Evaluation de la demande - stationnement des pendulaires </a:t>
            </a:r>
          </a:p>
        </p:txBody>
      </p:sp>
      <p:sp>
        <p:nvSpPr>
          <p:cNvPr id="21" name="Rectangle 20">
            <a:extLst>
              <a:ext uri="{FF2B5EF4-FFF2-40B4-BE49-F238E27FC236}">
                <a16:creationId xmlns:a16="http://schemas.microsoft.com/office/drawing/2014/main" id="{27EB6442-2937-4597-9A10-224DDA33F2BA}"/>
              </a:ext>
            </a:extLst>
          </p:cNvPr>
          <p:cNvSpPr/>
          <p:nvPr/>
        </p:nvSpPr>
        <p:spPr>
          <a:xfrm>
            <a:off x="581540" y="2142853"/>
            <a:ext cx="3022637" cy="504000"/>
          </a:xfrm>
          <a:prstGeom prst="rect">
            <a:avLst/>
          </a:prstGeom>
          <a:solidFill>
            <a:schemeClr val="bg1">
              <a:lumMod val="75000"/>
            </a:schemeClr>
          </a:solidFill>
        </p:spPr>
        <p:txBody>
          <a:bodyPr wrap="square" rtlCol="0" anchor="ctr">
            <a:spAutoFit/>
          </a:bodyPr>
          <a:lstStyle/>
          <a:p>
            <a:pPr algn="ctr"/>
            <a:endParaRPr lang="fr-FR"/>
          </a:p>
        </p:txBody>
      </p:sp>
      <p:sp>
        <p:nvSpPr>
          <p:cNvPr id="22" name="ZoneTexte 21">
            <a:extLst>
              <a:ext uri="{FF2B5EF4-FFF2-40B4-BE49-F238E27FC236}">
                <a16:creationId xmlns:a16="http://schemas.microsoft.com/office/drawing/2014/main" id="{02D0E4FA-9948-4696-8A9C-B312DAA9208A}"/>
              </a:ext>
            </a:extLst>
          </p:cNvPr>
          <p:cNvSpPr txBox="1"/>
          <p:nvPr/>
        </p:nvSpPr>
        <p:spPr>
          <a:xfrm>
            <a:off x="790379" y="2280637"/>
            <a:ext cx="2750741"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Surfaces de plancher (en m² SDP)</a:t>
            </a:r>
          </a:p>
        </p:txBody>
      </p:sp>
      <p:cxnSp>
        <p:nvCxnSpPr>
          <p:cNvPr id="24" name="Connecteur droit avec flèche 23">
            <a:extLst>
              <a:ext uri="{FF2B5EF4-FFF2-40B4-BE49-F238E27FC236}">
                <a16:creationId xmlns:a16="http://schemas.microsoft.com/office/drawing/2014/main" id="{F20C9E81-73EC-43C2-97D3-ECF95DBE445B}"/>
              </a:ext>
            </a:extLst>
          </p:cNvPr>
          <p:cNvCxnSpPr>
            <a:cxnSpLocks/>
          </p:cNvCxnSpPr>
          <p:nvPr/>
        </p:nvCxnSpPr>
        <p:spPr>
          <a:xfrm flipH="1">
            <a:off x="1634255" y="2646853"/>
            <a:ext cx="7620" cy="436921"/>
          </a:xfrm>
          <a:prstGeom prst="straightConnector1">
            <a:avLst/>
          </a:prstGeom>
          <a:noFill/>
          <a:ln w="25400" cap="flat">
            <a:solidFill>
              <a:schemeClr val="accent1"/>
            </a:solidFill>
            <a:prstDash val="solid"/>
            <a:round/>
            <a:tailEnd type="triangle"/>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26" name="Rectangle 25">
            <a:extLst>
              <a:ext uri="{FF2B5EF4-FFF2-40B4-BE49-F238E27FC236}">
                <a16:creationId xmlns:a16="http://schemas.microsoft.com/office/drawing/2014/main" id="{BD03992F-DB06-453F-B907-99F6D5CFB749}"/>
              </a:ext>
            </a:extLst>
          </p:cNvPr>
          <p:cNvSpPr/>
          <p:nvPr/>
        </p:nvSpPr>
        <p:spPr>
          <a:xfrm>
            <a:off x="555479" y="3112490"/>
            <a:ext cx="3022637" cy="504000"/>
          </a:xfrm>
          <a:prstGeom prst="rect">
            <a:avLst/>
          </a:prstGeom>
          <a:solidFill>
            <a:schemeClr val="bg1">
              <a:lumMod val="75000"/>
            </a:schemeClr>
          </a:solidFill>
        </p:spPr>
        <p:txBody>
          <a:bodyPr wrap="square" rtlCol="0" anchor="ctr">
            <a:spAutoFit/>
          </a:bodyPr>
          <a:lstStyle/>
          <a:p>
            <a:pPr algn="ctr"/>
            <a:endParaRPr lang="fr-FR"/>
          </a:p>
        </p:txBody>
      </p:sp>
      <p:sp>
        <p:nvSpPr>
          <p:cNvPr id="27" name="ZoneTexte 26">
            <a:extLst>
              <a:ext uri="{FF2B5EF4-FFF2-40B4-BE49-F238E27FC236}">
                <a16:creationId xmlns:a16="http://schemas.microsoft.com/office/drawing/2014/main" id="{77D31D3D-0D82-496F-AB58-82C27CEF7DA4}"/>
              </a:ext>
            </a:extLst>
          </p:cNvPr>
          <p:cNvSpPr txBox="1"/>
          <p:nvPr/>
        </p:nvSpPr>
        <p:spPr>
          <a:xfrm>
            <a:off x="753648" y="3262182"/>
            <a:ext cx="2750741"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Nombres d’emplois</a:t>
            </a:r>
          </a:p>
        </p:txBody>
      </p:sp>
      <p:sp>
        <p:nvSpPr>
          <p:cNvPr id="28" name="Rectangle 27">
            <a:extLst>
              <a:ext uri="{FF2B5EF4-FFF2-40B4-BE49-F238E27FC236}">
                <a16:creationId xmlns:a16="http://schemas.microsoft.com/office/drawing/2014/main" id="{5312FB05-9EE2-42E8-BEF7-0A006C9D7B78}"/>
              </a:ext>
            </a:extLst>
          </p:cNvPr>
          <p:cNvSpPr/>
          <p:nvPr/>
        </p:nvSpPr>
        <p:spPr>
          <a:xfrm>
            <a:off x="555479" y="4158447"/>
            <a:ext cx="3022637" cy="504000"/>
          </a:xfrm>
          <a:prstGeom prst="rect">
            <a:avLst/>
          </a:prstGeom>
          <a:solidFill>
            <a:schemeClr val="bg1">
              <a:lumMod val="75000"/>
            </a:schemeClr>
          </a:solidFill>
        </p:spPr>
        <p:txBody>
          <a:bodyPr wrap="square" rtlCol="0" anchor="ctr">
            <a:spAutoFit/>
          </a:bodyPr>
          <a:lstStyle/>
          <a:p>
            <a:pPr algn="ctr"/>
            <a:endParaRPr lang="fr-FR"/>
          </a:p>
        </p:txBody>
      </p:sp>
      <p:cxnSp>
        <p:nvCxnSpPr>
          <p:cNvPr id="29" name="Connecteur droit avec flèche 28">
            <a:extLst>
              <a:ext uri="{FF2B5EF4-FFF2-40B4-BE49-F238E27FC236}">
                <a16:creationId xmlns:a16="http://schemas.microsoft.com/office/drawing/2014/main" id="{20A43B39-B856-442E-9A8E-15078DEBDB65}"/>
              </a:ext>
            </a:extLst>
          </p:cNvPr>
          <p:cNvCxnSpPr>
            <a:cxnSpLocks/>
          </p:cNvCxnSpPr>
          <p:nvPr/>
        </p:nvCxnSpPr>
        <p:spPr>
          <a:xfrm>
            <a:off x="1641875" y="3638386"/>
            <a:ext cx="0" cy="468927"/>
          </a:xfrm>
          <a:prstGeom prst="straightConnector1">
            <a:avLst/>
          </a:prstGeom>
          <a:noFill/>
          <a:ln w="25400" cap="flat">
            <a:solidFill>
              <a:schemeClr val="accent1"/>
            </a:solidFill>
            <a:prstDash val="solid"/>
            <a:round/>
            <a:tailEnd type="triangle"/>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30" name="ZoneTexte 29">
            <a:extLst>
              <a:ext uri="{FF2B5EF4-FFF2-40B4-BE49-F238E27FC236}">
                <a16:creationId xmlns:a16="http://schemas.microsoft.com/office/drawing/2014/main" id="{BCDCC4C7-BC88-4576-AB4F-B755042CF49D}"/>
              </a:ext>
            </a:extLst>
          </p:cNvPr>
          <p:cNvSpPr txBox="1"/>
          <p:nvPr/>
        </p:nvSpPr>
        <p:spPr>
          <a:xfrm>
            <a:off x="744617" y="4214828"/>
            <a:ext cx="2750741"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Nombres d’employés venant en voiture habituellement</a:t>
            </a:r>
          </a:p>
        </p:txBody>
      </p:sp>
      <p:cxnSp>
        <p:nvCxnSpPr>
          <p:cNvPr id="31" name="Connecteur droit avec flèche 30">
            <a:extLst>
              <a:ext uri="{FF2B5EF4-FFF2-40B4-BE49-F238E27FC236}">
                <a16:creationId xmlns:a16="http://schemas.microsoft.com/office/drawing/2014/main" id="{6701CB04-CE07-4D08-95D6-3B824DFBA890}"/>
              </a:ext>
            </a:extLst>
          </p:cNvPr>
          <p:cNvCxnSpPr>
            <a:cxnSpLocks/>
          </p:cNvCxnSpPr>
          <p:nvPr/>
        </p:nvCxnSpPr>
        <p:spPr>
          <a:xfrm>
            <a:off x="1656195" y="4705918"/>
            <a:ext cx="0" cy="569825"/>
          </a:xfrm>
          <a:prstGeom prst="straightConnector1">
            <a:avLst/>
          </a:prstGeom>
          <a:noFill/>
          <a:ln w="25400" cap="flat">
            <a:solidFill>
              <a:schemeClr val="accent1"/>
            </a:solidFill>
            <a:prstDash val="solid"/>
            <a:round/>
            <a:tailEnd type="triangle"/>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32" name="Rectangle 31">
            <a:extLst>
              <a:ext uri="{FF2B5EF4-FFF2-40B4-BE49-F238E27FC236}">
                <a16:creationId xmlns:a16="http://schemas.microsoft.com/office/drawing/2014/main" id="{B83A9A93-0DCD-4872-A678-ED153451031C}"/>
              </a:ext>
            </a:extLst>
          </p:cNvPr>
          <p:cNvSpPr/>
          <p:nvPr/>
        </p:nvSpPr>
        <p:spPr>
          <a:xfrm>
            <a:off x="542462" y="5357901"/>
            <a:ext cx="3022637" cy="504000"/>
          </a:xfrm>
          <a:prstGeom prst="rect">
            <a:avLst/>
          </a:prstGeom>
          <a:solidFill>
            <a:schemeClr val="bg1">
              <a:lumMod val="75000"/>
            </a:schemeClr>
          </a:solidFill>
        </p:spPr>
        <p:txBody>
          <a:bodyPr wrap="square" rtlCol="0" anchor="ctr">
            <a:spAutoFit/>
          </a:bodyPr>
          <a:lstStyle/>
          <a:p>
            <a:pPr algn="ctr"/>
            <a:endParaRPr lang="fr-FR"/>
          </a:p>
        </p:txBody>
      </p:sp>
      <p:sp>
        <p:nvSpPr>
          <p:cNvPr id="33" name="ZoneTexte 32">
            <a:extLst>
              <a:ext uri="{FF2B5EF4-FFF2-40B4-BE49-F238E27FC236}">
                <a16:creationId xmlns:a16="http://schemas.microsoft.com/office/drawing/2014/main" id="{5F94F4A7-8AB6-41F7-9927-29EDEF705F63}"/>
              </a:ext>
            </a:extLst>
          </p:cNvPr>
          <p:cNvSpPr txBox="1"/>
          <p:nvPr/>
        </p:nvSpPr>
        <p:spPr>
          <a:xfrm>
            <a:off x="717452" y="5431360"/>
            <a:ext cx="2750741"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Estimation du nombre de </a:t>
            </a:r>
            <a:r>
              <a:rPr lang="fr-FR" dirty="0">
                <a:solidFill>
                  <a:schemeClr val="tx1"/>
                </a:solidFill>
                <a:latin typeface="Verdana" charset="0"/>
                <a:ea typeface="Verdana" charset="0"/>
                <a:cs typeface="Verdana" charset="0"/>
                <a:sym typeface="Helvetica"/>
              </a:rPr>
              <a:t>véhicules présents en journée de semaine</a:t>
            </a:r>
            <a:endPar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endParaRPr>
          </a:p>
        </p:txBody>
      </p:sp>
      <p:sp>
        <p:nvSpPr>
          <p:cNvPr id="35" name="ZoneTexte 34">
            <a:extLst>
              <a:ext uri="{FF2B5EF4-FFF2-40B4-BE49-F238E27FC236}">
                <a16:creationId xmlns:a16="http://schemas.microsoft.com/office/drawing/2014/main" id="{23CFCE03-DF11-4A44-BEC4-E4909C14547D}"/>
              </a:ext>
            </a:extLst>
          </p:cNvPr>
          <p:cNvSpPr txBox="1"/>
          <p:nvPr/>
        </p:nvSpPr>
        <p:spPr>
          <a:xfrm>
            <a:off x="2304054" y="2714405"/>
            <a:ext cx="1623059" cy="369332"/>
          </a:xfrm>
          <a:prstGeom prst="rect">
            <a:avLst/>
          </a:prstGeom>
          <a:solidFill>
            <a:schemeClr val="tx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Hypothèse de densité d’emplois</a:t>
            </a:r>
          </a:p>
        </p:txBody>
      </p:sp>
      <p:sp>
        <p:nvSpPr>
          <p:cNvPr id="36" name="ZoneTexte 35">
            <a:extLst>
              <a:ext uri="{FF2B5EF4-FFF2-40B4-BE49-F238E27FC236}">
                <a16:creationId xmlns:a16="http://schemas.microsoft.com/office/drawing/2014/main" id="{819E7BF3-CE46-4650-A80A-6BE112BDF563}"/>
              </a:ext>
            </a:extLst>
          </p:cNvPr>
          <p:cNvSpPr txBox="1"/>
          <p:nvPr/>
        </p:nvSpPr>
        <p:spPr>
          <a:xfrm>
            <a:off x="2290336" y="3714991"/>
            <a:ext cx="1629918" cy="369332"/>
          </a:xfrm>
          <a:prstGeom prst="rect">
            <a:avLst/>
          </a:prstGeom>
          <a:solidFill>
            <a:schemeClr val="tx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Hypothèse de taux de venue en voiture</a:t>
            </a:r>
          </a:p>
        </p:txBody>
      </p:sp>
      <p:sp>
        <p:nvSpPr>
          <p:cNvPr id="37" name="ZoneTexte 36">
            <a:extLst>
              <a:ext uri="{FF2B5EF4-FFF2-40B4-BE49-F238E27FC236}">
                <a16:creationId xmlns:a16="http://schemas.microsoft.com/office/drawing/2014/main" id="{921263E7-D4E5-465A-A90A-2B668E807292}"/>
              </a:ext>
            </a:extLst>
          </p:cNvPr>
          <p:cNvSpPr txBox="1"/>
          <p:nvPr/>
        </p:nvSpPr>
        <p:spPr>
          <a:xfrm>
            <a:off x="2304054" y="4744605"/>
            <a:ext cx="1629918" cy="553998"/>
          </a:xfrm>
          <a:prstGeom prst="rect">
            <a:avLst/>
          </a:prstGeom>
          <a:solidFill>
            <a:schemeClr val="tx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Hypothèse de foisonnement </a:t>
            </a:r>
            <a:b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b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inter-employés </a:t>
            </a:r>
          </a:p>
        </p:txBody>
      </p:sp>
      <p:sp>
        <p:nvSpPr>
          <p:cNvPr id="38" name="ZoneTexte 37">
            <a:extLst>
              <a:ext uri="{FF2B5EF4-FFF2-40B4-BE49-F238E27FC236}">
                <a16:creationId xmlns:a16="http://schemas.microsoft.com/office/drawing/2014/main" id="{A4A4A913-9D3A-446D-9161-ADF8B0DEA941}"/>
              </a:ext>
            </a:extLst>
          </p:cNvPr>
          <p:cNvSpPr txBox="1"/>
          <p:nvPr/>
        </p:nvSpPr>
        <p:spPr>
          <a:xfrm>
            <a:off x="636955" y="1695148"/>
            <a:ext cx="2967222"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1" i="0" u="sng" strike="noStrike" cap="none" spc="0" normalizeH="0" baseline="0" dirty="0">
                <a:ln>
                  <a:noFill/>
                </a:ln>
                <a:solidFill>
                  <a:schemeClr val="tx1"/>
                </a:solidFill>
                <a:effectLst/>
                <a:uFillTx/>
                <a:latin typeface="Verdana" charset="0"/>
                <a:ea typeface="Verdana" charset="0"/>
                <a:cs typeface="Verdana" charset="0"/>
                <a:sym typeface="Helvetica"/>
              </a:rPr>
              <a:t>Méthodologie générale</a:t>
            </a:r>
          </a:p>
        </p:txBody>
      </p:sp>
      <p:sp>
        <p:nvSpPr>
          <p:cNvPr id="40" name="ZoneTexte 39">
            <a:extLst>
              <a:ext uri="{FF2B5EF4-FFF2-40B4-BE49-F238E27FC236}">
                <a16:creationId xmlns:a16="http://schemas.microsoft.com/office/drawing/2014/main" id="{CC82CE28-38BF-4D4C-AF69-1ABD5179CA21}"/>
              </a:ext>
            </a:extLst>
          </p:cNvPr>
          <p:cNvSpPr txBox="1"/>
          <p:nvPr/>
        </p:nvSpPr>
        <p:spPr>
          <a:xfrm>
            <a:off x="5539825" y="1679027"/>
            <a:ext cx="2967222"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1" i="0" u="sng" strike="noStrike" cap="none" spc="0" normalizeH="0" baseline="0" dirty="0">
                <a:ln>
                  <a:noFill/>
                </a:ln>
                <a:solidFill>
                  <a:schemeClr val="tx1"/>
                </a:solidFill>
                <a:effectLst/>
                <a:uFillTx/>
                <a:latin typeface="Verdana" charset="0"/>
                <a:ea typeface="Verdana" charset="0"/>
                <a:cs typeface="Verdana" charset="0"/>
                <a:sym typeface="Helvetica"/>
              </a:rPr>
              <a:t>Ratios</a:t>
            </a:r>
            <a:endParaRPr lang="fr-FR" b="1" u="sng" dirty="0">
              <a:solidFill>
                <a:schemeClr val="tx1"/>
              </a:solidFill>
              <a:latin typeface="Verdana" charset="0"/>
              <a:ea typeface="Verdana" charset="0"/>
              <a:cs typeface="Verdana" charset="0"/>
              <a:sym typeface="Helvetica"/>
            </a:endParaRPr>
          </a:p>
        </p:txBody>
      </p:sp>
      <p:sp>
        <p:nvSpPr>
          <p:cNvPr id="41" name="ZoneTexte 40">
            <a:extLst>
              <a:ext uri="{FF2B5EF4-FFF2-40B4-BE49-F238E27FC236}">
                <a16:creationId xmlns:a16="http://schemas.microsoft.com/office/drawing/2014/main" id="{AD7CBBEF-60B9-4A0F-BDB3-25BA141AC020}"/>
              </a:ext>
            </a:extLst>
          </p:cNvPr>
          <p:cNvSpPr txBox="1"/>
          <p:nvPr/>
        </p:nvSpPr>
        <p:spPr>
          <a:xfrm>
            <a:off x="4843773" y="2649530"/>
            <a:ext cx="3729771" cy="5078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rPr>
              <a:t>Densité moyenne </a:t>
            </a:r>
            <a:r>
              <a:rPr lang="fr-FR" sz="1100" i="1" dirty="0">
                <a:solidFill>
                  <a:schemeClr val="tx1"/>
                </a:solidFill>
                <a:latin typeface="Verdana" charset="0"/>
                <a:ea typeface="Verdana" charset="0"/>
                <a:cs typeface="Verdana" charset="0"/>
                <a:sym typeface="Helvetica"/>
              </a:rPr>
              <a:t>selon programme</a:t>
            </a:r>
          </a:p>
          <a:p>
            <a:pPr marL="171450" marR="0" indent="-171450" algn="l" defTabSz="457200" rtl="0" fontAlgn="auto" latinLnBrk="0" hangingPunct="0">
              <a:lnSpc>
                <a:spcPct val="100000"/>
              </a:lnSpc>
              <a:spcBef>
                <a:spcPts val="0"/>
              </a:spcBef>
              <a:spcAft>
                <a:spcPts val="0"/>
              </a:spcAft>
              <a:buClrTx/>
              <a:buSzTx/>
              <a:buFontTx/>
              <a:buChar char="-"/>
              <a:tabLst/>
            </a:pPr>
            <a:r>
              <a:rPr lang="fr-FR" sz="1100" i="1" dirty="0">
                <a:solidFill>
                  <a:schemeClr val="tx1"/>
                </a:solidFill>
                <a:latin typeface="Verdana" charset="0"/>
                <a:ea typeface="Verdana" charset="0"/>
                <a:cs typeface="Verdana" charset="0"/>
                <a:sym typeface="Helvetica"/>
              </a:rPr>
              <a:t>15 à 20 m² par emploi pour bureau classique</a:t>
            </a:r>
          </a:p>
          <a:p>
            <a:pPr marL="171450" marR="0" indent="-171450" algn="l" defTabSz="457200" rtl="0" fontAlgn="auto" latinLnBrk="0" hangingPunct="0">
              <a:lnSpc>
                <a:spcPct val="100000"/>
              </a:lnSpc>
              <a:spcBef>
                <a:spcPts val="0"/>
              </a:spcBef>
              <a:spcAft>
                <a:spcPts val="0"/>
              </a:spcAft>
              <a:buClrTx/>
              <a:buSzTx/>
              <a:buFontTx/>
              <a:buChar char="-"/>
              <a:tabLst/>
            </a:pPr>
            <a:r>
              <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rPr>
              <a:t>35 à 50 m² pour des projets de type R&amp;D / atelier</a:t>
            </a:r>
          </a:p>
        </p:txBody>
      </p:sp>
      <p:sp>
        <p:nvSpPr>
          <p:cNvPr id="42" name="ZoneTexte 41">
            <a:extLst>
              <a:ext uri="{FF2B5EF4-FFF2-40B4-BE49-F238E27FC236}">
                <a16:creationId xmlns:a16="http://schemas.microsoft.com/office/drawing/2014/main" id="{3F046D5A-DF80-42E0-A0CD-7AB8C277CE87}"/>
              </a:ext>
            </a:extLst>
          </p:cNvPr>
          <p:cNvSpPr txBox="1"/>
          <p:nvPr/>
        </p:nvSpPr>
        <p:spPr>
          <a:xfrm>
            <a:off x="4843767" y="3656401"/>
            <a:ext cx="3729771" cy="5078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1100" i="1" dirty="0">
                <a:solidFill>
                  <a:schemeClr val="tx1"/>
                </a:solidFill>
                <a:latin typeface="Verdana" charset="0"/>
                <a:ea typeface="Verdana" charset="0"/>
                <a:cs typeface="Verdana" charset="0"/>
                <a:sym typeface="Helvetica"/>
              </a:rPr>
              <a:t>Hypothèse selon environnement urbain, desserte alternative et capacité des réseaux routiers</a:t>
            </a:r>
          </a:p>
          <a:p>
            <a:pPr marL="0" marR="0" indent="0" algn="l" defTabSz="457200" rtl="0" fontAlgn="auto" latinLnBrk="0" hangingPunct="0">
              <a:lnSpc>
                <a:spcPct val="100000"/>
              </a:lnSpc>
              <a:spcBef>
                <a:spcPts val="0"/>
              </a:spcBef>
              <a:spcAft>
                <a:spcPts val="0"/>
              </a:spcAft>
              <a:buClrTx/>
              <a:buSzTx/>
              <a:buFontTx/>
              <a:buNone/>
              <a:tabLst/>
            </a:pPr>
            <a:r>
              <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rPr>
              <a:t>Cela peut être 5% ou 90% !!</a:t>
            </a:r>
          </a:p>
        </p:txBody>
      </p:sp>
      <p:sp>
        <p:nvSpPr>
          <p:cNvPr id="43" name="ZoneTexte 42">
            <a:extLst>
              <a:ext uri="{FF2B5EF4-FFF2-40B4-BE49-F238E27FC236}">
                <a16:creationId xmlns:a16="http://schemas.microsoft.com/office/drawing/2014/main" id="{9EC70DA5-18B5-4909-A781-5F802188C0EC}"/>
              </a:ext>
            </a:extLst>
          </p:cNvPr>
          <p:cNvSpPr txBox="1"/>
          <p:nvPr/>
        </p:nvSpPr>
        <p:spPr>
          <a:xfrm>
            <a:off x="4843768" y="4594238"/>
            <a:ext cx="3909044" cy="13542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rPr>
              <a:t>Hypothèse standard de 66%. Les 34% restants corresponden</a:t>
            </a:r>
            <a:r>
              <a:rPr lang="fr-FR" sz="1100" i="1" dirty="0">
                <a:solidFill>
                  <a:schemeClr val="tx1"/>
                </a:solidFill>
                <a:latin typeface="Verdana" charset="0"/>
                <a:ea typeface="Verdana" charset="0"/>
                <a:cs typeface="Verdana" charset="0"/>
                <a:sym typeface="Helvetica"/>
              </a:rPr>
              <a:t>t aux:</a:t>
            </a:r>
            <a:endPar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endParaRPr>
          </a:p>
          <a:p>
            <a:pPr marL="171450" marR="0" indent="-171450" algn="l" defTabSz="457200" rtl="0" fontAlgn="auto" latinLnBrk="0" hangingPunct="0">
              <a:lnSpc>
                <a:spcPct val="100000"/>
              </a:lnSpc>
              <a:spcBef>
                <a:spcPts val="0"/>
              </a:spcBef>
              <a:spcAft>
                <a:spcPts val="0"/>
              </a:spcAft>
              <a:buClrTx/>
              <a:buSzTx/>
              <a:buFontTx/>
              <a:buChar char="-"/>
              <a:tabLst/>
            </a:pPr>
            <a:r>
              <a:rPr lang="fr-FR" sz="1100" i="1" dirty="0">
                <a:solidFill>
                  <a:schemeClr val="tx1"/>
                </a:solidFill>
                <a:latin typeface="Verdana" charset="0"/>
                <a:ea typeface="Verdana" charset="0"/>
                <a:cs typeface="Verdana" charset="0"/>
                <a:sym typeface="Helvetica"/>
              </a:rPr>
              <a:t>Aux motifs d’absence de l’employé: télétravail, déplacements, formation, maladie, congés, etc.</a:t>
            </a:r>
          </a:p>
          <a:p>
            <a:pPr marL="171450" marR="0" indent="-171450" algn="l" defTabSz="457200" rtl="0" fontAlgn="auto" latinLnBrk="0" hangingPunct="0">
              <a:lnSpc>
                <a:spcPct val="100000"/>
              </a:lnSpc>
              <a:spcBef>
                <a:spcPts val="0"/>
              </a:spcBef>
              <a:spcAft>
                <a:spcPts val="0"/>
              </a:spcAft>
              <a:buClrTx/>
              <a:buSzTx/>
              <a:buFontTx/>
              <a:buChar char="-"/>
              <a:tabLst/>
            </a:pPr>
            <a:r>
              <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rPr>
              <a:t>Aux motifs d’absence du véhicule: usage ponctuel d’un autre mode de transport</a:t>
            </a:r>
          </a:p>
          <a:p>
            <a:pPr marR="0" algn="l" defTabSz="457200" rtl="0" fontAlgn="auto" latinLnBrk="0" hangingPunct="0">
              <a:lnSpc>
                <a:spcPct val="100000"/>
              </a:lnSpc>
              <a:spcBef>
                <a:spcPts val="0"/>
              </a:spcBef>
              <a:spcAft>
                <a:spcPts val="0"/>
              </a:spcAft>
              <a:buClrTx/>
              <a:buSzTx/>
              <a:tabLst/>
            </a:pPr>
            <a:r>
              <a:rPr lang="fr-FR" sz="1100" i="1" dirty="0">
                <a:solidFill>
                  <a:schemeClr val="tx1"/>
                </a:solidFill>
                <a:latin typeface="Verdana" charset="0"/>
                <a:ea typeface="Verdana" charset="0"/>
                <a:cs typeface="Verdana" charset="0"/>
                <a:sym typeface="Helvetica"/>
              </a:rPr>
              <a:t>Ce taux peut être modulé selon le type d’emplois attendus et l’organisation de l’entreprise.</a:t>
            </a:r>
            <a:endParaRPr kumimoji="0" lang="fr-FR" sz="1100" b="0" i="1" u="none" strike="noStrike" cap="none" spc="0" normalizeH="0" baseline="0" dirty="0">
              <a:ln>
                <a:noFill/>
              </a:ln>
              <a:solidFill>
                <a:schemeClr val="tx1"/>
              </a:solidFill>
              <a:effectLst/>
              <a:uFillTx/>
              <a:latin typeface="Verdana" charset="0"/>
              <a:ea typeface="Verdana" charset="0"/>
              <a:cs typeface="Verdana" charset="0"/>
              <a:sym typeface="Helvetica"/>
            </a:endParaRPr>
          </a:p>
        </p:txBody>
      </p:sp>
      <p:sp>
        <p:nvSpPr>
          <p:cNvPr id="44" name="ZoneTexte 43">
            <a:extLst>
              <a:ext uri="{FF2B5EF4-FFF2-40B4-BE49-F238E27FC236}">
                <a16:creationId xmlns:a16="http://schemas.microsoft.com/office/drawing/2014/main" id="{CFF9D71A-BDE1-4576-9FE6-0B7D158E483C}"/>
              </a:ext>
            </a:extLst>
          </p:cNvPr>
          <p:cNvSpPr txBox="1"/>
          <p:nvPr/>
        </p:nvSpPr>
        <p:spPr>
          <a:xfrm>
            <a:off x="2059515" y="2792391"/>
            <a:ext cx="311800"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x</a:t>
            </a:r>
          </a:p>
        </p:txBody>
      </p:sp>
      <p:sp>
        <p:nvSpPr>
          <p:cNvPr id="45" name="ZoneTexte 44">
            <a:extLst>
              <a:ext uri="{FF2B5EF4-FFF2-40B4-BE49-F238E27FC236}">
                <a16:creationId xmlns:a16="http://schemas.microsoft.com/office/drawing/2014/main" id="{74F05466-829E-4B0C-AD1A-A9D9ECB713DC}"/>
              </a:ext>
            </a:extLst>
          </p:cNvPr>
          <p:cNvSpPr txBox="1"/>
          <p:nvPr/>
        </p:nvSpPr>
        <p:spPr>
          <a:xfrm>
            <a:off x="2053781" y="3795430"/>
            <a:ext cx="311800"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x</a:t>
            </a:r>
          </a:p>
        </p:txBody>
      </p:sp>
      <p:sp>
        <p:nvSpPr>
          <p:cNvPr id="46" name="ZoneTexte 45">
            <a:extLst>
              <a:ext uri="{FF2B5EF4-FFF2-40B4-BE49-F238E27FC236}">
                <a16:creationId xmlns:a16="http://schemas.microsoft.com/office/drawing/2014/main" id="{6D6C4570-BB4F-4BE6-B9AC-7F9C222681B4}"/>
              </a:ext>
            </a:extLst>
          </p:cNvPr>
          <p:cNvSpPr txBox="1"/>
          <p:nvPr/>
        </p:nvSpPr>
        <p:spPr>
          <a:xfrm>
            <a:off x="2165748" y="4881035"/>
            <a:ext cx="266039"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Verdana" charset="0"/>
                <a:ea typeface="Verdana" charset="0"/>
                <a:cs typeface="Verdana" charset="0"/>
                <a:sym typeface="Helvetica"/>
              </a:rPr>
              <a:t>x</a:t>
            </a:r>
          </a:p>
        </p:txBody>
      </p:sp>
      <p:sp>
        <p:nvSpPr>
          <p:cNvPr id="34" name="Espace réservé du contenu 2">
            <a:extLst>
              <a:ext uri="{FF2B5EF4-FFF2-40B4-BE49-F238E27FC236}">
                <a16:creationId xmlns:a16="http://schemas.microsoft.com/office/drawing/2014/main" id="{C62C6D30-E489-4EB2-855E-176F01CFEA1D}"/>
              </a:ext>
            </a:extLst>
          </p:cNvPr>
          <p:cNvSpPr txBox="1">
            <a:spLocks/>
          </p:cNvSpPr>
          <p:nvPr/>
        </p:nvSpPr>
        <p:spPr>
          <a:xfrm>
            <a:off x="347093" y="1063894"/>
            <a:ext cx="8612094" cy="417830"/>
          </a:xfrm>
          <a:prstGeom prst="rect">
            <a:avLst/>
          </a:prstGeom>
        </p:spPr>
        <p:txBody>
          <a:bodyPr>
            <a:normAutofit/>
          </a:bodyPr>
          <a:lstStyle>
            <a:lvl1pPr marL="0" indent="0" algn="l" defTabSz="457200" rtl="0" eaLnBrk="1" fontAlgn="base" hangingPunct="1">
              <a:lnSpc>
                <a:spcPct val="100000"/>
              </a:lnSpc>
              <a:spcBef>
                <a:spcPts val="0"/>
              </a:spcBef>
              <a:spcAft>
                <a:spcPct val="0"/>
              </a:spcAft>
              <a:buClr>
                <a:schemeClr val="accent1"/>
              </a:buClr>
              <a:buSzPct val="60000"/>
              <a:buFont typeface="Wingdings" panose="05000000000000000000" pitchFamily="2" charset="2"/>
              <a:buNone/>
              <a:defRPr sz="2000" b="1">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marL="0" indent="0" algn="l" defTabSz="457200" rtl="0" eaLnBrk="1" fontAlgn="base" hangingPunct="1">
              <a:lnSpc>
                <a:spcPct val="100000"/>
              </a:lnSpc>
              <a:spcBef>
                <a:spcPts val="600"/>
              </a:spcBef>
              <a:spcAft>
                <a:spcPct val="0"/>
              </a:spcAft>
              <a:buFont typeface="Arial" charset="0"/>
              <a:buNone/>
              <a:defRPr sz="18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2pPr>
            <a:lvl3pPr marL="179388" indent="-179388" algn="l" defTabSz="457200" rtl="0" eaLnBrk="1" fontAlgn="base" hangingPunct="1">
              <a:lnSpc>
                <a:spcPct val="100000"/>
              </a:lnSpc>
              <a:spcBef>
                <a:spcPts val="300"/>
              </a:spcBef>
              <a:spcAft>
                <a:spcPct val="0"/>
              </a:spcAft>
              <a:buClr>
                <a:schemeClr val="accent1"/>
              </a:buClr>
              <a:buSzPct val="100000"/>
              <a:buFont typeface="Arial" panose="020B0604020202020204" pitchFamily="34" charset="0"/>
              <a:buChar char="•"/>
              <a:tabLst/>
              <a:defRPr sz="18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3pPr>
            <a:lvl4pPr marL="360363" indent="-180975" algn="l" defTabSz="457200" rtl="0" eaLnBrk="1" fontAlgn="base" hangingPunct="1">
              <a:lnSpc>
                <a:spcPct val="100000"/>
              </a:lnSpc>
              <a:spcBef>
                <a:spcPts val="200"/>
              </a:spcBef>
              <a:spcAft>
                <a:spcPct val="0"/>
              </a:spcAft>
              <a:buClrTx/>
              <a:buSzPct val="60000"/>
              <a:buFont typeface="Tahoma" panose="020B0604030504040204" pitchFamily="34" charset="0"/>
              <a:buChar char="⁻"/>
              <a:defRPr sz="18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4pPr>
            <a:lvl5pPr marL="1436688" indent="-180975" algn="l" defTabSz="457200" rtl="0" eaLnBrk="1" fontAlgn="base" hangingPunct="1">
              <a:lnSpc>
                <a:spcPct val="100000"/>
              </a:lnSpc>
              <a:spcBef>
                <a:spcPts val="1200"/>
              </a:spcBef>
              <a:spcAft>
                <a:spcPct val="0"/>
              </a:spcAft>
              <a:buSzPct val="85000"/>
              <a:buFont typeface="Verdana" pitchFamily="34" charset="0"/>
              <a:buChar char="−"/>
              <a:defRPr sz="1600">
                <a:solidFill>
                  <a:srgbClr val="000000"/>
                </a:solidFill>
                <a:latin typeface="Tahoma" panose="020B0604030504040204" pitchFamily="34" charset="0"/>
                <a:ea typeface="Tahoma" panose="020B0604030504040204" pitchFamily="34" charset="0"/>
                <a:cs typeface="Tahoma" panose="020B0604030504040204" pitchFamily="34" charset="0"/>
                <a:sym typeface="Verdana" pitchFamily="34" charset="0"/>
              </a:defRPr>
            </a:lvl5pPr>
            <a:lvl6pPr marL="2437793"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6pPr>
            <a:lvl7pPr marL="289993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7pPr>
            <a:lvl8pPr marL="3362074"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8pPr>
            <a:lvl9pPr marL="3824216" marR="0" indent="-127088" algn="l" defTabSz="457200" eaLnBrk="1" latinLnBrk="0" hangingPunct="1">
              <a:lnSpc>
                <a:spcPct val="120000"/>
              </a:lnSpc>
              <a:spcBef>
                <a:spcPts val="0"/>
              </a:spcBef>
              <a:spcAft>
                <a:spcPts val="0"/>
              </a:spcAft>
              <a:buClrTx/>
              <a:buSzPct val="100000"/>
              <a:buFontTx/>
              <a:buChar char="•"/>
              <a:tabLst/>
              <a:defRPr sz="1100" b="0" i="0" u="none" strike="noStrike" cap="none" spc="0" baseline="0">
                <a:ln>
                  <a:noFill/>
                </a:ln>
                <a:solidFill>
                  <a:srgbClr val="000000"/>
                </a:solidFill>
                <a:uFillTx/>
                <a:latin typeface="Verdana"/>
                <a:ea typeface="Verdana"/>
                <a:cs typeface="Verdana"/>
                <a:sym typeface="Verdana"/>
              </a:defRPr>
            </a:lvl9pPr>
          </a:lstStyle>
          <a:p>
            <a:r>
              <a:rPr lang="fr-FR" sz="1800" kern="0" dirty="0"/>
              <a:t>Sur la base d’estimation de présence simultanée et d’usage de la voiture</a:t>
            </a:r>
            <a:endParaRPr lang="fr-FR" sz="1400" b="0" kern="0" dirty="0"/>
          </a:p>
          <a:p>
            <a:pPr marL="285750" indent="-285750">
              <a:buFont typeface="Arial" panose="020B0604020202020204" pitchFamily="34" charset="0"/>
              <a:buChar char="•"/>
            </a:pPr>
            <a:endParaRPr lang="fr-FR" sz="1400" b="0" kern="0" dirty="0"/>
          </a:p>
          <a:p>
            <a:endParaRPr lang="fr-FR" sz="1400" b="0" kern="0" dirty="0"/>
          </a:p>
          <a:p>
            <a:endParaRPr lang="fr-FR" b="0" kern="0" dirty="0"/>
          </a:p>
        </p:txBody>
      </p:sp>
      <p:sp>
        <p:nvSpPr>
          <p:cNvPr id="9" name="PB">
            <a:extLst>
              <a:ext uri="{FF2B5EF4-FFF2-40B4-BE49-F238E27FC236}">
                <a16:creationId xmlns:a16="http://schemas.microsoft.com/office/drawing/2014/main" id="{DAE90D1D-1911-473B-946D-44E151549710}"/>
              </a:ext>
            </a:extLst>
          </p:cNvPr>
          <p:cNvSpPr/>
          <p:nvPr/>
        </p:nvSpPr>
        <p:spPr>
          <a:xfrm>
            <a:off x="0" y="6515100"/>
            <a:ext cx="560255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0" name="Espace réservé de la date 9">
            <a:extLst>
              <a:ext uri="{FF2B5EF4-FFF2-40B4-BE49-F238E27FC236}">
                <a16:creationId xmlns:a16="http://schemas.microsoft.com/office/drawing/2014/main" id="{004FD7F0-A7A2-4B29-89A5-B7657C191B53}"/>
              </a:ext>
            </a:extLst>
          </p:cNvPr>
          <p:cNvSpPr>
            <a:spLocks noGrp="1"/>
          </p:cNvSpPr>
          <p:nvPr>
            <p:ph type="dt" sz="half" idx="2"/>
          </p:nvPr>
        </p:nvSpPr>
        <p:spPr/>
        <p:txBody>
          <a:bodyPr/>
          <a:lstStyle/>
          <a:p>
            <a:pPr>
              <a:defRPr/>
            </a:pPr>
            <a:endParaRPr lang="fr-FR" dirty="0"/>
          </a:p>
        </p:txBody>
      </p:sp>
      <p:sp>
        <p:nvSpPr>
          <p:cNvPr id="11" name="Espace réservé du pied de page 10">
            <a:extLst>
              <a:ext uri="{FF2B5EF4-FFF2-40B4-BE49-F238E27FC236}">
                <a16:creationId xmlns:a16="http://schemas.microsoft.com/office/drawing/2014/main" id="{0546A31B-BB30-4D9D-8519-C05E97F1FE72}"/>
              </a:ext>
            </a:extLst>
          </p:cNvPr>
          <p:cNvSpPr>
            <a:spLocks noGrp="1"/>
          </p:cNvSpPr>
          <p:nvPr>
            <p:ph type="ftr" sz="quarter" idx="3"/>
          </p:nvPr>
        </p:nvSpPr>
        <p:spPr/>
        <p:txBody>
          <a:bodyPr/>
          <a:lstStyle/>
          <a:p>
            <a:pPr>
              <a:defRPr/>
            </a:pPr>
            <a:endParaRPr lang="fr-FR" dirty="0"/>
          </a:p>
        </p:txBody>
      </p:sp>
      <p:sp>
        <p:nvSpPr>
          <p:cNvPr id="12" name="Espace réservé du numéro de diapositive 11">
            <a:extLst>
              <a:ext uri="{FF2B5EF4-FFF2-40B4-BE49-F238E27FC236}">
                <a16:creationId xmlns:a16="http://schemas.microsoft.com/office/drawing/2014/main" id="{9BBBC7FE-E7B0-47D9-A353-B262CB9FC885}"/>
              </a:ext>
            </a:extLst>
          </p:cNvPr>
          <p:cNvSpPr>
            <a:spLocks noGrp="1"/>
          </p:cNvSpPr>
          <p:nvPr>
            <p:ph type="sldNum" sz="quarter" idx="4"/>
          </p:nvPr>
        </p:nvSpPr>
        <p:spPr/>
        <p:txBody>
          <a:bodyPr/>
          <a:lstStyle/>
          <a:p>
            <a:pPr>
              <a:defRPr/>
            </a:pPr>
            <a:fld id="{2A19B30F-9136-4BF4-ACE0-62FF267387C0}" type="slidenum">
              <a:rPr lang="fr-FR" altLang="fr-FR" smtClean="0"/>
              <a:pPr>
                <a:defRPr/>
              </a:pPr>
              <a:t>29</a:t>
            </a:fld>
            <a:endParaRPr lang="fr-FR" altLang="fr-FR" dirty="0"/>
          </a:p>
        </p:txBody>
      </p:sp>
    </p:spTree>
    <p:extLst>
      <p:ext uri="{BB962C8B-B14F-4D97-AF65-F5344CB8AC3E}">
        <p14:creationId xmlns:p14="http://schemas.microsoft.com/office/powerpoint/2010/main" val="193719404"/>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Evaluation de la demande - stationnement des visiteurs</a:t>
            </a:r>
            <a:endParaRPr lang="fr-FR" u="sng" dirty="0"/>
          </a:p>
        </p:txBody>
      </p:sp>
      <p:sp>
        <p:nvSpPr>
          <p:cNvPr id="7" name="Espace réservé du contenu 2"/>
          <p:cNvSpPr>
            <a:spLocks noGrp="1"/>
          </p:cNvSpPr>
          <p:nvPr>
            <p:ph type="body" sz="quarter" idx="18"/>
          </p:nvPr>
        </p:nvSpPr>
        <p:spPr>
          <a:xfrm>
            <a:off x="442190" y="1595918"/>
            <a:ext cx="8612094" cy="4484218"/>
          </a:xfrm>
        </p:spPr>
        <p:txBody>
          <a:bodyPr>
            <a:normAutofit lnSpcReduction="10000"/>
          </a:bodyPr>
          <a:lstStyle>
            <a:lvl1pPr>
              <a:defRPr sz="2000"/>
            </a:lvl1pPr>
            <a:lvl2pPr>
              <a:defRPr sz="1800"/>
            </a:lvl2pPr>
            <a:lvl3pPr>
              <a:defRPr sz="1800"/>
            </a:lvl3pPr>
            <a:lvl4pPr>
              <a:defRPr sz="1800"/>
            </a:lvl4pPr>
            <a:lvl5pPr>
              <a:defRPr sz="1600"/>
            </a:lvl5pPr>
          </a:lstStyle>
          <a:p>
            <a:r>
              <a:rPr lang="fr-FR" sz="1800" dirty="0"/>
              <a:t>Approche au cas par cas</a:t>
            </a:r>
          </a:p>
          <a:p>
            <a:endParaRPr lang="fr-FR" sz="1800" b="0" dirty="0"/>
          </a:p>
          <a:p>
            <a:r>
              <a:rPr lang="fr-FR" sz="1600" b="0" dirty="0"/>
              <a:t>1) Identification des générateurs</a:t>
            </a:r>
          </a:p>
          <a:p>
            <a:r>
              <a:rPr lang="fr-FR" sz="1400" b="0" dirty="0"/>
              <a:t>Elle se fait en fonction d’une appréciation du commerce / de l’équipement à générer des flux de stationnement voiture. A apprécier selon:</a:t>
            </a:r>
          </a:p>
          <a:p>
            <a:endParaRPr lang="fr-FR" sz="1400" b="0" dirty="0"/>
          </a:p>
          <a:p>
            <a:pPr marL="285750" indent="-285750">
              <a:buFont typeface="Arial" panose="020B0604020202020204" pitchFamily="34" charset="0"/>
              <a:buChar char="•"/>
            </a:pPr>
            <a:r>
              <a:rPr lang="fr-FR" sz="1200" b="0" dirty="0"/>
              <a:t>La </a:t>
            </a:r>
            <a:r>
              <a:rPr lang="fr-FR" sz="1200" dirty="0"/>
              <a:t>zone de chalandise </a:t>
            </a:r>
            <a:r>
              <a:rPr lang="fr-FR" sz="1200" b="0" dirty="0"/>
              <a:t>du générateur: une zone étendue favorisera un usage intensif de la voiture. Généralement, les « gros » équipements (centres commerciaux, salles de spectacles, etc.) ont une zone de chalandise plus étendue que les petits.</a:t>
            </a:r>
            <a:br>
              <a:rPr lang="fr-FR" sz="1200" b="0" dirty="0"/>
            </a:br>
            <a:r>
              <a:rPr lang="fr-FR" sz="1200" b="0" dirty="0"/>
              <a:t>La demande stationnement générée est donc sur-proportionnelle à la taille de l’équipement</a:t>
            </a:r>
          </a:p>
          <a:p>
            <a:pPr marL="285750" indent="-285750">
              <a:buFont typeface="Arial" panose="020B0604020202020204" pitchFamily="34" charset="0"/>
              <a:buChar char="•"/>
            </a:pPr>
            <a:endParaRPr lang="fr-FR" sz="1200" b="0" dirty="0"/>
          </a:p>
          <a:p>
            <a:pPr marL="285750" indent="-285750">
              <a:buFont typeface="Arial" panose="020B0604020202020204" pitchFamily="34" charset="0"/>
              <a:buChar char="•"/>
            </a:pPr>
            <a:r>
              <a:rPr lang="fr-FR" sz="1200" b="0" dirty="0"/>
              <a:t>La </a:t>
            </a:r>
            <a:r>
              <a:rPr lang="fr-FR" sz="1200" dirty="0"/>
              <a:t>densité urbaine</a:t>
            </a:r>
            <a:br>
              <a:rPr lang="fr-FR" sz="1200" b="0" dirty="0"/>
            </a:br>
            <a:r>
              <a:rPr lang="fr-FR" sz="1200" b="0" dirty="0"/>
              <a:t>A zone de chalandise équivalente (ex: quelques milliers d’habitants pour un groupe scolaire), la génération de stationnement sera quasi inexistante en milieu urbain dense (échelle du quartier) mais pourra être plus importante en périurbain/rural dense (échelle de la commune voire du canton)</a:t>
            </a:r>
          </a:p>
          <a:p>
            <a:pPr marL="285750" indent="-285750">
              <a:buFont typeface="Arial" panose="020B0604020202020204" pitchFamily="34" charset="0"/>
              <a:buChar char="•"/>
            </a:pPr>
            <a:endParaRPr lang="fr-FR" sz="1200" b="0" dirty="0"/>
          </a:p>
          <a:p>
            <a:pPr marL="285750" indent="-285750">
              <a:buFont typeface="Arial" panose="020B0604020202020204" pitchFamily="34" charset="0"/>
              <a:buChar char="•"/>
            </a:pPr>
            <a:r>
              <a:rPr lang="fr-FR" sz="1200" b="0" dirty="0"/>
              <a:t>L’</a:t>
            </a:r>
            <a:r>
              <a:rPr lang="fr-FR" sz="1200" dirty="0"/>
              <a:t>aménagement urbain </a:t>
            </a:r>
            <a:r>
              <a:rPr lang="fr-FR" sz="1200" b="0" dirty="0"/>
              <a:t>Pour les courts trajets (domicile-école, domicile-commerce de proximité) pour lesquelles l’alternative piétonne est évidente, l’usage de la voiture est très élastique en fonction des aménagements.</a:t>
            </a:r>
            <a:br>
              <a:rPr lang="fr-FR" sz="1200" b="0" dirty="0"/>
            </a:br>
            <a:r>
              <a:rPr lang="fr-FR" sz="1200" b="0" dirty="0"/>
              <a:t>Cette élasticité est notamment constatée pour </a:t>
            </a:r>
            <a:r>
              <a:rPr lang="fr-FR" sz="1200" dirty="0"/>
              <a:t>les écoles</a:t>
            </a:r>
            <a:r>
              <a:rPr lang="fr-FR" sz="1200" b="0" dirty="0"/>
              <a:t>, où la dépose des enfants va s’effectuer plutôt à pied ou en voiture selon la priorité donnée aux aménagements pour les piétons ou les voitures.</a:t>
            </a:r>
            <a:br>
              <a:rPr lang="fr-FR" sz="1200" b="0" dirty="0"/>
            </a:br>
            <a:endParaRPr lang="fr-FR" b="0" dirty="0"/>
          </a:p>
          <a:p>
            <a:r>
              <a:rPr lang="fr-FR" sz="1600" b="0" dirty="0"/>
              <a:t>2)  Recherche de comparaisons avec des générateurs existants présentant des caractéristiques comparables</a:t>
            </a:r>
            <a:endParaRPr lang="fr-FR" b="0" dirty="0"/>
          </a:p>
        </p:txBody>
      </p:sp>
      <p:sp>
        <p:nvSpPr>
          <p:cNvPr id="11" name="PB">
            <a:extLst>
              <a:ext uri="{FF2B5EF4-FFF2-40B4-BE49-F238E27FC236}">
                <a16:creationId xmlns:a16="http://schemas.microsoft.com/office/drawing/2014/main" id="{80FF20A8-9D16-4E7E-A5B6-9202C4C8BBBC}"/>
              </a:ext>
            </a:extLst>
          </p:cNvPr>
          <p:cNvSpPr/>
          <p:nvPr/>
        </p:nvSpPr>
        <p:spPr>
          <a:xfrm>
            <a:off x="0" y="6515100"/>
            <a:ext cx="582558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Espace réservé de la date 11">
            <a:extLst>
              <a:ext uri="{FF2B5EF4-FFF2-40B4-BE49-F238E27FC236}">
                <a16:creationId xmlns:a16="http://schemas.microsoft.com/office/drawing/2014/main" id="{78B9A3DE-ADDC-4A10-8013-0BCE64ECF157}"/>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46011313-1844-4F77-8FA8-E0BC586BE1DE}"/>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21E8AD62-5364-4730-BBBB-938A362ADF8E}"/>
              </a:ext>
            </a:extLst>
          </p:cNvPr>
          <p:cNvSpPr>
            <a:spLocks noGrp="1"/>
          </p:cNvSpPr>
          <p:nvPr>
            <p:ph type="sldNum" sz="quarter" idx="17"/>
          </p:nvPr>
        </p:nvSpPr>
        <p:spPr/>
        <p:txBody>
          <a:bodyPr/>
          <a:lstStyle/>
          <a:p>
            <a:pPr>
              <a:defRPr/>
            </a:pPr>
            <a:fld id="{2A19B30F-9136-4BF4-ACE0-62FF267387C0}" type="slidenum">
              <a:rPr lang="fr-FR" altLang="fr-FR" smtClean="0"/>
              <a:pPr>
                <a:defRPr/>
              </a:pPr>
              <a:t>30</a:t>
            </a:fld>
            <a:endParaRPr lang="fr-FR" altLang="fr-FR" dirty="0"/>
          </a:p>
        </p:txBody>
      </p:sp>
    </p:spTree>
    <p:extLst>
      <p:ext uri="{BB962C8B-B14F-4D97-AF65-F5344CB8AC3E}">
        <p14:creationId xmlns:p14="http://schemas.microsoft.com/office/powerpoint/2010/main" val="3619934676"/>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a:bodyPr>
          <a:lstStyle/>
          <a:p>
            <a:r>
              <a:rPr lang="fr-FR" dirty="0"/>
              <a:t>Affectation de la demande – les différentes options</a:t>
            </a:r>
            <a:endParaRPr lang="fr-FR" u="sng" dirty="0"/>
          </a:p>
        </p:txBody>
      </p:sp>
      <p:sp>
        <p:nvSpPr>
          <p:cNvPr id="7" name="Espace réservé du contenu 2"/>
          <p:cNvSpPr>
            <a:spLocks noGrp="1"/>
          </p:cNvSpPr>
          <p:nvPr>
            <p:ph type="body" sz="quarter" idx="19"/>
          </p:nvPr>
        </p:nvSpPr>
        <p:spPr>
          <a:xfrm>
            <a:off x="720000" y="1520192"/>
            <a:ext cx="3600000" cy="1440000"/>
          </a:xfrm>
        </p:spPr>
        <p:txBody>
          <a:bodyPr>
            <a:normAutofit fontScale="92500" lnSpcReduction="20000"/>
          </a:bodyPr>
          <a:lstStyle>
            <a:lvl1pPr>
              <a:defRPr sz="2000"/>
            </a:lvl1pPr>
            <a:lvl2pPr>
              <a:defRPr sz="1800"/>
            </a:lvl2pPr>
            <a:lvl3pPr>
              <a:defRPr sz="1800"/>
            </a:lvl3pPr>
            <a:lvl4pPr>
              <a:defRPr sz="1800"/>
            </a:lvl4pPr>
            <a:lvl5pPr>
              <a:defRPr sz="1600"/>
            </a:lvl5pPr>
          </a:lstStyle>
          <a:p>
            <a:r>
              <a:rPr lang="fr-FR" sz="1800" b="0" u="sng" dirty="0"/>
              <a:t>Différentes solutions à combiner</a:t>
            </a:r>
          </a:p>
          <a:p>
            <a:pPr marL="285750" indent="-285750">
              <a:buFont typeface="Arial" panose="020B0604020202020204" pitchFamily="34" charset="0"/>
              <a:buChar char="•"/>
            </a:pPr>
            <a:r>
              <a:rPr lang="fr-FR" sz="1800" b="0" dirty="0"/>
              <a:t>Parkings privés sous immeuble</a:t>
            </a:r>
          </a:p>
          <a:p>
            <a:pPr marL="285750" indent="-285750">
              <a:buFont typeface="Arial" panose="020B0604020202020204" pitchFamily="34" charset="0"/>
              <a:buChar char="•"/>
            </a:pPr>
            <a:r>
              <a:rPr lang="fr-FR" sz="1800" b="0" dirty="0"/>
              <a:t>Parkings en enclos</a:t>
            </a:r>
          </a:p>
          <a:p>
            <a:pPr marL="285750" indent="-285750">
              <a:buFont typeface="Arial" panose="020B0604020202020204" pitchFamily="34" charset="0"/>
              <a:buChar char="•"/>
            </a:pPr>
            <a:r>
              <a:rPr lang="fr-FR" sz="1800" b="0" dirty="0"/>
              <a:t>Parkings publics, en silo ou en souterrain</a:t>
            </a:r>
          </a:p>
          <a:p>
            <a:pPr marL="285750" indent="-285750">
              <a:buFont typeface="Arial" panose="020B0604020202020204" pitchFamily="34" charset="0"/>
              <a:buChar char="•"/>
            </a:pPr>
            <a:r>
              <a:rPr lang="fr-FR" sz="1800" b="0" dirty="0"/>
              <a:t>Stationnement sur voirie</a:t>
            </a:r>
          </a:p>
          <a:p>
            <a:pPr marL="285750" indent="-285750">
              <a:buFont typeface="Arial" panose="020B0604020202020204" pitchFamily="34" charset="0"/>
              <a:buChar char="•"/>
            </a:pPr>
            <a:endParaRPr lang="fr-FR" sz="1800" b="0" dirty="0"/>
          </a:p>
          <a:p>
            <a:endParaRPr lang="fr-FR" sz="1800" b="0" u="sng" dirty="0"/>
          </a:p>
          <a:p>
            <a:endParaRPr lang="fr-FR" sz="1800" b="0" u="sng" dirty="0"/>
          </a:p>
          <a:p>
            <a:endParaRPr lang="fr-FR" sz="1800" b="0" dirty="0"/>
          </a:p>
          <a:p>
            <a:endParaRPr lang="fr-FR" sz="1400" b="0" dirty="0"/>
          </a:p>
        </p:txBody>
      </p:sp>
      <p:pic>
        <p:nvPicPr>
          <p:cNvPr id="11" name="Picture 4" descr="\\Sareco02\affaires terminées\SA345A - Saint Ouen - Gestion parkings en ouvrage\Fiches par parking SA345A\OPHLM - UG2\Louis Blanc\IMG_0012.JPG">
            <a:extLst>
              <a:ext uri="{FF2B5EF4-FFF2-40B4-BE49-F238E27FC236}">
                <a16:creationId xmlns:a16="http://schemas.microsoft.com/office/drawing/2014/main" id="{536C85AA-A725-4950-8153-9CFD6E826F44}"/>
              </a:ext>
            </a:extLst>
          </p:cNvPr>
          <p:cNvPicPr>
            <a:picLocks noGrp="1" noChangeAspect="1" noChangeArrowheads="1"/>
          </p:cNvPicPr>
          <p:nvPr>
            <p:ph type="pic" sz="quarter" idx="13"/>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t="3333" b="3333"/>
          <a:stretch>
            <a:fillRect/>
          </a:stretch>
        </p:blipFill>
        <p:spPr bwMode="auto">
          <a:xfrm>
            <a:off x="5040313" y="360363"/>
            <a:ext cx="3600450" cy="2519362"/>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C669669D-8569-4465-8392-2C2CA625F21F}"/>
              </a:ext>
            </a:extLst>
          </p:cNvPr>
          <p:cNvSpPr txBox="1"/>
          <p:nvPr/>
        </p:nvSpPr>
        <p:spPr>
          <a:xfrm>
            <a:off x="5120640" y="2962656"/>
            <a:ext cx="3335731" cy="2487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Parkings privés sous immeubles</a:t>
            </a:r>
          </a:p>
        </p:txBody>
      </p:sp>
      <p:sp>
        <p:nvSpPr>
          <p:cNvPr id="14" name="ZoneTexte 13">
            <a:extLst>
              <a:ext uri="{FF2B5EF4-FFF2-40B4-BE49-F238E27FC236}">
                <a16:creationId xmlns:a16="http://schemas.microsoft.com/office/drawing/2014/main" id="{BE55089C-4F2F-4505-B371-B807011F0563}"/>
              </a:ext>
            </a:extLst>
          </p:cNvPr>
          <p:cNvSpPr txBox="1"/>
          <p:nvPr/>
        </p:nvSpPr>
        <p:spPr>
          <a:xfrm>
            <a:off x="782726" y="6130138"/>
            <a:ext cx="3101645" cy="24140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Parking public en silo (Toulouse)</a:t>
            </a:r>
          </a:p>
        </p:txBody>
      </p:sp>
      <p:pic>
        <p:nvPicPr>
          <p:cNvPr id="17" name="Espace réservé pour une image  12">
            <a:extLst>
              <a:ext uri="{FF2B5EF4-FFF2-40B4-BE49-F238E27FC236}">
                <a16:creationId xmlns:a16="http://schemas.microsoft.com/office/drawing/2014/main" id="{98C2F7D7-8645-4E4C-B432-4547C0B29E60}"/>
              </a:ext>
            </a:extLst>
          </p:cNvPr>
          <p:cNvPicPr>
            <a:picLocks noGrp="1" noChangeAspect="1"/>
          </p:cNvPicPr>
          <p:nvPr>
            <p:ph type="pic" sz="quarter" idx="15"/>
          </p:nvPr>
        </p:nvPicPr>
        <p:blipFill>
          <a:blip r:embed="rId4"/>
          <a:srcRect l="3168" r="3168"/>
          <a:stretch>
            <a:fillRect/>
          </a:stretch>
        </p:blipFill>
        <p:spPr>
          <a:xfrm>
            <a:off x="720725" y="3527425"/>
            <a:ext cx="3598863" cy="2520950"/>
          </a:xfrm>
          <a:prstGeom prst="rect">
            <a:avLst/>
          </a:prstGeom>
        </p:spPr>
      </p:pic>
      <p:pic>
        <p:nvPicPr>
          <p:cNvPr id="18" name="Picture 2" descr="S:\Affaires BC\SA468A - SAMOA - AMO stat. projet urbain de l'ile de Nantes\Photos\Photos septembre 2011\DSC00105.JPG">
            <a:extLst>
              <a:ext uri="{FF2B5EF4-FFF2-40B4-BE49-F238E27FC236}">
                <a16:creationId xmlns:a16="http://schemas.microsoft.com/office/drawing/2014/main" id="{CAD123F5-C15F-48C6-81E8-E6F28D136600}"/>
              </a:ext>
            </a:extLst>
          </p:cNvPr>
          <p:cNvPicPr>
            <a:picLocks noGrp="1" noChangeAspect="1" noChangeArrowheads="1"/>
          </p:cNvPicPr>
          <p:nvPr>
            <p:ph type="pic" sz="quarter" idx="14"/>
          </p:nvPr>
        </p:nvPicPr>
        <p:blipFill>
          <a:blip r:embed="rId5" cstate="print">
            <a:extLst>
              <a:ext uri="{28A0092B-C50C-407E-A947-70E740481C1C}">
                <a14:useLocalDpi xmlns:a14="http://schemas.microsoft.com/office/drawing/2010/main" val="0"/>
              </a:ext>
            </a:extLst>
          </a:blip>
          <a:srcRect t="23743" b="23743"/>
          <a:stretch>
            <a:fillRect/>
          </a:stretch>
        </p:blipFill>
        <p:spPr bwMode="auto">
          <a:xfrm>
            <a:off x="5040313" y="3527425"/>
            <a:ext cx="3600450"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ZoneTexte 18">
            <a:extLst>
              <a:ext uri="{FF2B5EF4-FFF2-40B4-BE49-F238E27FC236}">
                <a16:creationId xmlns:a16="http://schemas.microsoft.com/office/drawing/2014/main" id="{6799BDB4-CFC6-4916-BA06-4A0059772FD6}"/>
              </a:ext>
            </a:extLst>
          </p:cNvPr>
          <p:cNvSpPr txBox="1"/>
          <p:nvPr/>
        </p:nvSpPr>
        <p:spPr>
          <a:xfrm>
            <a:off x="5025543" y="6114288"/>
            <a:ext cx="3335731" cy="2487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0" u="none" strike="noStrike" cap="none" spc="0" normalizeH="0" baseline="0" dirty="0">
                <a:ln>
                  <a:noFill/>
                </a:ln>
                <a:solidFill>
                  <a:schemeClr val="tx1"/>
                </a:solidFill>
                <a:effectLst/>
                <a:uFillTx/>
                <a:latin typeface="+mn-lt"/>
                <a:ea typeface="Verdana" charset="0"/>
                <a:cs typeface="Verdana" charset="0"/>
                <a:sym typeface="Helvetica"/>
              </a:rPr>
              <a:t>Stationnement longitudinal sur voirie (Paris)</a:t>
            </a:r>
          </a:p>
        </p:txBody>
      </p:sp>
      <p:sp>
        <p:nvSpPr>
          <p:cNvPr id="22" name="PB">
            <a:extLst>
              <a:ext uri="{FF2B5EF4-FFF2-40B4-BE49-F238E27FC236}">
                <a16:creationId xmlns:a16="http://schemas.microsoft.com/office/drawing/2014/main" id="{C25D1BFA-210C-4AD7-852C-767F88B04500}"/>
              </a:ext>
            </a:extLst>
          </p:cNvPr>
          <p:cNvSpPr/>
          <p:nvPr/>
        </p:nvSpPr>
        <p:spPr>
          <a:xfrm>
            <a:off x="0" y="6515100"/>
            <a:ext cx="6048607"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23" name="Espace réservé de la date 22">
            <a:extLst>
              <a:ext uri="{FF2B5EF4-FFF2-40B4-BE49-F238E27FC236}">
                <a16:creationId xmlns:a16="http://schemas.microsoft.com/office/drawing/2014/main" id="{3F16E365-830E-46A8-A59D-47ACCB38FB6D}"/>
              </a:ext>
            </a:extLst>
          </p:cNvPr>
          <p:cNvSpPr>
            <a:spLocks noGrp="1"/>
          </p:cNvSpPr>
          <p:nvPr>
            <p:ph type="dt" sz="half" idx="16"/>
          </p:nvPr>
        </p:nvSpPr>
        <p:spPr/>
        <p:txBody>
          <a:bodyPr/>
          <a:lstStyle/>
          <a:p>
            <a:pPr>
              <a:defRPr/>
            </a:pPr>
            <a:endParaRPr lang="fr-FR" dirty="0"/>
          </a:p>
        </p:txBody>
      </p:sp>
      <p:sp>
        <p:nvSpPr>
          <p:cNvPr id="24" name="Espace réservé du pied de page 23">
            <a:extLst>
              <a:ext uri="{FF2B5EF4-FFF2-40B4-BE49-F238E27FC236}">
                <a16:creationId xmlns:a16="http://schemas.microsoft.com/office/drawing/2014/main" id="{D391F0CD-634D-4A6D-976A-BF62E7502DCE}"/>
              </a:ext>
            </a:extLst>
          </p:cNvPr>
          <p:cNvSpPr>
            <a:spLocks noGrp="1"/>
          </p:cNvSpPr>
          <p:nvPr>
            <p:ph type="ftr" sz="quarter" idx="17"/>
          </p:nvPr>
        </p:nvSpPr>
        <p:spPr/>
        <p:txBody>
          <a:bodyPr/>
          <a:lstStyle/>
          <a:p>
            <a:pPr>
              <a:defRPr/>
            </a:pPr>
            <a:endParaRPr lang="fr-FR" dirty="0"/>
          </a:p>
        </p:txBody>
      </p:sp>
      <p:sp>
        <p:nvSpPr>
          <p:cNvPr id="25" name="Espace réservé du numéro de diapositive 24">
            <a:extLst>
              <a:ext uri="{FF2B5EF4-FFF2-40B4-BE49-F238E27FC236}">
                <a16:creationId xmlns:a16="http://schemas.microsoft.com/office/drawing/2014/main" id="{F79F766B-C041-43B7-A283-6A99CEFD4A41}"/>
              </a:ext>
            </a:extLst>
          </p:cNvPr>
          <p:cNvSpPr>
            <a:spLocks noGrp="1"/>
          </p:cNvSpPr>
          <p:nvPr>
            <p:ph type="sldNum" sz="quarter" idx="18"/>
          </p:nvPr>
        </p:nvSpPr>
        <p:spPr/>
        <p:txBody>
          <a:bodyPr/>
          <a:lstStyle/>
          <a:p>
            <a:pPr>
              <a:defRPr/>
            </a:pPr>
            <a:fld id="{2A19B30F-9136-4BF4-ACE0-62FF267387C0}" type="slidenum">
              <a:rPr lang="fr-FR" altLang="fr-FR" smtClean="0"/>
              <a:pPr>
                <a:defRPr/>
              </a:pPr>
              <a:t>31</a:t>
            </a:fld>
            <a:endParaRPr lang="fr-FR" altLang="fr-FR" dirty="0"/>
          </a:p>
        </p:txBody>
      </p:sp>
    </p:spTree>
    <p:extLst>
      <p:ext uri="{BB962C8B-B14F-4D97-AF65-F5344CB8AC3E}">
        <p14:creationId xmlns:p14="http://schemas.microsoft.com/office/powerpoint/2010/main" val="3217140667"/>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5" name="Rectangle 2"/>
          <p:cNvSpPr>
            <a:spLocks noGrp="1" noChangeArrowheads="1"/>
          </p:cNvSpPr>
          <p:nvPr>
            <p:ph type="title"/>
          </p:nvPr>
        </p:nvSpPr>
        <p:spPr>
          <a:xfrm>
            <a:off x="395536" y="249238"/>
            <a:ext cx="6334125" cy="515937"/>
          </a:xfrm>
        </p:spPr>
        <p:txBody>
          <a:bodyPr/>
          <a:lstStyle/>
          <a:p>
            <a:pPr eaLnBrk="1" hangingPunct="1"/>
            <a:r>
              <a:rPr lang="fr-FR" altLang="en-US" dirty="0"/>
              <a:t>Affectation - contexte urbain classique</a:t>
            </a:r>
          </a:p>
        </p:txBody>
      </p:sp>
      <p:sp>
        <p:nvSpPr>
          <p:cNvPr id="932867" name="Text Box 3"/>
          <p:cNvSpPr txBox="1">
            <a:spLocks noChangeArrowheads="1"/>
          </p:cNvSpPr>
          <p:nvPr/>
        </p:nvSpPr>
        <p:spPr bwMode="auto">
          <a:xfrm>
            <a:off x="6732588" y="3716338"/>
            <a:ext cx="1368425" cy="2444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000" b="1" i="1"/>
              <a:t>Commerce</a:t>
            </a:r>
          </a:p>
        </p:txBody>
      </p:sp>
      <p:sp>
        <p:nvSpPr>
          <p:cNvPr id="932868" name="Rectangle 4"/>
          <p:cNvSpPr>
            <a:spLocks noChangeArrowheads="1"/>
          </p:cNvSpPr>
          <p:nvPr/>
        </p:nvSpPr>
        <p:spPr bwMode="auto">
          <a:xfrm>
            <a:off x="971550"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869" name="Rectangle 5"/>
          <p:cNvSpPr>
            <a:spLocks noChangeArrowheads="1"/>
          </p:cNvSpPr>
          <p:nvPr/>
        </p:nvSpPr>
        <p:spPr bwMode="auto">
          <a:xfrm>
            <a:off x="6516688"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870" name="Line 6"/>
          <p:cNvSpPr>
            <a:spLocks noChangeShapeType="1"/>
          </p:cNvSpPr>
          <p:nvPr/>
        </p:nvSpPr>
        <p:spPr bwMode="auto">
          <a:xfrm>
            <a:off x="468313" y="4365625"/>
            <a:ext cx="84963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pic>
        <p:nvPicPr>
          <p:cNvPr id="932871" name="Picture 7"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825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2" name="Picture 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163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3" name="Picture 9"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343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4" name="Picture 10"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3523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5" name="Picture 11"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8250" y="49069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6" name="Picture 1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1638" y="49069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7" name="Picture 1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3438" y="49069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8" name="Picture 14"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35238" y="49069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79" name="Picture 15"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0" name="Picture 16"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5825"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1" name="Picture 17"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1000"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2" name="Picture 1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6238"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2883" name="Rectangle 19"/>
          <p:cNvSpPr>
            <a:spLocks noChangeArrowheads="1"/>
          </p:cNvSpPr>
          <p:nvPr/>
        </p:nvSpPr>
        <p:spPr bwMode="auto">
          <a:xfrm>
            <a:off x="684213" y="4365625"/>
            <a:ext cx="2374900" cy="1511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pic>
        <p:nvPicPr>
          <p:cNvPr id="932884" name="Picture 20"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5" name="Picture 21"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1518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6" name="Picture 2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698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7" name="Picture 2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000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8" name="Picture 24"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889" name="Picture 25"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2890" name="Rectangle 26"/>
          <p:cNvSpPr>
            <a:spLocks noChangeArrowheads="1"/>
          </p:cNvSpPr>
          <p:nvPr/>
        </p:nvSpPr>
        <p:spPr bwMode="auto">
          <a:xfrm>
            <a:off x="6227763" y="4365625"/>
            <a:ext cx="2374900" cy="1511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932891" name="Group 27"/>
          <p:cNvGrpSpPr>
            <a:grpSpLocks/>
          </p:cNvGrpSpPr>
          <p:nvPr/>
        </p:nvGrpSpPr>
        <p:grpSpPr bwMode="auto">
          <a:xfrm>
            <a:off x="1258888" y="1700213"/>
            <a:ext cx="144462" cy="431800"/>
            <a:chOff x="839" y="1616"/>
            <a:chExt cx="544" cy="1224"/>
          </a:xfrm>
        </p:grpSpPr>
        <p:sp>
          <p:nvSpPr>
            <p:cNvPr id="10423" name="Line 2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4" name="Line 2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5" name="Line 3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6" name="Line 3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7" name="Oval 3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897" name="Group 33"/>
          <p:cNvGrpSpPr>
            <a:grpSpLocks/>
          </p:cNvGrpSpPr>
          <p:nvPr/>
        </p:nvGrpSpPr>
        <p:grpSpPr bwMode="auto">
          <a:xfrm>
            <a:off x="1476375" y="1700213"/>
            <a:ext cx="144463" cy="431800"/>
            <a:chOff x="839" y="1616"/>
            <a:chExt cx="544" cy="1224"/>
          </a:xfrm>
        </p:grpSpPr>
        <p:sp>
          <p:nvSpPr>
            <p:cNvPr id="10418" name="Line 3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9" name="Line 3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0" name="Line 3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1" name="Line 3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22" name="Oval 3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03" name="Group 39"/>
          <p:cNvGrpSpPr>
            <a:grpSpLocks/>
          </p:cNvGrpSpPr>
          <p:nvPr/>
        </p:nvGrpSpPr>
        <p:grpSpPr bwMode="auto">
          <a:xfrm>
            <a:off x="1979613" y="1700213"/>
            <a:ext cx="144462" cy="431800"/>
            <a:chOff x="839" y="1616"/>
            <a:chExt cx="544" cy="1224"/>
          </a:xfrm>
        </p:grpSpPr>
        <p:sp>
          <p:nvSpPr>
            <p:cNvPr id="10413" name="Line 4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4" name="Line 4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5" name="Line 4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6" name="Line 4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7" name="Oval 4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932909" name="Rectangle 45"/>
          <p:cNvSpPr>
            <a:spLocks noChangeArrowheads="1"/>
          </p:cNvSpPr>
          <p:nvPr/>
        </p:nvSpPr>
        <p:spPr bwMode="auto">
          <a:xfrm>
            <a:off x="1187450" y="1628775"/>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10" name="Rectangle 46"/>
          <p:cNvSpPr>
            <a:spLocks noChangeArrowheads="1"/>
          </p:cNvSpPr>
          <p:nvPr/>
        </p:nvSpPr>
        <p:spPr bwMode="auto">
          <a:xfrm>
            <a:off x="1187450" y="2420938"/>
            <a:ext cx="1368425"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11" name="Rectangle 47"/>
          <p:cNvSpPr>
            <a:spLocks noChangeArrowheads="1"/>
          </p:cNvSpPr>
          <p:nvPr/>
        </p:nvSpPr>
        <p:spPr bwMode="auto">
          <a:xfrm>
            <a:off x="1187450" y="3213100"/>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932912" name="Group 48"/>
          <p:cNvGrpSpPr>
            <a:grpSpLocks/>
          </p:cNvGrpSpPr>
          <p:nvPr/>
        </p:nvGrpSpPr>
        <p:grpSpPr bwMode="auto">
          <a:xfrm>
            <a:off x="2195513" y="2492375"/>
            <a:ext cx="144462" cy="431800"/>
            <a:chOff x="839" y="1616"/>
            <a:chExt cx="544" cy="1224"/>
          </a:xfrm>
        </p:grpSpPr>
        <p:sp>
          <p:nvSpPr>
            <p:cNvPr id="10408" name="Line 4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9" name="Line 5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0" name="Line 5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1" name="Line 5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12" name="Oval 5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18" name="Group 54"/>
          <p:cNvGrpSpPr>
            <a:grpSpLocks/>
          </p:cNvGrpSpPr>
          <p:nvPr/>
        </p:nvGrpSpPr>
        <p:grpSpPr bwMode="auto">
          <a:xfrm>
            <a:off x="1476375" y="3284538"/>
            <a:ext cx="144463" cy="431800"/>
            <a:chOff x="839" y="1616"/>
            <a:chExt cx="544" cy="1224"/>
          </a:xfrm>
        </p:grpSpPr>
        <p:sp>
          <p:nvSpPr>
            <p:cNvPr id="10403" name="Line 55"/>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4" name="Line 56"/>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5" name="Line 57"/>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6" name="Line 58"/>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7" name="Oval 59"/>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24" name="Group 60"/>
          <p:cNvGrpSpPr>
            <a:grpSpLocks/>
          </p:cNvGrpSpPr>
          <p:nvPr/>
        </p:nvGrpSpPr>
        <p:grpSpPr bwMode="auto">
          <a:xfrm>
            <a:off x="1692275" y="3284538"/>
            <a:ext cx="144463" cy="431800"/>
            <a:chOff x="839" y="1616"/>
            <a:chExt cx="544" cy="1224"/>
          </a:xfrm>
        </p:grpSpPr>
        <p:sp>
          <p:nvSpPr>
            <p:cNvPr id="10398" name="Line 61"/>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9" name="Line 62"/>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0" name="Line 63"/>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1" name="Line 64"/>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402" name="Oval 65"/>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30" name="Group 66"/>
          <p:cNvGrpSpPr>
            <a:grpSpLocks/>
          </p:cNvGrpSpPr>
          <p:nvPr/>
        </p:nvGrpSpPr>
        <p:grpSpPr bwMode="auto">
          <a:xfrm>
            <a:off x="1476375" y="2492375"/>
            <a:ext cx="144463" cy="431800"/>
            <a:chOff x="839" y="1616"/>
            <a:chExt cx="544" cy="1224"/>
          </a:xfrm>
        </p:grpSpPr>
        <p:sp>
          <p:nvSpPr>
            <p:cNvPr id="10393" name="Line 6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4" name="Line 6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5" name="Line 6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6" name="Line 7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7" name="Oval 7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932936" name="Rectangle 72"/>
          <p:cNvSpPr>
            <a:spLocks noChangeArrowheads="1"/>
          </p:cNvSpPr>
          <p:nvPr/>
        </p:nvSpPr>
        <p:spPr bwMode="auto">
          <a:xfrm>
            <a:off x="6732588" y="1557338"/>
            <a:ext cx="576262"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37" name="Rectangle 73"/>
          <p:cNvSpPr>
            <a:spLocks noChangeArrowheads="1"/>
          </p:cNvSpPr>
          <p:nvPr/>
        </p:nvSpPr>
        <p:spPr bwMode="auto">
          <a:xfrm>
            <a:off x="7524750" y="1557338"/>
            <a:ext cx="576263"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38" name="Rectangle 74"/>
          <p:cNvSpPr>
            <a:spLocks noChangeArrowheads="1"/>
          </p:cNvSpPr>
          <p:nvPr/>
        </p:nvSpPr>
        <p:spPr bwMode="auto">
          <a:xfrm>
            <a:off x="6732588" y="2276475"/>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39" name="Rectangle 75"/>
          <p:cNvSpPr>
            <a:spLocks noChangeArrowheads="1"/>
          </p:cNvSpPr>
          <p:nvPr/>
        </p:nvSpPr>
        <p:spPr bwMode="auto">
          <a:xfrm>
            <a:off x="7524750" y="2276475"/>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40" name="Rectangle 76"/>
          <p:cNvSpPr>
            <a:spLocks noChangeArrowheads="1"/>
          </p:cNvSpPr>
          <p:nvPr/>
        </p:nvSpPr>
        <p:spPr bwMode="auto">
          <a:xfrm>
            <a:off x="6732588" y="2997200"/>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41" name="Rectangle 77"/>
          <p:cNvSpPr>
            <a:spLocks noChangeArrowheads="1"/>
          </p:cNvSpPr>
          <p:nvPr/>
        </p:nvSpPr>
        <p:spPr bwMode="auto">
          <a:xfrm>
            <a:off x="7524750" y="2997200"/>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42" name="Rectangle 78"/>
          <p:cNvSpPr>
            <a:spLocks noChangeArrowheads="1"/>
          </p:cNvSpPr>
          <p:nvPr/>
        </p:nvSpPr>
        <p:spPr bwMode="auto">
          <a:xfrm>
            <a:off x="6732588" y="3933825"/>
            <a:ext cx="1368425" cy="43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932943" name="Rectangle 79"/>
          <p:cNvSpPr>
            <a:spLocks noChangeArrowheads="1"/>
          </p:cNvSpPr>
          <p:nvPr/>
        </p:nvSpPr>
        <p:spPr bwMode="auto">
          <a:xfrm>
            <a:off x="6732588" y="3716338"/>
            <a:ext cx="1368425" cy="2174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932944" name="Group 80"/>
          <p:cNvGrpSpPr>
            <a:grpSpLocks/>
          </p:cNvGrpSpPr>
          <p:nvPr/>
        </p:nvGrpSpPr>
        <p:grpSpPr bwMode="auto">
          <a:xfrm>
            <a:off x="6875463" y="3068638"/>
            <a:ext cx="144462" cy="431800"/>
            <a:chOff x="839" y="1616"/>
            <a:chExt cx="544" cy="1224"/>
          </a:xfrm>
        </p:grpSpPr>
        <p:sp>
          <p:nvSpPr>
            <p:cNvPr id="10388" name="Line 81"/>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9" name="Line 82"/>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0" name="Line 83"/>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1" name="Line 84"/>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92" name="Oval 85"/>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50" name="Group 86"/>
          <p:cNvGrpSpPr>
            <a:grpSpLocks/>
          </p:cNvGrpSpPr>
          <p:nvPr/>
        </p:nvGrpSpPr>
        <p:grpSpPr bwMode="auto">
          <a:xfrm>
            <a:off x="7092950" y="3068638"/>
            <a:ext cx="144463" cy="431800"/>
            <a:chOff x="839" y="1616"/>
            <a:chExt cx="544" cy="1224"/>
          </a:xfrm>
        </p:grpSpPr>
        <p:sp>
          <p:nvSpPr>
            <p:cNvPr id="10383" name="Line 8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4" name="Line 8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5" name="Line 8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6" name="Line 9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7" name="Oval 9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56" name="Group 92"/>
          <p:cNvGrpSpPr>
            <a:grpSpLocks/>
          </p:cNvGrpSpPr>
          <p:nvPr/>
        </p:nvGrpSpPr>
        <p:grpSpPr bwMode="auto">
          <a:xfrm>
            <a:off x="7666038" y="3068638"/>
            <a:ext cx="144462" cy="431800"/>
            <a:chOff x="839" y="1616"/>
            <a:chExt cx="544" cy="1224"/>
          </a:xfrm>
        </p:grpSpPr>
        <p:sp>
          <p:nvSpPr>
            <p:cNvPr id="10378" name="Line 93"/>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9" name="Line 94"/>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0" name="Line 95"/>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1" name="Line 96"/>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82" name="Oval 97"/>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62" name="Group 98"/>
          <p:cNvGrpSpPr>
            <a:grpSpLocks/>
          </p:cNvGrpSpPr>
          <p:nvPr/>
        </p:nvGrpSpPr>
        <p:grpSpPr bwMode="auto">
          <a:xfrm>
            <a:off x="7883525" y="3068638"/>
            <a:ext cx="144463" cy="431800"/>
            <a:chOff x="839" y="1616"/>
            <a:chExt cx="544" cy="1224"/>
          </a:xfrm>
        </p:grpSpPr>
        <p:sp>
          <p:nvSpPr>
            <p:cNvPr id="10373" name="Line 9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4" name="Line 10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5" name="Line 10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6" name="Line 10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7" name="Oval 10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68" name="Group 104"/>
          <p:cNvGrpSpPr>
            <a:grpSpLocks/>
          </p:cNvGrpSpPr>
          <p:nvPr/>
        </p:nvGrpSpPr>
        <p:grpSpPr bwMode="auto">
          <a:xfrm>
            <a:off x="7667625" y="2349500"/>
            <a:ext cx="144463" cy="431800"/>
            <a:chOff x="839" y="1616"/>
            <a:chExt cx="544" cy="1224"/>
          </a:xfrm>
        </p:grpSpPr>
        <p:sp>
          <p:nvSpPr>
            <p:cNvPr id="10368" name="Line 105"/>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9" name="Line 106"/>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0" name="Line 107"/>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1" name="Line 108"/>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72" name="Oval 109"/>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74" name="Group 110"/>
          <p:cNvGrpSpPr>
            <a:grpSpLocks/>
          </p:cNvGrpSpPr>
          <p:nvPr/>
        </p:nvGrpSpPr>
        <p:grpSpPr bwMode="auto">
          <a:xfrm>
            <a:off x="7885113" y="2349500"/>
            <a:ext cx="144462" cy="431800"/>
            <a:chOff x="839" y="1616"/>
            <a:chExt cx="544" cy="1224"/>
          </a:xfrm>
        </p:grpSpPr>
        <p:sp>
          <p:nvSpPr>
            <p:cNvPr id="10363" name="Line 111"/>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4" name="Line 112"/>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5" name="Line 113"/>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6" name="Line 114"/>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7" name="Oval 115"/>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80" name="Group 116"/>
          <p:cNvGrpSpPr>
            <a:grpSpLocks/>
          </p:cNvGrpSpPr>
          <p:nvPr/>
        </p:nvGrpSpPr>
        <p:grpSpPr bwMode="auto">
          <a:xfrm>
            <a:off x="6877050" y="2349500"/>
            <a:ext cx="144463" cy="431800"/>
            <a:chOff x="839" y="1616"/>
            <a:chExt cx="544" cy="1224"/>
          </a:xfrm>
        </p:grpSpPr>
        <p:sp>
          <p:nvSpPr>
            <p:cNvPr id="10358" name="Line 11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9" name="Line 11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0" name="Line 11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1" name="Line 12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62" name="Oval 12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86" name="Group 122"/>
          <p:cNvGrpSpPr>
            <a:grpSpLocks/>
          </p:cNvGrpSpPr>
          <p:nvPr/>
        </p:nvGrpSpPr>
        <p:grpSpPr bwMode="auto">
          <a:xfrm>
            <a:off x="7094538" y="2349500"/>
            <a:ext cx="144462" cy="431800"/>
            <a:chOff x="839" y="1616"/>
            <a:chExt cx="544" cy="1224"/>
          </a:xfrm>
        </p:grpSpPr>
        <p:sp>
          <p:nvSpPr>
            <p:cNvPr id="10353" name="Line 123"/>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4" name="Line 124"/>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5" name="Line 125"/>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6" name="Line 126"/>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7" name="Oval 127"/>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92" name="Group 128"/>
          <p:cNvGrpSpPr>
            <a:grpSpLocks/>
          </p:cNvGrpSpPr>
          <p:nvPr/>
        </p:nvGrpSpPr>
        <p:grpSpPr bwMode="auto">
          <a:xfrm>
            <a:off x="6877050" y="1628775"/>
            <a:ext cx="144463" cy="431800"/>
            <a:chOff x="839" y="1616"/>
            <a:chExt cx="544" cy="1224"/>
          </a:xfrm>
        </p:grpSpPr>
        <p:sp>
          <p:nvSpPr>
            <p:cNvPr id="10348" name="Line 12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9" name="Line 13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0" name="Line 13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1" name="Line 13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52" name="Oval 13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2998" name="Group 134"/>
          <p:cNvGrpSpPr>
            <a:grpSpLocks/>
          </p:cNvGrpSpPr>
          <p:nvPr/>
        </p:nvGrpSpPr>
        <p:grpSpPr bwMode="auto">
          <a:xfrm>
            <a:off x="7094538" y="1628775"/>
            <a:ext cx="144462" cy="431800"/>
            <a:chOff x="839" y="1616"/>
            <a:chExt cx="544" cy="1224"/>
          </a:xfrm>
        </p:grpSpPr>
        <p:sp>
          <p:nvSpPr>
            <p:cNvPr id="10343" name="Line 135"/>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4" name="Line 136"/>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5" name="Line 137"/>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6" name="Line 138"/>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7" name="Oval 139"/>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3004" name="Group 140"/>
          <p:cNvGrpSpPr>
            <a:grpSpLocks/>
          </p:cNvGrpSpPr>
          <p:nvPr/>
        </p:nvGrpSpPr>
        <p:grpSpPr bwMode="auto">
          <a:xfrm>
            <a:off x="7666038" y="1628775"/>
            <a:ext cx="144462" cy="431800"/>
            <a:chOff x="839" y="1616"/>
            <a:chExt cx="544" cy="1224"/>
          </a:xfrm>
        </p:grpSpPr>
        <p:sp>
          <p:nvSpPr>
            <p:cNvPr id="10338" name="Line 141"/>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9" name="Line 142"/>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0" name="Line 143"/>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1" name="Line 144"/>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42" name="Oval 145"/>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3010" name="Group 146"/>
          <p:cNvGrpSpPr>
            <a:grpSpLocks/>
          </p:cNvGrpSpPr>
          <p:nvPr/>
        </p:nvGrpSpPr>
        <p:grpSpPr bwMode="auto">
          <a:xfrm>
            <a:off x="7883525" y="1628775"/>
            <a:ext cx="144463" cy="431800"/>
            <a:chOff x="839" y="1616"/>
            <a:chExt cx="544" cy="1224"/>
          </a:xfrm>
        </p:grpSpPr>
        <p:sp>
          <p:nvSpPr>
            <p:cNvPr id="10333" name="Line 14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4" name="Line 14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5" name="Line 14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6" name="Line 15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7" name="Oval 15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pic>
        <p:nvPicPr>
          <p:cNvPr id="933016" name="Picture 15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13846">
            <a:off x="5580063" y="3933825"/>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3017" name="Text Box 153"/>
          <p:cNvSpPr txBox="1">
            <a:spLocks noChangeArrowheads="1"/>
          </p:cNvSpPr>
          <p:nvPr/>
        </p:nvSpPr>
        <p:spPr bwMode="auto">
          <a:xfrm>
            <a:off x="684213" y="5876925"/>
            <a:ext cx="2374900" cy="34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150 places</a:t>
            </a:r>
          </a:p>
        </p:txBody>
      </p:sp>
      <p:sp>
        <p:nvSpPr>
          <p:cNvPr id="933018" name="Text Box 154"/>
          <p:cNvSpPr txBox="1">
            <a:spLocks noChangeArrowheads="1"/>
          </p:cNvSpPr>
          <p:nvPr/>
        </p:nvSpPr>
        <p:spPr bwMode="auto">
          <a:xfrm>
            <a:off x="6227763" y="5876925"/>
            <a:ext cx="2374900" cy="34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150 places</a:t>
            </a:r>
          </a:p>
        </p:txBody>
      </p:sp>
      <p:pic>
        <p:nvPicPr>
          <p:cNvPr id="933019" name="Picture 155"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020" name="Picture 156"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15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3021" name="Text Box 157"/>
          <p:cNvSpPr txBox="1">
            <a:spLocks noChangeArrowheads="1"/>
          </p:cNvSpPr>
          <p:nvPr/>
        </p:nvSpPr>
        <p:spPr bwMode="auto">
          <a:xfrm>
            <a:off x="971550" y="1052513"/>
            <a:ext cx="1800225" cy="346075"/>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Bureaux</a:t>
            </a:r>
          </a:p>
        </p:txBody>
      </p:sp>
      <p:sp>
        <p:nvSpPr>
          <p:cNvPr id="933022" name="Text Box 158"/>
          <p:cNvSpPr txBox="1">
            <a:spLocks noChangeArrowheads="1"/>
          </p:cNvSpPr>
          <p:nvPr/>
        </p:nvSpPr>
        <p:spPr bwMode="auto">
          <a:xfrm>
            <a:off x="6516688" y="1052513"/>
            <a:ext cx="1800225" cy="34607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Logements </a:t>
            </a:r>
          </a:p>
        </p:txBody>
      </p:sp>
      <p:pic>
        <p:nvPicPr>
          <p:cNvPr id="933023" name="Picture 159" descr="MCj0324824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19700" y="1020763"/>
            <a:ext cx="1152525"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024" name="Picture 160" descr="MCj03195540000[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89263" y="1052513"/>
            <a:ext cx="1006475"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33025" name="Group 161"/>
          <p:cNvGrpSpPr>
            <a:grpSpLocks/>
          </p:cNvGrpSpPr>
          <p:nvPr/>
        </p:nvGrpSpPr>
        <p:grpSpPr bwMode="auto">
          <a:xfrm>
            <a:off x="6877050" y="3933825"/>
            <a:ext cx="144463" cy="431800"/>
            <a:chOff x="839" y="1616"/>
            <a:chExt cx="544" cy="1224"/>
          </a:xfrm>
        </p:grpSpPr>
        <p:sp>
          <p:nvSpPr>
            <p:cNvPr id="10328" name="Line 16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9" name="Line 16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0" name="Line 16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1" name="Line 16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32" name="Oval 16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pic>
        <p:nvPicPr>
          <p:cNvPr id="933031" name="Picture 167"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13846">
            <a:off x="2895600"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032" name="Picture 168" descr="MMj03181790000[1]"/>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643438" y="3771900"/>
            <a:ext cx="454025"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33033" name="Group 169"/>
          <p:cNvGrpSpPr>
            <a:grpSpLocks/>
          </p:cNvGrpSpPr>
          <p:nvPr/>
        </p:nvGrpSpPr>
        <p:grpSpPr bwMode="auto">
          <a:xfrm>
            <a:off x="7092950" y="3933825"/>
            <a:ext cx="144463" cy="431800"/>
            <a:chOff x="839" y="1616"/>
            <a:chExt cx="544" cy="1224"/>
          </a:xfrm>
        </p:grpSpPr>
        <p:sp>
          <p:nvSpPr>
            <p:cNvPr id="10323" name="Line 17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4" name="Line 17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5" name="Line 17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6" name="Line 17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7" name="Oval 17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3039" name="Group 175"/>
          <p:cNvGrpSpPr>
            <a:grpSpLocks/>
          </p:cNvGrpSpPr>
          <p:nvPr/>
        </p:nvGrpSpPr>
        <p:grpSpPr bwMode="auto">
          <a:xfrm>
            <a:off x="7667625" y="3933825"/>
            <a:ext cx="144463" cy="431800"/>
            <a:chOff x="839" y="1616"/>
            <a:chExt cx="544" cy="1224"/>
          </a:xfrm>
        </p:grpSpPr>
        <p:sp>
          <p:nvSpPr>
            <p:cNvPr id="10318" name="Line 17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19" name="Line 17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0" name="Line 17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1" name="Line 17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0322" name="Oval 18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pic>
        <p:nvPicPr>
          <p:cNvPr id="933045" name="Picture 181" descr="MCj03235350000[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11638" y="3859213"/>
            <a:ext cx="314325" cy="5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3046" name="Text Box 182"/>
          <p:cNvSpPr txBox="1">
            <a:spLocks noChangeArrowheads="1"/>
          </p:cNvSpPr>
          <p:nvPr/>
        </p:nvSpPr>
        <p:spPr bwMode="auto">
          <a:xfrm>
            <a:off x="5416550" y="1787525"/>
            <a:ext cx="873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r>
              <a:rPr lang="fr-FR" altLang="en-US" sz="1800"/>
              <a:t>La nuit</a:t>
            </a:r>
          </a:p>
        </p:txBody>
      </p:sp>
      <p:sp>
        <p:nvSpPr>
          <p:cNvPr id="933047" name="Text Box 183"/>
          <p:cNvSpPr txBox="1">
            <a:spLocks noChangeArrowheads="1"/>
          </p:cNvSpPr>
          <p:nvPr/>
        </p:nvSpPr>
        <p:spPr bwMode="auto">
          <a:xfrm>
            <a:off x="3203575" y="1989138"/>
            <a:ext cx="4365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r>
              <a:rPr lang="fr-FR" altLang="en-US" sz="1800"/>
              <a:t>8h</a:t>
            </a:r>
          </a:p>
        </p:txBody>
      </p:sp>
      <p:sp>
        <p:nvSpPr>
          <p:cNvPr id="933048" name="Text Box 184"/>
          <p:cNvSpPr txBox="1">
            <a:spLocks noChangeArrowheads="1"/>
          </p:cNvSpPr>
          <p:nvPr/>
        </p:nvSpPr>
        <p:spPr bwMode="auto">
          <a:xfrm>
            <a:off x="3198813" y="1989138"/>
            <a:ext cx="5619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r>
              <a:rPr lang="fr-FR" altLang="en-US" sz="1800"/>
              <a:t>10h</a:t>
            </a:r>
          </a:p>
        </p:txBody>
      </p:sp>
      <p:sp>
        <p:nvSpPr>
          <p:cNvPr id="2" name="ZoneTexte 1"/>
          <p:cNvSpPr txBox="1"/>
          <p:nvPr/>
        </p:nvSpPr>
        <p:spPr>
          <a:xfrm>
            <a:off x="6516688" y="6407750"/>
            <a:ext cx="795411" cy="261610"/>
          </a:xfrm>
          <a:prstGeom prst="rect">
            <a:avLst/>
          </a:prstGeom>
          <a:noFill/>
        </p:spPr>
        <p:txBody>
          <a:bodyPr wrap="none" rtlCol="0">
            <a:spAutoFit/>
          </a:bodyPr>
          <a:lstStyle/>
          <a:p>
            <a:r>
              <a:rPr lang="fr-FR" sz="1100" i="1" dirty="0"/>
              <a:t>animation</a:t>
            </a:r>
          </a:p>
        </p:txBody>
      </p:sp>
      <p:sp>
        <p:nvSpPr>
          <p:cNvPr id="3" name="PB">
            <a:extLst>
              <a:ext uri="{FF2B5EF4-FFF2-40B4-BE49-F238E27FC236}">
                <a16:creationId xmlns:a16="http://schemas.microsoft.com/office/drawing/2014/main" id="{AC22BA56-B66A-4C7D-BFCE-8CE4A66D1D37}"/>
              </a:ext>
            </a:extLst>
          </p:cNvPr>
          <p:cNvSpPr/>
          <p:nvPr/>
        </p:nvSpPr>
        <p:spPr>
          <a:xfrm>
            <a:off x="0" y="6515100"/>
            <a:ext cx="6271632"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9330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3286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3290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329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32911"/>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933017">
                                            <p:txEl>
                                              <p:charRg st="4294967295" end="429496729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32883"/>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933018">
                                            <p:txEl>
                                              <p:charRg st="4294967295" end="429496729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3289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3287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3286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3294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3294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3294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3294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93293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3293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3293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93286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932937"/>
                                        </p:tgtEl>
                                        <p:attrNameLst>
                                          <p:attrName>style.visibility</p:attrName>
                                        </p:attrNameLst>
                                      </p:cBhvr>
                                      <p:to>
                                        <p:strVal val="visible"/>
                                      </p:to>
                                    </p:set>
                                  </p:childTnLst>
                                </p:cTn>
                              </p:par>
                              <p:par>
                                <p:cTn id="45" presetID="1" presetClass="entr" presetSubtype="0" fill="hold" grpId="1" nodeType="withEffect">
                                  <p:stCondLst>
                                    <p:cond delay="0"/>
                                  </p:stCondLst>
                                  <p:childTnLst>
                                    <p:set>
                                      <p:cBhvr>
                                        <p:cTn id="46" dur="1" fill="hold">
                                          <p:stCondLst>
                                            <p:cond delay="0"/>
                                          </p:stCondLst>
                                        </p:cTn>
                                        <p:tgtEl>
                                          <p:spTgt spid="93302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3302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933046"/>
                                        </p:tgtEl>
                                        <p:attrNameLst>
                                          <p:attrName>style.visibility</p:attrName>
                                        </p:attrNameLst>
                                      </p:cBhvr>
                                      <p:to>
                                        <p:strVal val="visible"/>
                                      </p:to>
                                    </p:set>
                                  </p:childTnLst>
                                  <p:subTnLst>
                                    <p:set>
                                      <p:cBhvr override="childStyle">
                                        <p:cTn dur="1" fill="hold" display="0" masterRel="nextClick" afterEffect="1"/>
                                        <p:tgtEl>
                                          <p:spTgt spid="933046"/>
                                        </p:tgtEl>
                                        <p:attrNameLst>
                                          <p:attrName>style.visibility</p:attrName>
                                        </p:attrNameLst>
                                      </p:cBhvr>
                                      <p:to>
                                        <p:strVal val="hidden"/>
                                      </p:to>
                                    </p:set>
                                  </p:subTnLst>
                                </p:cTn>
                              </p:par>
                              <p:par>
                                <p:cTn id="53" presetID="1" presetClass="entr" presetSubtype="0" fill="hold" grpId="0" nodeType="withEffect">
                                  <p:stCondLst>
                                    <p:cond delay="0"/>
                                  </p:stCondLst>
                                  <p:childTnLst>
                                    <p:set>
                                      <p:cBhvr>
                                        <p:cTn id="54" dur="1" fill="hold">
                                          <p:stCondLst>
                                            <p:cond delay="0"/>
                                          </p:stCondLst>
                                        </p:cTn>
                                        <p:tgtEl>
                                          <p:spTgt spid="933022"/>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933023"/>
                                        </p:tgtEl>
                                        <p:attrNameLst>
                                          <p:attrName>style.visibility</p:attrName>
                                        </p:attrNameLst>
                                      </p:cBhvr>
                                      <p:to>
                                        <p:strVal val="visible"/>
                                      </p:to>
                                    </p:set>
                                  </p:childTnLst>
                                </p:cTn>
                              </p:par>
                              <p:par>
                                <p:cTn id="57" presetID="1" presetClass="entr" presetSubtype="0" fill="hold" grpId="1" nodeType="withEffect">
                                  <p:stCondLst>
                                    <p:cond delay="0"/>
                                  </p:stCondLst>
                                  <p:childTnLst>
                                    <p:set>
                                      <p:cBhvr>
                                        <p:cTn id="58" dur="1" fill="hold">
                                          <p:stCondLst>
                                            <p:cond delay="0"/>
                                          </p:stCondLst>
                                        </p:cTn>
                                        <p:tgtEl>
                                          <p:spTgt spid="932936"/>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932992"/>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932998"/>
                                        </p:tgtEl>
                                        <p:attrNameLst>
                                          <p:attrName>style.visibility</p:attrName>
                                        </p:attrNameLst>
                                      </p:cBhvr>
                                      <p:to>
                                        <p:strVal val="visible"/>
                                      </p:to>
                                    </p:set>
                                  </p:childTnLst>
                                </p:cTn>
                              </p:par>
                              <p:par>
                                <p:cTn id="63" presetID="1" presetClass="entr" presetSubtype="0" fill="hold" grpId="1" nodeType="withEffect">
                                  <p:stCondLst>
                                    <p:cond delay="0"/>
                                  </p:stCondLst>
                                  <p:childTnLst>
                                    <p:set>
                                      <p:cBhvr>
                                        <p:cTn id="64" dur="1" fill="hold">
                                          <p:stCondLst>
                                            <p:cond delay="0"/>
                                          </p:stCondLst>
                                        </p:cTn>
                                        <p:tgtEl>
                                          <p:spTgt spid="932937"/>
                                        </p:tgtEl>
                                        <p:attrNameLst>
                                          <p:attrName>style.visibility</p:attrName>
                                        </p:attrNameLst>
                                      </p:cBhvr>
                                      <p:to>
                                        <p:strVal val="visible"/>
                                      </p:to>
                                    </p:set>
                                  </p:childTnLst>
                                </p:cTn>
                              </p:par>
                              <p:par>
                                <p:cTn id="65" presetID="1" presetClass="entr" presetSubtype="0" fill="hold" grpId="1" nodeType="withEffect">
                                  <p:stCondLst>
                                    <p:cond delay="0"/>
                                  </p:stCondLst>
                                  <p:childTnLst>
                                    <p:set>
                                      <p:cBhvr>
                                        <p:cTn id="66" dur="1" fill="hold">
                                          <p:stCondLst>
                                            <p:cond delay="0"/>
                                          </p:stCondLst>
                                        </p:cTn>
                                        <p:tgtEl>
                                          <p:spTgt spid="93287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933004"/>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933010"/>
                                        </p:tgtEl>
                                        <p:attrNameLst>
                                          <p:attrName>style.visibility</p:attrName>
                                        </p:attrNameLst>
                                      </p:cBhvr>
                                      <p:to>
                                        <p:strVal val="visible"/>
                                      </p:to>
                                    </p:set>
                                  </p:childTnLst>
                                </p:cTn>
                              </p:par>
                              <p:par>
                                <p:cTn id="71" presetID="1" presetClass="entr" presetSubtype="0" fill="hold" grpId="1" nodeType="withEffect">
                                  <p:stCondLst>
                                    <p:cond delay="0"/>
                                  </p:stCondLst>
                                  <p:childTnLst>
                                    <p:set>
                                      <p:cBhvr>
                                        <p:cTn id="72" dur="1" fill="hold">
                                          <p:stCondLst>
                                            <p:cond delay="0"/>
                                          </p:stCondLst>
                                        </p:cTn>
                                        <p:tgtEl>
                                          <p:spTgt spid="932938"/>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932980"/>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932986"/>
                                        </p:tgtEl>
                                        <p:attrNameLst>
                                          <p:attrName>style.visibility</p:attrName>
                                        </p:attrNameLst>
                                      </p:cBhvr>
                                      <p:to>
                                        <p:strVal val="visible"/>
                                      </p:to>
                                    </p:set>
                                  </p:childTnLst>
                                </p:cTn>
                              </p:par>
                              <p:par>
                                <p:cTn id="77" presetID="1" presetClass="entr" presetSubtype="0" fill="hold" grpId="1" nodeType="withEffect">
                                  <p:stCondLst>
                                    <p:cond delay="0"/>
                                  </p:stCondLst>
                                  <p:childTnLst>
                                    <p:set>
                                      <p:cBhvr>
                                        <p:cTn id="78" dur="1" fill="hold">
                                          <p:stCondLst>
                                            <p:cond delay="0"/>
                                          </p:stCondLst>
                                        </p:cTn>
                                        <p:tgtEl>
                                          <p:spTgt spid="932939"/>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932968"/>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932974"/>
                                        </p:tgtEl>
                                        <p:attrNameLst>
                                          <p:attrName>style.visibility</p:attrName>
                                        </p:attrNameLst>
                                      </p:cBhvr>
                                      <p:to>
                                        <p:strVal val="visible"/>
                                      </p:to>
                                    </p:set>
                                  </p:childTnLst>
                                </p:cTn>
                              </p:par>
                              <p:par>
                                <p:cTn id="83" presetID="1" presetClass="entr" presetSubtype="0" fill="hold" grpId="1" nodeType="withEffect">
                                  <p:stCondLst>
                                    <p:cond delay="0"/>
                                  </p:stCondLst>
                                  <p:childTnLst>
                                    <p:set>
                                      <p:cBhvr>
                                        <p:cTn id="84" dur="1" fill="hold">
                                          <p:stCondLst>
                                            <p:cond delay="0"/>
                                          </p:stCondLst>
                                        </p:cTn>
                                        <p:tgtEl>
                                          <p:spTgt spid="932940"/>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932944"/>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932950"/>
                                        </p:tgtEl>
                                        <p:attrNameLst>
                                          <p:attrName>style.visibility</p:attrName>
                                        </p:attrNameLst>
                                      </p:cBhvr>
                                      <p:to>
                                        <p:strVal val="visible"/>
                                      </p:to>
                                    </p:set>
                                  </p:childTnLst>
                                </p:cTn>
                              </p:par>
                              <p:par>
                                <p:cTn id="89" presetID="1" presetClass="entr" presetSubtype="0" fill="hold" grpId="1" nodeType="withEffect">
                                  <p:stCondLst>
                                    <p:cond delay="0"/>
                                  </p:stCondLst>
                                  <p:childTnLst>
                                    <p:set>
                                      <p:cBhvr>
                                        <p:cTn id="90" dur="1" fill="hold">
                                          <p:stCondLst>
                                            <p:cond delay="0"/>
                                          </p:stCondLst>
                                        </p:cTn>
                                        <p:tgtEl>
                                          <p:spTgt spid="932941"/>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932956"/>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932962"/>
                                        </p:tgtEl>
                                        <p:attrNameLst>
                                          <p:attrName>style.visibility</p:attrName>
                                        </p:attrNameLst>
                                      </p:cBhvr>
                                      <p:to>
                                        <p:strVal val="visible"/>
                                      </p:to>
                                    </p:set>
                                  </p:childTnLst>
                                </p:cTn>
                              </p:par>
                              <p:par>
                                <p:cTn id="95" presetID="1" presetClass="entr" presetSubtype="0" fill="hold" grpId="1" nodeType="withEffect">
                                  <p:stCondLst>
                                    <p:cond delay="0"/>
                                  </p:stCondLst>
                                  <p:childTnLst>
                                    <p:set>
                                      <p:cBhvr>
                                        <p:cTn id="96" dur="1" fill="hold">
                                          <p:stCondLst>
                                            <p:cond delay="0"/>
                                          </p:stCondLst>
                                        </p:cTn>
                                        <p:tgtEl>
                                          <p:spTgt spid="932943"/>
                                        </p:tgtEl>
                                        <p:attrNameLst>
                                          <p:attrName>style.visibility</p:attrName>
                                        </p:attrNameLst>
                                      </p:cBhvr>
                                      <p:to>
                                        <p:strVal val="visible"/>
                                      </p:to>
                                    </p:set>
                                  </p:childTnLst>
                                </p:cTn>
                              </p:par>
                              <p:par>
                                <p:cTn id="97" presetID="1" presetClass="entr" presetSubtype="0" fill="hold" grpId="1" nodeType="withEffect">
                                  <p:stCondLst>
                                    <p:cond delay="0"/>
                                  </p:stCondLst>
                                  <p:childTnLst>
                                    <p:set>
                                      <p:cBhvr>
                                        <p:cTn id="98" dur="1" fill="hold">
                                          <p:stCondLst>
                                            <p:cond delay="0"/>
                                          </p:stCondLst>
                                        </p:cTn>
                                        <p:tgtEl>
                                          <p:spTgt spid="932942"/>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932882"/>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932881"/>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932880"/>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933016"/>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932889"/>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932888"/>
                                        </p:tgtEl>
                                        <p:attrNameLst>
                                          <p:attrName>style.visibility</p:attrName>
                                        </p:attrNameLst>
                                      </p:cBhvr>
                                      <p:to>
                                        <p:strVal val="visible"/>
                                      </p:to>
                                    </p:set>
                                  </p:childTnLst>
                                </p:cTn>
                              </p:par>
                              <p:par>
                                <p:cTn id="111" presetID="1" presetClass="entr" presetSubtype="0" fill="hold" grpId="1" nodeType="withEffect">
                                  <p:stCondLst>
                                    <p:cond delay="0"/>
                                  </p:stCondLst>
                                  <p:childTnLst>
                                    <p:set>
                                      <p:cBhvr>
                                        <p:cTn id="112" dur="1" fill="hold">
                                          <p:stCondLst>
                                            <p:cond delay="0"/>
                                          </p:stCondLst>
                                        </p:cTn>
                                        <p:tgtEl>
                                          <p:spTgt spid="932883"/>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933017"/>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932877"/>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933018"/>
                                        </p:tgtEl>
                                        <p:attrNameLst>
                                          <p:attrName>style.visibility</p:attrName>
                                        </p:attrNameLst>
                                      </p:cBhvr>
                                      <p:to>
                                        <p:strVal val="visible"/>
                                      </p:to>
                                    </p:set>
                                  </p:childTnLst>
                                </p:cTn>
                              </p:par>
                              <p:par>
                                <p:cTn id="119" presetID="1" presetClass="entr" presetSubtype="0" fill="hold" grpId="1" nodeType="withEffect">
                                  <p:stCondLst>
                                    <p:cond delay="0"/>
                                  </p:stCondLst>
                                  <p:childTnLst>
                                    <p:set>
                                      <p:cBhvr>
                                        <p:cTn id="120" dur="1" fill="hold">
                                          <p:stCondLst>
                                            <p:cond delay="0"/>
                                          </p:stCondLst>
                                        </p:cTn>
                                        <p:tgtEl>
                                          <p:spTgt spid="932890"/>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932887"/>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932884"/>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932885"/>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932886"/>
                                        </p:tgtEl>
                                        <p:attrNameLst>
                                          <p:attrName>style.visibility</p:attrName>
                                        </p:attrNameLst>
                                      </p:cBhvr>
                                      <p:to>
                                        <p:strVal val="visible"/>
                                      </p:to>
                                    </p:set>
                                  </p:childTnLst>
                                </p:cTn>
                              </p:par>
                            </p:childTnLst>
                          </p:cTn>
                        </p:par>
                      </p:childTnLst>
                    </p:cTn>
                  </p:par>
                  <p:par>
                    <p:cTn id="129" fill="hold" nodeType="clickPar">
                      <p:stCondLst>
                        <p:cond delay="indefinite"/>
                      </p:stCondLst>
                      <p:childTnLst>
                        <p:par>
                          <p:cTn id="130" fill="hold" nodeType="withGroup">
                            <p:stCondLst>
                              <p:cond delay="0"/>
                            </p:stCondLst>
                            <p:childTnLst>
                              <p:par>
                                <p:cTn id="131" presetID="2" presetClass="exit" presetSubtype="4" fill="hold" nodeType="clickEffect">
                                  <p:stCondLst>
                                    <p:cond delay="0"/>
                                  </p:stCondLst>
                                  <p:childTnLst>
                                    <p:anim calcmode="lin" valueType="num">
                                      <p:cBhvr additive="base">
                                        <p:cTn id="132" dur="500"/>
                                        <p:tgtEl>
                                          <p:spTgt spid="932992"/>
                                        </p:tgtEl>
                                        <p:attrNameLst>
                                          <p:attrName>ppt_x</p:attrName>
                                        </p:attrNameLst>
                                      </p:cBhvr>
                                      <p:tavLst>
                                        <p:tav tm="0">
                                          <p:val>
                                            <p:strVal val="ppt_x"/>
                                          </p:val>
                                        </p:tav>
                                        <p:tav tm="100000">
                                          <p:val>
                                            <p:strVal val="ppt_x"/>
                                          </p:val>
                                        </p:tav>
                                      </p:tavLst>
                                    </p:anim>
                                    <p:anim calcmode="lin" valueType="num">
                                      <p:cBhvr additive="base">
                                        <p:cTn id="133" dur="500"/>
                                        <p:tgtEl>
                                          <p:spTgt spid="932992"/>
                                        </p:tgtEl>
                                        <p:attrNameLst>
                                          <p:attrName>ppt_y</p:attrName>
                                        </p:attrNameLst>
                                      </p:cBhvr>
                                      <p:tavLst>
                                        <p:tav tm="0">
                                          <p:val>
                                            <p:strVal val="ppt_y"/>
                                          </p:val>
                                        </p:tav>
                                        <p:tav tm="100000">
                                          <p:val>
                                            <p:strVal val="1+ppt_h/2"/>
                                          </p:val>
                                        </p:tav>
                                      </p:tavLst>
                                    </p:anim>
                                    <p:set>
                                      <p:cBhvr>
                                        <p:cTn id="134" dur="1" fill="hold">
                                          <p:stCondLst>
                                            <p:cond delay="499"/>
                                          </p:stCondLst>
                                        </p:cTn>
                                        <p:tgtEl>
                                          <p:spTgt spid="932992"/>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500"/>
                                        <p:tgtEl>
                                          <p:spTgt spid="933004"/>
                                        </p:tgtEl>
                                        <p:attrNameLst>
                                          <p:attrName>ppt_x</p:attrName>
                                        </p:attrNameLst>
                                      </p:cBhvr>
                                      <p:tavLst>
                                        <p:tav tm="0">
                                          <p:val>
                                            <p:strVal val="ppt_x"/>
                                          </p:val>
                                        </p:tav>
                                        <p:tav tm="100000">
                                          <p:val>
                                            <p:strVal val="ppt_x"/>
                                          </p:val>
                                        </p:tav>
                                      </p:tavLst>
                                    </p:anim>
                                    <p:anim calcmode="lin" valueType="num">
                                      <p:cBhvr additive="base">
                                        <p:cTn id="137" dur="500"/>
                                        <p:tgtEl>
                                          <p:spTgt spid="933004"/>
                                        </p:tgtEl>
                                        <p:attrNameLst>
                                          <p:attrName>ppt_y</p:attrName>
                                        </p:attrNameLst>
                                      </p:cBhvr>
                                      <p:tavLst>
                                        <p:tav tm="0">
                                          <p:val>
                                            <p:strVal val="ppt_y"/>
                                          </p:val>
                                        </p:tav>
                                        <p:tav tm="100000">
                                          <p:val>
                                            <p:strVal val="1+ppt_h/2"/>
                                          </p:val>
                                        </p:tav>
                                      </p:tavLst>
                                    </p:anim>
                                    <p:set>
                                      <p:cBhvr>
                                        <p:cTn id="138" dur="1" fill="hold">
                                          <p:stCondLst>
                                            <p:cond delay="499"/>
                                          </p:stCondLst>
                                        </p:cTn>
                                        <p:tgtEl>
                                          <p:spTgt spid="933004"/>
                                        </p:tgtEl>
                                        <p:attrNameLst>
                                          <p:attrName>style.visibility</p:attrName>
                                        </p:attrNameLst>
                                      </p:cBhvr>
                                      <p:to>
                                        <p:strVal val="hidden"/>
                                      </p:to>
                                    </p:set>
                                  </p:childTnLst>
                                </p:cTn>
                              </p:par>
                              <p:par>
                                <p:cTn id="139" presetID="2" presetClass="exit" presetSubtype="4" fill="hold" nodeType="withEffect">
                                  <p:stCondLst>
                                    <p:cond delay="0"/>
                                  </p:stCondLst>
                                  <p:childTnLst>
                                    <p:anim calcmode="lin" valueType="num">
                                      <p:cBhvr additive="base">
                                        <p:cTn id="140" dur="500"/>
                                        <p:tgtEl>
                                          <p:spTgt spid="933010"/>
                                        </p:tgtEl>
                                        <p:attrNameLst>
                                          <p:attrName>ppt_x</p:attrName>
                                        </p:attrNameLst>
                                      </p:cBhvr>
                                      <p:tavLst>
                                        <p:tav tm="0">
                                          <p:val>
                                            <p:strVal val="ppt_x"/>
                                          </p:val>
                                        </p:tav>
                                        <p:tav tm="100000">
                                          <p:val>
                                            <p:strVal val="ppt_x"/>
                                          </p:val>
                                        </p:tav>
                                      </p:tavLst>
                                    </p:anim>
                                    <p:anim calcmode="lin" valueType="num">
                                      <p:cBhvr additive="base">
                                        <p:cTn id="141" dur="500"/>
                                        <p:tgtEl>
                                          <p:spTgt spid="933010"/>
                                        </p:tgtEl>
                                        <p:attrNameLst>
                                          <p:attrName>ppt_y</p:attrName>
                                        </p:attrNameLst>
                                      </p:cBhvr>
                                      <p:tavLst>
                                        <p:tav tm="0">
                                          <p:val>
                                            <p:strVal val="ppt_y"/>
                                          </p:val>
                                        </p:tav>
                                        <p:tav tm="100000">
                                          <p:val>
                                            <p:strVal val="1+ppt_h/2"/>
                                          </p:val>
                                        </p:tav>
                                      </p:tavLst>
                                    </p:anim>
                                    <p:set>
                                      <p:cBhvr>
                                        <p:cTn id="142" dur="1" fill="hold">
                                          <p:stCondLst>
                                            <p:cond delay="499"/>
                                          </p:stCondLst>
                                        </p:cTn>
                                        <p:tgtEl>
                                          <p:spTgt spid="933010"/>
                                        </p:tgtEl>
                                        <p:attrNameLst>
                                          <p:attrName>style.visibility</p:attrName>
                                        </p:attrNameLst>
                                      </p:cBhvr>
                                      <p:to>
                                        <p:strVal val="hidden"/>
                                      </p:to>
                                    </p:set>
                                  </p:childTnLst>
                                </p:cTn>
                              </p:par>
                              <p:par>
                                <p:cTn id="143" presetID="2" presetClass="exit" presetSubtype="4" fill="hold" nodeType="withEffect">
                                  <p:stCondLst>
                                    <p:cond delay="0"/>
                                  </p:stCondLst>
                                  <p:childTnLst>
                                    <p:anim calcmode="lin" valueType="num">
                                      <p:cBhvr additive="base">
                                        <p:cTn id="144" dur="500"/>
                                        <p:tgtEl>
                                          <p:spTgt spid="932980"/>
                                        </p:tgtEl>
                                        <p:attrNameLst>
                                          <p:attrName>ppt_x</p:attrName>
                                        </p:attrNameLst>
                                      </p:cBhvr>
                                      <p:tavLst>
                                        <p:tav tm="0">
                                          <p:val>
                                            <p:strVal val="ppt_x"/>
                                          </p:val>
                                        </p:tav>
                                        <p:tav tm="100000">
                                          <p:val>
                                            <p:strVal val="ppt_x"/>
                                          </p:val>
                                        </p:tav>
                                      </p:tavLst>
                                    </p:anim>
                                    <p:anim calcmode="lin" valueType="num">
                                      <p:cBhvr additive="base">
                                        <p:cTn id="145" dur="500"/>
                                        <p:tgtEl>
                                          <p:spTgt spid="932980"/>
                                        </p:tgtEl>
                                        <p:attrNameLst>
                                          <p:attrName>ppt_y</p:attrName>
                                        </p:attrNameLst>
                                      </p:cBhvr>
                                      <p:tavLst>
                                        <p:tav tm="0">
                                          <p:val>
                                            <p:strVal val="ppt_y"/>
                                          </p:val>
                                        </p:tav>
                                        <p:tav tm="100000">
                                          <p:val>
                                            <p:strVal val="1+ppt_h/2"/>
                                          </p:val>
                                        </p:tav>
                                      </p:tavLst>
                                    </p:anim>
                                    <p:set>
                                      <p:cBhvr>
                                        <p:cTn id="146" dur="1" fill="hold">
                                          <p:stCondLst>
                                            <p:cond delay="499"/>
                                          </p:stCondLst>
                                        </p:cTn>
                                        <p:tgtEl>
                                          <p:spTgt spid="932980"/>
                                        </p:tgtEl>
                                        <p:attrNameLst>
                                          <p:attrName>style.visibility</p:attrName>
                                        </p:attrNameLst>
                                      </p:cBhvr>
                                      <p:to>
                                        <p:strVal val="hidden"/>
                                      </p:to>
                                    </p:set>
                                  </p:childTnLst>
                                </p:cTn>
                              </p:par>
                              <p:par>
                                <p:cTn id="147" presetID="2" presetClass="exit" presetSubtype="4" fill="hold" nodeType="withEffect">
                                  <p:stCondLst>
                                    <p:cond delay="0"/>
                                  </p:stCondLst>
                                  <p:childTnLst>
                                    <p:anim calcmode="lin" valueType="num">
                                      <p:cBhvr additive="base">
                                        <p:cTn id="148" dur="500"/>
                                        <p:tgtEl>
                                          <p:spTgt spid="932986"/>
                                        </p:tgtEl>
                                        <p:attrNameLst>
                                          <p:attrName>ppt_x</p:attrName>
                                        </p:attrNameLst>
                                      </p:cBhvr>
                                      <p:tavLst>
                                        <p:tav tm="0">
                                          <p:val>
                                            <p:strVal val="ppt_x"/>
                                          </p:val>
                                        </p:tav>
                                        <p:tav tm="100000">
                                          <p:val>
                                            <p:strVal val="ppt_x"/>
                                          </p:val>
                                        </p:tav>
                                      </p:tavLst>
                                    </p:anim>
                                    <p:anim calcmode="lin" valueType="num">
                                      <p:cBhvr additive="base">
                                        <p:cTn id="149" dur="500"/>
                                        <p:tgtEl>
                                          <p:spTgt spid="932986"/>
                                        </p:tgtEl>
                                        <p:attrNameLst>
                                          <p:attrName>ppt_y</p:attrName>
                                        </p:attrNameLst>
                                      </p:cBhvr>
                                      <p:tavLst>
                                        <p:tav tm="0">
                                          <p:val>
                                            <p:strVal val="ppt_y"/>
                                          </p:val>
                                        </p:tav>
                                        <p:tav tm="100000">
                                          <p:val>
                                            <p:strVal val="1+ppt_h/2"/>
                                          </p:val>
                                        </p:tav>
                                      </p:tavLst>
                                    </p:anim>
                                    <p:set>
                                      <p:cBhvr>
                                        <p:cTn id="150" dur="1" fill="hold">
                                          <p:stCondLst>
                                            <p:cond delay="499"/>
                                          </p:stCondLst>
                                        </p:cTn>
                                        <p:tgtEl>
                                          <p:spTgt spid="932986"/>
                                        </p:tgtEl>
                                        <p:attrNameLst>
                                          <p:attrName>style.visibility</p:attrName>
                                        </p:attrNameLst>
                                      </p:cBhvr>
                                      <p:to>
                                        <p:strVal val="hidden"/>
                                      </p:to>
                                    </p:set>
                                  </p:childTnLst>
                                </p:cTn>
                              </p:par>
                              <p:par>
                                <p:cTn id="151" presetID="2" presetClass="exit" presetSubtype="4" fill="hold" nodeType="withEffect">
                                  <p:stCondLst>
                                    <p:cond delay="0"/>
                                  </p:stCondLst>
                                  <p:childTnLst>
                                    <p:anim calcmode="lin" valueType="num">
                                      <p:cBhvr additive="base">
                                        <p:cTn id="152" dur="500"/>
                                        <p:tgtEl>
                                          <p:spTgt spid="932950"/>
                                        </p:tgtEl>
                                        <p:attrNameLst>
                                          <p:attrName>ppt_x</p:attrName>
                                        </p:attrNameLst>
                                      </p:cBhvr>
                                      <p:tavLst>
                                        <p:tav tm="0">
                                          <p:val>
                                            <p:strVal val="ppt_x"/>
                                          </p:val>
                                        </p:tav>
                                        <p:tav tm="100000">
                                          <p:val>
                                            <p:strVal val="ppt_x"/>
                                          </p:val>
                                        </p:tav>
                                      </p:tavLst>
                                    </p:anim>
                                    <p:anim calcmode="lin" valueType="num">
                                      <p:cBhvr additive="base">
                                        <p:cTn id="153" dur="500"/>
                                        <p:tgtEl>
                                          <p:spTgt spid="932950"/>
                                        </p:tgtEl>
                                        <p:attrNameLst>
                                          <p:attrName>ppt_y</p:attrName>
                                        </p:attrNameLst>
                                      </p:cBhvr>
                                      <p:tavLst>
                                        <p:tav tm="0">
                                          <p:val>
                                            <p:strVal val="ppt_y"/>
                                          </p:val>
                                        </p:tav>
                                        <p:tav tm="100000">
                                          <p:val>
                                            <p:strVal val="1+ppt_h/2"/>
                                          </p:val>
                                        </p:tav>
                                      </p:tavLst>
                                    </p:anim>
                                    <p:set>
                                      <p:cBhvr>
                                        <p:cTn id="154" dur="1" fill="hold">
                                          <p:stCondLst>
                                            <p:cond delay="499"/>
                                          </p:stCondLst>
                                        </p:cTn>
                                        <p:tgtEl>
                                          <p:spTgt spid="932950"/>
                                        </p:tgtEl>
                                        <p:attrNameLst>
                                          <p:attrName>style.visibility</p:attrName>
                                        </p:attrNameLst>
                                      </p:cBhvr>
                                      <p:to>
                                        <p:strVal val="hidden"/>
                                      </p:to>
                                    </p:set>
                                  </p:childTnLst>
                                </p:cTn>
                              </p:par>
                              <p:par>
                                <p:cTn id="155" presetID="2" presetClass="exit" presetSubtype="4" fill="hold" nodeType="withEffect">
                                  <p:stCondLst>
                                    <p:cond delay="0"/>
                                  </p:stCondLst>
                                  <p:childTnLst>
                                    <p:anim calcmode="lin" valueType="num">
                                      <p:cBhvr additive="base">
                                        <p:cTn id="156" dur="500"/>
                                        <p:tgtEl>
                                          <p:spTgt spid="932956"/>
                                        </p:tgtEl>
                                        <p:attrNameLst>
                                          <p:attrName>ppt_x</p:attrName>
                                        </p:attrNameLst>
                                      </p:cBhvr>
                                      <p:tavLst>
                                        <p:tav tm="0">
                                          <p:val>
                                            <p:strVal val="ppt_x"/>
                                          </p:val>
                                        </p:tav>
                                        <p:tav tm="100000">
                                          <p:val>
                                            <p:strVal val="ppt_x"/>
                                          </p:val>
                                        </p:tav>
                                      </p:tavLst>
                                    </p:anim>
                                    <p:anim calcmode="lin" valueType="num">
                                      <p:cBhvr additive="base">
                                        <p:cTn id="157" dur="500"/>
                                        <p:tgtEl>
                                          <p:spTgt spid="932956"/>
                                        </p:tgtEl>
                                        <p:attrNameLst>
                                          <p:attrName>ppt_y</p:attrName>
                                        </p:attrNameLst>
                                      </p:cBhvr>
                                      <p:tavLst>
                                        <p:tav tm="0">
                                          <p:val>
                                            <p:strVal val="ppt_y"/>
                                          </p:val>
                                        </p:tav>
                                        <p:tav tm="100000">
                                          <p:val>
                                            <p:strVal val="1+ppt_h/2"/>
                                          </p:val>
                                        </p:tav>
                                      </p:tavLst>
                                    </p:anim>
                                    <p:set>
                                      <p:cBhvr>
                                        <p:cTn id="158" dur="1" fill="hold">
                                          <p:stCondLst>
                                            <p:cond delay="499"/>
                                          </p:stCondLst>
                                        </p:cTn>
                                        <p:tgtEl>
                                          <p:spTgt spid="932956"/>
                                        </p:tgtEl>
                                        <p:attrNameLst>
                                          <p:attrName>style.visibility</p:attrName>
                                        </p:attrNameLst>
                                      </p:cBhvr>
                                      <p:to>
                                        <p:strVal val="hidden"/>
                                      </p:to>
                                    </p:set>
                                  </p:childTnLst>
                                </p:cTn>
                              </p:par>
                              <p:par>
                                <p:cTn id="159" presetID="2" presetClass="exit" presetSubtype="4" fill="hold" nodeType="withEffect">
                                  <p:stCondLst>
                                    <p:cond delay="0"/>
                                  </p:stCondLst>
                                  <p:childTnLst>
                                    <p:anim calcmode="lin" valueType="num">
                                      <p:cBhvr additive="base">
                                        <p:cTn id="160" dur="500"/>
                                        <p:tgtEl>
                                          <p:spTgt spid="932962"/>
                                        </p:tgtEl>
                                        <p:attrNameLst>
                                          <p:attrName>ppt_x</p:attrName>
                                        </p:attrNameLst>
                                      </p:cBhvr>
                                      <p:tavLst>
                                        <p:tav tm="0">
                                          <p:val>
                                            <p:strVal val="ppt_x"/>
                                          </p:val>
                                        </p:tav>
                                        <p:tav tm="100000">
                                          <p:val>
                                            <p:strVal val="ppt_x"/>
                                          </p:val>
                                        </p:tav>
                                      </p:tavLst>
                                    </p:anim>
                                    <p:anim calcmode="lin" valueType="num">
                                      <p:cBhvr additive="base">
                                        <p:cTn id="161" dur="500"/>
                                        <p:tgtEl>
                                          <p:spTgt spid="932962"/>
                                        </p:tgtEl>
                                        <p:attrNameLst>
                                          <p:attrName>ppt_y</p:attrName>
                                        </p:attrNameLst>
                                      </p:cBhvr>
                                      <p:tavLst>
                                        <p:tav tm="0">
                                          <p:val>
                                            <p:strVal val="ppt_y"/>
                                          </p:val>
                                        </p:tav>
                                        <p:tav tm="100000">
                                          <p:val>
                                            <p:strVal val="1+ppt_h/2"/>
                                          </p:val>
                                        </p:tav>
                                      </p:tavLst>
                                    </p:anim>
                                    <p:set>
                                      <p:cBhvr>
                                        <p:cTn id="162" dur="1" fill="hold">
                                          <p:stCondLst>
                                            <p:cond delay="499"/>
                                          </p:stCondLst>
                                        </p:cTn>
                                        <p:tgtEl>
                                          <p:spTgt spid="932962"/>
                                        </p:tgtEl>
                                        <p:attrNameLst>
                                          <p:attrName>style.visibility</p:attrName>
                                        </p:attrNameLst>
                                      </p:cBhvr>
                                      <p:to>
                                        <p:strVal val="hidden"/>
                                      </p:to>
                                    </p:set>
                                  </p:childTnLst>
                                </p:cTn>
                              </p:par>
                              <p:par>
                                <p:cTn id="163" presetID="2" presetClass="exit" presetSubtype="4" fill="hold" nodeType="withEffect">
                                  <p:stCondLst>
                                    <p:cond delay="0"/>
                                  </p:stCondLst>
                                  <p:childTnLst>
                                    <p:anim calcmode="lin" valueType="num">
                                      <p:cBhvr additive="base">
                                        <p:cTn id="164" dur="500"/>
                                        <p:tgtEl>
                                          <p:spTgt spid="933023"/>
                                        </p:tgtEl>
                                        <p:attrNameLst>
                                          <p:attrName>ppt_x</p:attrName>
                                        </p:attrNameLst>
                                      </p:cBhvr>
                                      <p:tavLst>
                                        <p:tav tm="0">
                                          <p:val>
                                            <p:strVal val="ppt_x"/>
                                          </p:val>
                                        </p:tav>
                                        <p:tav tm="100000">
                                          <p:val>
                                            <p:strVal val="ppt_x"/>
                                          </p:val>
                                        </p:tav>
                                      </p:tavLst>
                                    </p:anim>
                                    <p:anim calcmode="lin" valueType="num">
                                      <p:cBhvr additive="base">
                                        <p:cTn id="165" dur="500"/>
                                        <p:tgtEl>
                                          <p:spTgt spid="933023"/>
                                        </p:tgtEl>
                                        <p:attrNameLst>
                                          <p:attrName>ppt_y</p:attrName>
                                        </p:attrNameLst>
                                      </p:cBhvr>
                                      <p:tavLst>
                                        <p:tav tm="0">
                                          <p:val>
                                            <p:strVal val="ppt_y"/>
                                          </p:val>
                                        </p:tav>
                                        <p:tav tm="100000">
                                          <p:val>
                                            <p:strVal val="1+ppt_h/2"/>
                                          </p:val>
                                        </p:tav>
                                      </p:tavLst>
                                    </p:anim>
                                    <p:set>
                                      <p:cBhvr>
                                        <p:cTn id="166" dur="1" fill="hold">
                                          <p:stCondLst>
                                            <p:cond delay="499"/>
                                          </p:stCondLst>
                                        </p:cTn>
                                        <p:tgtEl>
                                          <p:spTgt spid="933023"/>
                                        </p:tgtEl>
                                        <p:attrNameLst>
                                          <p:attrName>style.visibility</p:attrName>
                                        </p:attrNameLst>
                                      </p:cBhvr>
                                      <p:to>
                                        <p:strVal val="hidden"/>
                                      </p:to>
                                    </p:set>
                                  </p:childTnLst>
                                </p:cTn>
                              </p:par>
                              <p:par>
                                <p:cTn id="167" presetID="2" presetClass="exit" presetSubtype="4" fill="hold" nodeType="withEffect">
                                  <p:stCondLst>
                                    <p:cond delay="0"/>
                                  </p:stCondLst>
                                  <p:childTnLst>
                                    <p:anim calcmode="lin" valueType="num">
                                      <p:cBhvr additive="base">
                                        <p:cTn id="168" dur="500"/>
                                        <p:tgtEl>
                                          <p:spTgt spid="932882"/>
                                        </p:tgtEl>
                                        <p:attrNameLst>
                                          <p:attrName>ppt_x</p:attrName>
                                        </p:attrNameLst>
                                      </p:cBhvr>
                                      <p:tavLst>
                                        <p:tav tm="0">
                                          <p:val>
                                            <p:strVal val="ppt_x"/>
                                          </p:val>
                                        </p:tav>
                                        <p:tav tm="100000">
                                          <p:val>
                                            <p:strVal val="ppt_x"/>
                                          </p:val>
                                        </p:tav>
                                      </p:tavLst>
                                    </p:anim>
                                    <p:anim calcmode="lin" valueType="num">
                                      <p:cBhvr additive="base">
                                        <p:cTn id="169" dur="500"/>
                                        <p:tgtEl>
                                          <p:spTgt spid="932882"/>
                                        </p:tgtEl>
                                        <p:attrNameLst>
                                          <p:attrName>ppt_y</p:attrName>
                                        </p:attrNameLst>
                                      </p:cBhvr>
                                      <p:tavLst>
                                        <p:tav tm="0">
                                          <p:val>
                                            <p:strVal val="ppt_y"/>
                                          </p:val>
                                        </p:tav>
                                        <p:tav tm="100000">
                                          <p:val>
                                            <p:strVal val="1+ppt_h/2"/>
                                          </p:val>
                                        </p:tav>
                                      </p:tavLst>
                                    </p:anim>
                                    <p:set>
                                      <p:cBhvr>
                                        <p:cTn id="170" dur="1" fill="hold">
                                          <p:stCondLst>
                                            <p:cond delay="499"/>
                                          </p:stCondLst>
                                        </p:cTn>
                                        <p:tgtEl>
                                          <p:spTgt spid="932882"/>
                                        </p:tgtEl>
                                        <p:attrNameLst>
                                          <p:attrName>style.visibility</p:attrName>
                                        </p:attrNameLst>
                                      </p:cBhvr>
                                      <p:to>
                                        <p:strVal val="hidden"/>
                                      </p:to>
                                    </p:set>
                                  </p:childTnLst>
                                </p:cTn>
                              </p:par>
                              <p:par>
                                <p:cTn id="171" presetID="2" presetClass="exit" presetSubtype="4" fill="hold" nodeType="withEffect">
                                  <p:stCondLst>
                                    <p:cond delay="0"/>
                                  </p:stCondLst>
                                  <p:childTnLst>
                                    <p:anim calcmode="lin" valueType="num">
                                      <p:cBhvr additive="base">
                                        <p:cTn id="172" dur="500"/>
                                        <p:tgtEl>
                                          <p:spTgt spid="932881"/>
                                        </p:tgtEl>
                                        <p:attrNameLst>
                                          <p:attrName>ppt_x</p:attrName>
                                        </p:attrNameLst>
                                      </p:cBhvr>
                                      <p:tavLst>
                                        <p:tav tm="0">
                                          <p:val>
                                            <p:strVal val="ppt_x"/>
                                          </p:val>
                                        </p:tav>
                                        <p:tav tm="100000">
                                          <p:val>
                                            <p:strVal val="ppt_x"/>
                                          </p:val>
                                        </p:tav>
                                      </p:tavLst>
                                    </p:anim>
                                    <p:anim calcmode="lin" valueType="num">
                                      <p:cBhvr additive="base">
                                        <p:cTn id="173" dur="500"/>
                                        <p:tgtEl>
                                          <p:spTgt spid="932881"/>
                                        </p:tgtEl>
                                        <p:attrNameLst>
                                          <p:attrName>ppt_y</p:attrName>
                                        </p:attrNameLst>
                                      </p:cBhvr>
                                      <p:tavLst>
                                        <p:tav tm="0">
                                          <p:val>
                                            <p:strVal val="ppt_y"/>
                                          </p:val>
                                        </p:tav>
                                        <p:tav tm="100000">
                                          <p:val>
                                            <p:strVal val="1+ppt_h/2"/>
                                          </p:val>
                                        </p:tav>
                                      </p:tavLst>
                                    </p:anim>
                                    <p:set>
                                      <p:cBhvr>
                                        <p:cTn id="174" dur="1" fill="hold">
                                          <p:stCondLst>
                                            <p:cond delay="499"/>
                                          </p:stCondLst>
                                        </p:cTn>
                                        <p:tgtEl>
                                          <p:spTgt spid="932881"/>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500"/>
                                        <p:tgtEl>
                                          <p:spTgt spid="932880"/>
                                        </p:tgtEl>
                                        <p:attrNameLst>
                                          <p:attrName>ppt_x</p:attrName>
                                        </p:attrNameLst>
                                      </p:cBhvr>
                                      <p:tavLst>
                                        <p:tav tm="0">
                                          <p:val>
                                            <p:strVal val="ppt_x"/>
                                          </p:val>
                                        </p:tav>
                                        <p:tav tm="100000">
                                          <p:val>
                                            <p:strVal val="ppt_x"/>
                                          </p:val>
                                        </p:tav>
                                      </p:tavLst>
                                    </p:anim>
                                    <p:anim calcmode="lin" valueType="num">
                                      <p:cBhvr additive="base">
                                        <p:cTn id="177" dur="500"/>
                                        <p:tgtEl>
                                          <p:spTgt spid="932880"/>
                                        </p:tgtEl>
                                        <p:attrNameLst>
                                          <p:attrName>ppt_y</p:attrName>
                                        </p:attrNameLst>
                                      </p:cBhvr>
                                      <p:tavLst>
                                        <p:tav tm="0">
                                          <p:val>
                                            <p:strVal val="ppt_y"/>
                                          </p:val>
                                        </p:tav>
                                        <p:tav tm="100000">
                                          <p:val>
                                            <p:strVal val="1+ppt_h/2"/>
                                          </p:val>
                                        </p:tav>
                                      </p:tavLst>
                                    </p:anim>
                                    <p:set>
                                      <p:cBhvr>
                                        <p:cTn id="178" dur="1" fill="hold">
                                          <p:stCondLst>
                                            <p:cond delay="499"/>
                                          </p:stCondLst>
                                        </p:cTn>
                                        <p:tgtEl>
                                          <p:spTgt spid="932880"/>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500"/>
                                        <p:tgtEl>
                                          <p:spTgt spid="933016"/>
                                        </p:tgtEl>
                                        <p:attrNameLst>
                                          <p:attrName>ppt_x</p:attrName>
                                        </p:attrNameLst>
                                      </p:cBhvr>
                                      <p:tavLst>
                                        <p:tav tm="0">
                                          <p:val>
                                            <p:strVal val="ppt_x"/>
                                          </p:val>
                                        </p:tav>
                                        <p:tav tm="100000">
                                          <p:val>
                                            <p:strVal val="ppt_x"/>
                                          </p:val>
                                        </p:tav>
                                      </p:tavLst>
                                    </p:anim>
                                    <p:anim calcmode="lin" valueType="num">
                                      <p:cBhvr additive="base">
                                        <p:cTn id="181" dur="500"/>
                                        <p:tgtEl>
                                          <p:spTgt spid="933016"/>
                                        </p:tgtEl>
                                        <p:attrNameLst>
                                          <p:attrName>ppt_y</p:attrName>
                                        </p:attrNameLst>
                                      </p:cBhvr>
                                      <p:tavLst>
                                        <p:tav tm="0">
                                          <p:val>
                                            <p:strVal val="ppt_y"/>
                                          </p:val>
                                        </p:tav>
                                        <p:tav tm="100000">
                                          <p:val>
                                            <p:strVal val="1+ppt_h/2"/>
                                          </p:val>
                                        </p:tav>
                                      </p:tavLst>
                                    </p:anim>
                                    <p:set>
                                      <p:cBhvr>
                                        <p:cTn id="182" dur="1" fill="hold">
                                          <p:stCondLst>
                                            <p:cond delay="499"/>
                                          </p:stCondLst>
                                        </p:cTn>
                                        <p:tgtEl>
                                          <p:spTgt spid="933016"/>
                                        </p:tgtEl>
                                        <p:attrNameLst>
                                          <p:attrName>style.visibility</p:attrName>
                                        </p:attrNameLst>
                                      </p:cBhvr>
                                      <p:to>
                                        <p:strVal val="hidden"/>
                                      </p:to>
                                    </p:set>
                                  </p:childTnLst>
                                </p:cTn>
                              </p:par>
                              <p:par>
                                <p:cTn id="183" presetID="1" presetClass="entr" presetSubtype="0" fill="hold" nodeType="withEffect">
                                  <p:stCondLst>
                                    <p:cond delay="0"/>
                                  </p:stCondLst>
                                  <p:childTnLst>
                                    <p:set>
                                      <p:cBhvr>
                                        <p:cTn id="184" dur="1" fill="hold">
                                          <p:stCondLst>
                                            <p:cond delay="0"/>
                                          </p:stCondLst>
                                        </p:cTn>
                                        <p:tgtEl>
                                          <p:spTgt spid="933024"/>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933047"/>
                                        </p:tgtEl>
                                        <p:attrNameLst>
                                          <p:attrName>style.visibility</p:attrName>
                                        </p:attrNameLst>
                                      </p:cBhvr>
                                      <p:to>
                                        <p:strVal val="visible"/>
                                      </p:to>
                                    </p:set>
                                  </p:childTnLst>
                                  <p:subTnLst>
                                    <p:set>
                                      <p:cBhvr override="childStyle">
                                        <p:cTn dur="1" fill="hold" display="0" masterRel="nextClick" afterEffect="1"/>
                                        <p:tgtEl>
                                          <p:spTgt spid="933047"/>
                                        </p:tgtEl>
                                        <p:attrNameLst>
                                          <p:attrName>style.visibility</p:attrName>
                                        </p:attrNameLst>
                                      </p:cBhvr>
                                      <p:to>
                                        <p:strVal val="hidden"/>
                                      </p:to>
                                    </p:set>
                                  </p:subTnLst>
                                </p:cTn>
                              </p:par>
                            </p:childTnLst>
                          </p:cTn>
                        </p:par>
                      </p:childTnLst>
                    </p:cTn>
                  </p:par>
                  <p:par>
                    <p:cTn id="187" fill="hold" nodeType="clickPar">
                      <p:stCondLst>
                        <p:cond delay="indefinite"/>
                      </p:stCondLst>
                      <p:childTnLst>
                        <p:par>
                          <p:cTn id="188" fill="hold" nodeType="withGroup">
                            <p:stCondLst>
                              <p:cond delay="0"/>
                            </p:stCondLst>
                            <p:childTnLst>
                              <p:par>
                                <p:cTn id="189" presetID="1" presetClass="entr" presetSubtype="0" fill="hold" nodeType="clickEffect">
                                  <p:stCondLst>
                                    <p:cond delay="0"/>
                                  </p:stCondLst>
                                  <p:childTnLst>
                                    <p:set>
                                      <p:cBhvr>
                                        <p:cTn id="190" dur="1" fill="hold">
                                          <p:stCondLst>
                                            <p:cond delay="0"/>
                                          </p:stCondLst>
                                        </p:cTn>
                                        <p:tgtEl>
                                          <p:spTgt spid="932891"/>
                                        </p:tgtEl>
                                        <p:attrNameLst>
                                          <p:attrName>style.visibility</p:attrName>
                                        </p:attrNameLst>
                                      </p:cBhvr>
                                      <p:to>
                                        <p:strVal val="visible"/>
                                      </p:to>
                                    </p:set>
                                  </p:childTnLst>
                                </p:cTn>
                              </p:par>
                              <p:par>
                                <p:cTn id="191" presetID="1" presetClass="entr" presetSubtype="0" fill="hold" nodeType="withEffect">
                                  <p:stCondLst>
                                    <p:cond delay="0"/>
                                  </p:stCondLst>
                                  <p:childTnLst>
                                    <p:set>
                                      <p:cBhvr>
                                        <p:cTn id="192" dur="1" fill="hold">
                                          <p:stCondLst>
                                            <p:cond delay="0"/>
                                          </p:stCondLst>
                                        </p:cTn>
                                        <p:tgtEl>
                                          <p:spTgt spid="932897"/>
                                        </p:tgtEl>
                                        <p:attrNameLst>
                                          <p:attrName>style.visibility</p:attrName>
                                        </p:attrNameLst>
                                      </p:cBhvr>
                                      <p:to>
                                        <p:strVal val="visible"/>
                                      </p:to>
                                    </p:set>
                                  </p:childTnLst>
                                </p:cTn>
                              </p:par>
                              <p:par>
                                <p:cTn id="193" presetID="1" presetClass="entr" presetSubtype="0" fill="hold" nodeType="withEffect">
                                  <p:stCondLst>
                                    <p:cond delay="0"/>
                                  </p:stCondLst>
                                  <p:childTnLst>
                                    <p:set>
                                      <p:cBhvr>
                                        <p:cTn id="194" dur="1" fill="hold">
                                          <p:stCondLst>
                                            <p:cond delay="0"/>
                                          </p:stCondLst>
                                        </p:cTn>
                                        <p:tgtEl>
                                          <p:spTgt spid="932903"/>
                                        </p:tgtEl>
                                        <p:attrNameLst>
                                          <p:attrName>style.visibility</p:attrName>
                                        </p:attrNameLst>
                                      </p:cBhvr>
                                      <p:to>
                                        <p:strVal val="visible"/>
                                      </p:to>
                                    </p:set>
                                  </p:childTnLst>
                                </p:cTn>
                              </p:par>
                              <p:par>
                                <p:cTn id="195" presetID="1" presetClass="entr" presetSubtype="0" fill="hold" nodeType="withEffect">
                                  <p:stCondLst>
                                    <p:cond delay="0"/>
                                  </p:stCondLst>
                                  <p:childTnLst>
                                    <p:set>
                                      <p:cBhvr>
                                        <p:cTn id="196" dur="1" fill="hold">
                                          <p:stCondLst>
                                            <p:cond delay="0"/>
                                          </p:stCondLst>
                                        </p:cTn>
                                        <p:tgtEl>
                                          <p:spTgt spid="932930"/>
                                        </p:tgtEl>
                                        <p:attrNameLst>
                                          <p:attrName>style.visibility</p:attrName>
                                        </p:attrNameLst>
                                      </p:cBhvr>
                                      <p:to>
                                        <p:strVal val="visible"/>
                                      </p:to>
                                    </p:set>
                                  </p:childTnLst>
                                </p:cTn>
                              </p:par>
                              <p:par>
                                <p:cTn id="197" presetID="1" presetClass="entr" presetSubtype="0" fill="hold" nodeType="withEffect">
                                  <p:stCondLst>
                                    <p:cond delay="0"/>
                                  </p:stCondLst>
                                  <p:childTnLst>
                                    <p:set>
                                      <p:cBhvr>
                                        <p:cTn id="198" dur="1" fill="hold">
                                          <p:stCondLst>
                                            <p:cond delay="0"/>
                                          </p:stCondLst>
                                        </p:cTn>
                                        <p:tgtEl>
                                          <p:spTgt spid="932912"/>
                                        </p:tgtEl>
                                        <p:attrNameLst>
                                          <p:attrName>style.visibility</p:attrName>
                                        </p:attrNameLst>
                                      </p:cBhvr>
                                      <p:to>
                                        <p:strVal val="visible"/>
                                      </p:to>
                                    </p:set>
                                  </p:childTnLst>
                                </p:cTn>
                              </p:par>
                              <p:par>
                                <p:cTn id="199" presetID="1" presetClass="entr" presetSubtype="0" fill="hold" nodeType="withEffect">
                                  <p:stCondLst>
                                    <p:cond delay="0"/>
                                  </p:stCondLst>
                                  <p:childTnLst>
                                    <p:set>
                                      <p:cBhvr>
                                        <p:cTn id="200" dur="1" fill="hold">
                                          <p:stCondLst>
                                            <p:cond delay="0"/>
                                          </p:stCondLst>
                                        </p:cTn>
                                        <p:tgtEl>
                                          <p:spTgt spid="932918"/>
                                        </p:tgtEl>
                                        <p:attrNameLst>
                                          <p:attrName>style.visibility</p:attrName>
                                        </p:attrNameLst>
                                      </p:cBhvr>
                                      <p:to>
                                        <p:strVal val="visible"/>
                                      </p:to>
                                    </p:set>
                                  </p:childTnLst>
                                </p:cTn>
                              </p:par>
                              <p:par>
                                <p:cTn id="201" presetID="1" presetClass="entr" presetSubtype="0" fill="hold" nodeType="withEffect">
                                  <p:stCondLst>
                                    <p:cond delay="0"/>
                                  </p:stCondLst>
                                  <p:childTnLst>
                                    <p:set>
                                      <p:cBhvr>
                                        <p:cTn id="202" dur="1" fill="hold">
                                          <p:stCondLst>
                                            <p:cond delay="0"/>
                                          </p:stCondLst>
                                        </p:cTn>
                                        <p:tgtEl>
                                          <p:spTgt spid="932924"/>
                                        </p:tgtEl>
                                        <p:attrNameLst>
                                          <p:attrName>style.visibility</p:attrName>
                                        </p:attrNameLst>
                                      </p:cBhvr>
                                      <p:to>
                                        <p:strVal val="visible"/>
                                      </p:to>
                                    </p:set>
                                  </p:childTnLst>
                                </p:cTn>
                              </p:par>
                              <p:par>
                                <p:cTn id="203" presetID="1" presetClass="entr" presetSubtype="0" fill="hold" nodeType="withEffect">
                                  <p:stCondLst>
                                    <p:cond delay="0"/>
                                  </p:stCondLst>
                                  <p:childTnLst>
                                    <p:set>
                                      <p:cBhvr>
                                        <p:cTn id="204" dur="1" fill="hold">
                                          <p:stCondLst>
                                            <p:cond delay="0"/>
                                          </p:stCondLst>
                                        </p:cTn>
                                        <p:tgtEl>
                                          <p:spTgt spid="932879"/>
                                        </p:tgtEl>
                                        <p:attrNameLst>
                                          <p:attrName>style.visibility</p:attrName>
                                        </p:attrNameLst>
                                      </p:cBhvr>
                                      <p:to>
                                        <p:strVal val="visible"/>
                                      </p:to>
                                    </p:set>
                                  </p:childTnLst>
                                </p:cTn>
                              </p:par>
                              <p:par>
                                <p:cTn id="205" presetID="1" presetClass="entr" presetSubtype="0" fill="hold" nodeType="withEffect">
                                  <p:stCondLst>
                                    <p:cond delay="0"/>
                                  </p:stCondLst>
                                  <p:childTnLst>
                                    <p:set>
                                      <p:cBhvr>
                                        <p:cTn id="206" dur="1" fill="hold">
                                          <p:stCondLst>
                                            <p:cond delay="0"/>
                                          </p:stCondLst>
                                        </p:cTn>
                                        <p:tgtEl>
                                          <p:spTgt spid="932882"/>
                                        </p:tgtEl>
                                        <p:attrNameLst>
                                          <p:attrName>style.visibility</p:attrName>
                                        </p:attrNameLst>
                                      </p:cBhvr>
                                      <p:to>
                                        <p:strVal val="visible"/>
                                      </p:to>
                                    </p:set>
                                  </p:childTnLst>
                                </p:cTn>
                              </p:par>
                              <p:par>
                                <p:cTn id="207" presetID="1" presetClass="entr" presetSubtype="0" fill="hold" nodeType="withEffect">
                                  <p:stCondLst>
                                    <p:cond delay="0"/>
                                  </p:stCondLst>
                                  <p:childTnLst>
                                    <p:set>
                                      <p:cBhvr>
                                        <p:cTn id="208" dur="1" fill="hold">
                                          <p:stCondLst>
                                            <p:cond delay="0"/>
                                          </p:stCondLst>
                                        </p:cTn>
                                        <p:tgtEl>
                                          <p:spTgt spid="932881"/>
                                        </p:tgtEl>
                                        <p:attrNameLst>
                                          <p:attrName>style.visibility</p:attrName>
                                        </p:attrNameLst>
                                      </p:cBhvr>
                                      <p:to>
                                        <p:strVal val="visible"/>
                                      </p:to>
                                    </p:set>
                                  </p:childTnLst>
                                </p:cTn>
                              </p:par>
                              <p:par>
                                <p:cTn id="209" presetID="1" presetClass="entr" presetSubtype="0" fill="hold" nodeType="withEffect">
                                  <p:stCondLst>
                                    <p:cond delay="0"/>
                                  </p:stCondLst>
                                  <p:childTnLst>
                                    <p:set>
                                      <p:cBhvr>
                                        <p:cTn id="210" dur="1" fill="hold">
                                          <p:stCondLst>
                                            <p:cond delay="0"/>
                                          </p:stCondLst>
                                        </p:cTn>
                                        <p:tgtEl>
                                          <p:spTgt spid="932880"/>
                                        </p:tgtEl>
                                        <p:attrNameLst>
                                          <p:attrName>style.visibility</p:attrName>
                                        </p:attrNameLst>
                                      </p:cBhvr>
                                      <p:to>
                                        <p:strVal val="visible"/>
                                      </p:to>
                                    </p:set>
                                  </p:childTnLst>
                                </p:cTn>
                              </p:par>
                              <p:par>
                                <p:cTn id="211" presetID="1" presetClass="entr" presetSubtype="0" fill="hold" nodeType="withEffect">
                                  <p:stCondLst>
                                    <p:cond delay="0"/>
                                  </p:stCondLst>
                                  <p:childTnLst>
                                    <p:set>
                                      <p:cBhvr>
                                        <p:cTn id="212" dur="1" fill="hold">
                                          <p:stCondLst>
                                            <p:cond delay="0"/>
                                          </p:stCondLst>
                                        </p:cTn>
                                        <p:tgtEl>
                                          <p:spTgt spid="932871"/>
                                        </p:tgtEl>
                                        <p:attrNameLst>
                                          <p:attrName>style.visibility</p:attrName>
                                        </p:attrNameLst>
                                      </p:cBhvr>
                                      <p:to>
                                        <p:strVal val="visible"/>
                                      </p:to>
                                    </p:set>
                                  </p:childTnLst>
                                </p:cTn>
                              </p:par>
                              <p:par>
                                <p:cTn id="213" presetID="1" presetClass="entr" presetSubtype="0" fill="hold" nodeType="withEffect">
                                  <p:stCondLst>
                                    <p:cond delay="0"/>
                                  </p:stCondLst>
                                  <p:childTnLst>
                                    <p:set>
                                      <p:cBhvr>
                                        <p:cTn id="214" dur="1" fill="hold">
                                          <p:stCondLst>
                                            <p:cond delay="0"/>
                                          </p:stCondLst>
                                        </p:cTn>
                                        <p:tgtEl>
                                          <p:spTgt spid="932872"/>
                                        </p:tgtEl>
                                        <p:attrNameLst>
                                          <p:attrName>style.visibility</p:attrName>
                                        </p:attrNameLst>
                                      </p:cBhvr>
                                      <p:to>
                                        <p:strVal val="visible"/>
                                      </p:to>
                                    </p:set>
                                  </p:childTnLst>
                                </p:cTn>
                              </p:par>
                              <p:par>
                                <p:cTn id="215" presetID="1" presetClass="entr" presetSubtype="0" fill="hold" nodeType="withEffect">
                                  <p:stCondLst>
                                    <p:cond delay="0"/>
                                  </p:stCondLst>
                                  <p:childTnLst>
                                    <p:set>
                                      <p:cBhvr>
                                        <p:cTn id="216" dur="1" fill="hold">
                                          <p:stCondLst>
                                            <p:cond delay="0"/>
                                          </p:stCondLst>
                                        </p:cTn>
                                        <p:tgtEl>
                                          <p:spTgt spid="932873"/>
                                        </p:tgtEl>
                                        <p:attrNameLst>
                                          <p:attrName>style.visibility</p:attrName>
                                        </p:attrNameLst>
                                      </p:cBhvr>
                                      <p:to>
                                        <p:strVal val="visible"/>
                                      </p:to>
                                    </p:set>
                                  </p:childTnLst>
                                </p:cTn>
                              </p:par>
                              <p:par>
                                <p:cTn id="217" presetID="1" presetClass="entr" presetSubtype="0" fill="hold" nodeType="withEffect">
                                  <p:stCondLst>
                                    <p:cond delay="0"/>
                                  </p:stCondLst>
                                  <p:childTnLst>
                                    <p:set>
                                      <p:cBhvr>
                                        <p:cTn id="218" dur="1" fill="hold">
                                          <p:stCondLst>
                                            <p:cond delay="0"/>
                                          </p:stCondLst>
                                        </p:cTn>
                                        <p:tgtEl>
                                          <p:spTgt spid="932874"/>
                                        </p:tgtEl>
                                        <p:attrNameLst>
                                          <p:attrName>style.visibility</p:attrName>
                                        </p:attrNameLst>
                                      </p:cBhvr>
                                      <p:to>
                                        <p:strVal val="visible"/>
                                      </p:to>
                                    </p:set>
                                  </p:childTnLst>
                                </p:cTn>
                              </p:par>
                              <p:par>
                                <p:cTn id="219" presetID="1" presetClass="entr" presetSubtype="0" fill="hold" nodeType="withEffect">
                                  <p:stCondLst>
                                    <p:cond delay="0"/>
                                  </p:stCondLst>
                                  <p:childTnLst>
                                    <p:set>
                                      <p:cBhvr>
                                        <p:cTn id="220" dur="1" fill="hold">
                                          <p:stCondLst>
                                            <p:cond delay="0"/>
                                          </p:stCondLst>
                                        </p:cTn>
                                        <p:tgtEl>
                                          <p:spTgt spid="932878"/>
                                        </p:tgtEl>
                                        <p:attrNameLst>
                                          <p:attrName>style.visibility</p:attrName>
                                        </p:attrNameLst>
                                      </p:cBhvr>
                                      <p:to>
                                        <p:strVal val="visible"/>
                                      </p:to>
                                    </p:set>
                                  </p:childTnLst>
                                </p:cTn>
                              </p:par>
                              <p:par>
                                <p:cTn id="221" presetID="1" presetClass="entr" presetSubtype="0" fill="hold" nodeType="withEffect">
                                  <p:stCondLst>
                                    <p:cond delay="0"/>
                                  </p:stCondLst>
                                  <p:childTnLst>
                                    <p:set>
                                      <p:cBhvr>
                                        <p:cTn id="222" dur="1" fill="hold">
                                          <p:stCondLst>
                                            <p:cond delay="0"/>
                                          </p:stCondLst>
                                        </p:cTn>
                                        <p:tgtEl>
                                          <p:spTgt spid="932875"/>
                                        </p:tgtEl>
                                        <p:attrNameLst>
                                          <p:attrName>style.visibility</p:attrName>
                                        </p:attrNameLst>
                                      </p:cBhvr>
                                      <p:to>
                                        <p:strVal val="visible"/>
                                      </p:to>
                                    </p:set>
                                  </p:childTnLst>
                                </p:cTn>
                              </p:par>
                              <p:par>
                                <p:cTn id="223" presetID="1" presetClass="entr" presetSubtype="0" fill="hold" nodeType="withEffect">
                                  <p:stCondLst>
                                    <p:cond delay="0"/>
                                  </p:stCondLst>
                                  <p:childTnLst>
                                    <p:set>
                                      <p:cBhvr>
                                        <p:cTn id="224" dur="1" fill="hold">
                                          <p:stCondLst>
                                            <p:cond delay="0"/>
                                          </p:stCondLst>
                                        </p:cTn>
                                        <p:tgtEl>
                                          <p:spTgt spid="932876"/>
                                        </p:tgtEl>
                                        <p:attrNameLst>
                                          <p:attrName>style.visibility</p:attrName>
                                        </p:attrNameLst>
                                      </p:cBhvr>
                                      <p:to>
                                        <p:strVal val="visible"/>
                                      </p:to>
                                    </p:set>
                                  </p:childTnLst>
                                </p:cTn>
                              </p:par>
                            </p:childTnLst>
                          </p:cTn>
                        </p:par>
                      </p:childTnLst>
                    </p:cTn>
                  </p:par>
                  <p:par>
                    <p:cTn id="225" fill="hold" nodeType="clickPar">
                      <p:stCondLst>
                        <p:cond delay="indefinite"/>
                      </p:stCondLst>
                      <p:childTnLst>
                        <p:par>
                          <p:cTn id="226" fill="hold" nodeType="withGroup">
                            <p:stCondLst>
                              <p:cond delay="0"/>
                            </p:stCondLst>
                            <p:childTnLst>
                              <p:par>
                                <p:cTn id="227" presetID="1" presetClass="entr" presetSubtype="0" fill="hold" nodeType="clickEffect">
                                  <p:stCondLst>
                                    <p:cond delay="0"/>
                                  </p:stCondLst>
                                  <p:childTnLst>
                                    <p:set>
                                      <p:cBhvr>
                                        <p:cTn id="228" dur="1" fill="hold">
                                          <p:stCondLst>
                                            <p:cond delay="0"/>
                                          </p:stCondLst>
                                        </p:cTn>
                                        <p:tgtEl>
                                          <p:spTgt spid="933016"/>
                                        </p:tgtEl>
                                        <p:attrNameLst>
                                          <p:attrName>style.visibility</p:attrName>
                                        </p:attrNameLst>
                                      </p:cBhvr>
                                      <p:to>
                                        <p:strVal val="visible"/>
                                      </p:to>
                                    </p:set>
                                  </p:childTnLst>
                                </p:cTn>
                              </p:par>
                              <p:par>
                                <p:cTn id="229" presetID="1" presetClass="entr" presetSubtype="0" fill="hold" nodeType="withEffect">
                                  <p:stCondLst>
                                    <p:cond delay="0"/>
                                  </p:stCondLst>
                                  <p:childTnLst>
                                    <p:set>
                                      <p:cBhvr>
                                        <p:cTn id="230" dur="1" fill="hold">
                                          <p:stCondLst>
                                            <p:cond delay="0"/>
                                          </p:stCondLst>
                                        </p:cTn>
                                        <p:tgtEl>
                                          <p:spTgt spid="933025"/>
                                        </p:tgtEl>
                                        <p:attrNameLst>
                                          <p:attrName>style.visibility</p:attrName>
                                        </p:attrNameLst>
                                      </p:cBhvr>
                                      <p:to>
                                        <p:strVal val="visible"/>
                                      </p:to>
                                    </p:set>
                                  </p:childTnLst>
                                </p:cTn>
                              </p:par>
                              <p:par>
                                <p:cTn id="231" presetID="1" presetClass="entr" presetSubtype="0" fill="hold" grpId="0" nodeType="withEffect">
                                  <p:stCondLst>
                                    <p:cond delay="0"/>
                                  </p:stCondLst>
                                  <p:childTnLst>
                                    <p:set>
                                      <p:cBhvr>
                                        <p:cTn id="232" dur="1" fill="hold">
                                          <p:stCondLst>
                                            <p:cond delay="0"/>
                                          </p:stCondLst>
                                        </p:cTn>
                                        <p:tgtEl>
                                          <p:spTgt spid="933048"/>
                                        </p:tgtEl>
                                        <p:attrNameLst>
                                          <p:attrName>style.visibility</p:attrName>
                                        </p:attrNameLst>
                                      </p:cBhvr>
                                      <p:to>
                                        <p:strVal val="visible"/>
                                      </p:to>
                                    </p:set>
                                  </p:childTnLst>
                                  <p:subTnLst>
                                    <p:set>
                                      <p:cBhvr override="childStyle">
                                        <p:cTn dur="1" fill="hold" display="0" masterRel="nextClick" afterEffect="1"/>
                                        <p:tgtEl>
                                          <p:spTgt spid="933048"/>
                                        </p:tgtEl>
                                        <p:attrNameLst>
                                          <p:attrName>style.visibility</p:attrName>
                                        </p:attrNameLst>
                                      </p:cBhvr>
                                      <p:to>
                                        <p:strVal val="hidden"/>
                                      </p:to>
                                    </p:set>
                                  </p:subTnLst>
                                </p:cTn>
                              </p:par>
                            </p:childTnLst>
                          </p:cTn>
                        </p:par>
                      </p:childTnLst>
                    </p:cTn>
                  </p:par>
                  <p:par>
                    <p:cTn id="233" fill="hold" nodeType="clickPar">
                      <p:stCondLst>
                        <p:cond delay="indefinite"/>
                      </p:stCondLst>
                      <p:childTnLst>
                        <p:par>
                          <p:cTn id="234" fill="hold" nodeType="withGroup">
                            <p:stCondLst>
                              <p:cond delay="0"/>
                            </p:stCondLst>
                            <p:childTnLst>
                              <p:par>
                                <p:cTn id="235" presetID="1" presetClass="entr" presetSubtype="0" fill="hold" nodeType="clickEffect">
                                  <p:stCondLst>
                                    <p:cond delay="0"/>
                                  </p:stCondLst>
                                  <p:childTnLst>
                                    <p:set>
                                      <p:cBhvr>
                                        <p:cTn id="236" dur="1" fill="hold">
                                          <p:stCondLst>
                                            <p:cond delay="0"/>
                                          </p:stCondLst>
                                        </p:cTn>
                                        <p:tgtEl>
                                          <p:spTgt spid="933019"/>
                                        </p:tgtEl>
                                        <p:attrNameLst>
                                          <p:attrName>style.visibility</p:attrName>
                                        </p:attrNameLst>
                                      </p:cBhvr>
                                      <p:to>
                                        <p:strVal val="visible"/>
                                      </p:to>
                                    </p:set>
                                  </p:childTnLst>
                                </p:cTn>
                              </p:par>
                              <p:par>
                                <p:cTn id="237" presetID="1" presetClass="entr" presetSubtype="0" fill="hold" nodeType="withEffect">
                                  <p:stCondLst>
                                    <p:cond delay="0"/>
                                  </p:stCondLst>
                                  <p:childTnLst>
                                    <p:set>
                                      <p:cBhvr>
                                        <p:cTn id="238" dur="1" fill="hold">
                                          <p:stCondLst>
                                            <p:cond delay="0"/>
                                          </p:stCondLst>
                                        </p:cTn>
                                        <p:tgtEl>
                                          <p:spTgt spid="933020"/>
                                        </p:tgtEl>
                                        <p:attrNameLst>
                                          <p:attrName>style.visibility</p:attrName>
                                        </p:attrNameLst>
                                      </p:cBhvr>
                                      <p:to>
                                        <p:strVal val="visible"/>
                                      </p:to>
                                    </p:set>
                                  </p:childTnLst>
                                </p:cTn>
                              </p:par>
                              <p:par>
                                <p:cTn id="239" presetID="1" presetClass="entr" presetSubtype="0" fill="hold" nodeType="withEffect">
                                  <p:stCondLst>
                                    <p:cond delay="0"/>
                                  </p:stCondLst>
                                  <p:childTnLst>
                                    <p:set>
                                      <p:cBhvr>
                                        <p:cTn id="240" dur="1" fill="hold">
                                          <p:stCondLst>
                                            <p:cond delay="0"/>
                                          </p:stCondLst>
                                        </p:cTn>
                                        <p:tgtEl>
                                          <p:spTgt spid="932878"/>
                                        </p:tgtEl>
                                        <p:attrNameLst>
                                          <p:attrName>style.visibility</p:attrName>
                                        </p:attrNameLst>
                                      </p:cBhvr>
                                      <p:to>
                                        <p:strVal val="visible"/>
                                      </p:to>
                                    </p:set>
                                  </p:childTnLst>
                                </p:cTn>
                              </p:par>
                              <p:par>
                                <p:cTn id="241" presetID="0" presetClass="path" presetSubtype="0" accel="50000" decel="50000" fill="hold" nodeType="withEffect">
                                  <p:stCondLst>
                                    <p:cond delay="0"/>
                                  </p:stCondLst>
                                  <p:childTnLst>
                                    <p:animMotion origin="layout" path="M 1.38889E-6 -2.22222E-6 L 0.0342 0.21783 " pathEditMode="relative" rAng="0" ptsTypes="AA">
                                      <p:cBhvr>
                                        <p:cTn id="242" dur="2000" fill="hold"/>
                                        <p:tgtEl>
                                          <p:spTgt spid="932879"/>
                                        </p:tgtEl>
                                        <p:attrNameLst>
                                          <p:attrName>ppt_x</p:attrName>
                                          <p:attrName>ppt_y</p:attrName>
                                        </p:attrNameLst>
                                      </p:cBhvr>
                                      <p:rCtr x="1701" y="10880"/>
                                    </p:animMotion>
                                  </p:childTnLst>
                                </p:cTn>
                              </p:par>
                              <p:par>
                                <p:cTn id="243" presetID="0" presetClass="path" presetSubtype="0" accel="50000" decel="50000" fill="hold" nodeType="withEffect">
                                  <p:stCondLst>
                                    <p:cond delay="0"/>
                                  </p:stCondLst>
                                  <p:childTnLst>
                                    <p:animMotion origin="layout" path="M 3.05556E-6 -2.22222E-6 L -0.18629 0.21783 " pathEditMode="relative" rAng="0" ptsTypes="AA">
                                      <p:cBhvr>
                                        <p:cTn id="244" dur="2000" fill="hold"/>
                                        <p:tgtEl>
                                          <p:spTgt spid="932882"/>
                                        </p:tgtEl>
                                        <p:attrNameLst>
                                          <p:attrName>ppt_x</p:attrName>
                                          <p:attrName>ppt_y</p:attrName>
                                        </p:attrNameLst>
                                      </p:cBhvr>
                                      <p:rCtr x="-9323" y="10880"/>
                                    </p:animMotion>
                                  </p:childTnLst>
                                </p:cTn>
                              </p:par>
                              <p:par>
                                <p:cTn id="245" presetID="0" presetClass="path" presetSubtype="0" accel="50000" decel="50000" fill="hold" nodeType="withEffect">
                                  <p:stCondLst>
                                    <p:cond delay="0"/>
                                  </p:stCondLst>
                                  <p:childTnLst>
                                    <p:animMotion origin="layout" path="M 3.33333E-6 -2.22222E-6 L -0.27848 0.21783 " pathEditMode="relative" rAng="0" ptsTypes="AA">
                                      <p:cBhvr>
                                        <p:cTn id="246" dur="2000" fill="hold"/>
                                        <p:tgtEl>
                                          <p:spTgt spid="932881"/>
                                        </p:tgtEl>
                                        <p:attrNameLst>
                                          <p:attrName>ppt_x</p:attrName>
                                          <p:attrName>ppt_y</p:attrName>
                                        </p:attrNameLst>
                                      </p:cBhvr>
                                      <p:rCtr x="-13924" y="10880"/>
                                    </p:animMotion>
                                  </p:childTnLst>
                                </p:cTn>
                              </p:par>
                              <p:par>
                                <p:cTn id="247" presetID="0" presetClass="path" presetSubtype="0" accel="50000" decel="50000" fill="hold" nodeType="withEffect">
                                  <p:stCondLst>
                                    <p:cond delay="0"/>
                                  </p:stCondLst>
                                  <p:childTnLst>
                                    <p:animMotion origin="layout" path="M 5E-6 -2.22222E-6 L -0.28629 0.21783 " pathEditMode="relative" rAng="0" ptsTypes="AA">
                                      <p:cBhvr>
                                        <p:cTn id="248" dur="2000" fill="hold"/>
                                        <p:tgtEl>
                                          <p:spTgt spid="932880"/>
                                        </p:tgtEl>
                                        <p:attrNameLst>
                                          <p:attrName>ppt_x</p:attrName>
                                          <p:attrName>ppt_y</p:attrName>
                                        </p:attrNameLst>
                                      </p:cBhvr>
                                      <p:rCtr x="-14323" y="10880"/>
                                    </p:animMotion>
                                  </p:childTnLst>
                                </p:cTn>
                              </p:par>
                              <p:par>
                                <p:cTn id="249" presetID="0" presetClass="path" presetSubtype="0" accel="50000" decel="50000" fill="hold" nodeType="withEffect">
                                  <p:stCondLst>
                                    <p:cond delay="0"/>
                                  </p:stCondLst>
                                  <p:childTnLst>
                                    <p:animMotion origin="layout" path="M 0 -2.22222E-6 L -0.17604 0.14422 " pathEditMode="relative" rAng="0" ptsTypes="AA">
                                      <p:cBhvr>
                                        <p:cTn id="250" dur="2000" fill="hold"/>
                                        <p:tgtEl>
                                          <p:spTgt spid="932888"/>
                                        </p:tgtEl>
                                        <p:attrNameLst>
                                          <p:attrName>ppt_x</p:attrName>
                                          <p:attrName>ppt_y</p:attrName>
                                        </p:attrNameLst>
                                      </p:cBhvr>
                                      <p:rCtr x="-8802" y="7199"/>
                                    </p:animMotion>
                                  </p:childTnLst>
                                </p:cTn>
                              </p:par>
                              <p:par>
                                <p:cTn id="251" presetID="0" presetClass="path" presetSubtype="0" accel="50000" decel="50000" fill="hold" nodeType="withEffect">
                                  <p:stCondLst>
                                    <p:cond delay="0"/>
                                  </p:stCondLst>
                                  <p:childTnLst>
                                    <p:animMotion origin="layout" path="M 1.38889E-6 -4.81481E-6 L 0.04219 0.14977 " pathEditMode="relative" rAng="0" ptsTypes="AA">
                                      <p:cBhvr>
                                        <p:cTn id="252" dur="2000" fill="hold"/>
                                        <p:tgtEl>
                                          <p:spTgt spid="932889"/>
                                        </p:tgtEl>
                                        <p:attrNameLst>
                                          <p:attrName>ppt_x</p:attrName>
                                          <p:attrName>ppt_y</p:attrName>
                                        </p:attrNameLst>
                                      </p:cBhvr>
                                      <p:rCtr x="2101" y="7477"/>
                                    </p:animMotion>
                                  </p:childTnLst>
                                </p:cTn>
                              </p:par>
                              <p:par>
                                <p:cTn id="253" presetID="0" presetClass="path" presetSubtype="0" accel="50000" decel="50000" fill="hold" nodeType="withEffect">
                                  <p:stCondLst>
                                    <p:cond delay="0"/>
                                  </p:stCondLst>
                                  <p:childTnLst>
                                    <p:animMotion origin="layout" path="M -6.66667E-6 3.7037E-6 L 0.04722 3.7037E-6 " pathEditMode="relative" ptsTypes="AA">
                                      <p:cBhvr>
                                        <p:cTn id="254" dur="2000" fill="hold"/>
                                        <p:tgtEl>
                                          <p:spTgt spid="933016"/>
                                        </p:tgtEl>
                                        <p:attrNameLst>
                                          <p:attrName>ppt_x</p:attrName>
                                          <p:attrName>ppt_y</p:attrName>
                                        </p:attrNameLst>
                                      </p:cBhvr>
                                    </p:animMotion>
                                  </p:childTnLst>
                                </p:cTn>
                              </p:par>
                            </p:childTnLst>
                          </p:cTn>
                        </p:par>
                      </p:childTnLst>
                    </p:cTn>
                  </p:par>
                  <p:par>
                    <p:cTn id="255" fill="hold" nodeType="clickPar">
                      <p:stCondLst>
                        <p:cond delay="indefinite"/>
                      </p:stCondLst>
                      <p:childTnLst>
                        <p:par>
                          <p:cTn id="256" fill="hold" nodeType="withGroup">
                            <p:stCondLst>
                              <p:cond delay="0"/>
                            </p:stCondLst>
                            <p:childTnLst>
                              <p:par>
                                <p:cTn id="257" presetID="1" presetClass="entr" presetSubtype="0" fill="hold" nodeType="clickEffect">
                                  <p:stCondLst>
                                    <p:cond delay="0"/>
                                  </p:stCondLst>
                                  <p:childTnLst>
                                    <p:set>
                                      <p:cBhvr>
                                        <p:cTn id="258" dur="1" fill="hold">
                                          <p:stCondLst>
                                            <p:cond delay="0"/>
                                          </p:stCondLst>
                                        </p:cTn>
                                        <p:tgtEl>
                                          <p:spTgt spid="933031"/>
                                        </p:tgtEl>
                                        <p:attrNameLst>
                                          <p:attrName>style.visibility</p:attrName>
                                        </p:attrNameLst>
                                      </p:cBhvr>
                                      <p:to>
                                        <p:strVal val="visible"/>
                                      </p:to>
                                    </p:set>
                                  </p:childTnLst>
                                </p:cTn>
                              </p:par>
                              <p:par>
                                <p:cTn id="259" presetID="1" presetClass="entr" presetSubtype="0" fill="hold" nodeType="withEffect">
                                  <p:stCondLst>
                                    <p:cond delay="0"/>
                                  </p:stCondLst>
                                  <p:childTnLst>
                                    <p:set>
                                      <p:cBhvr>
                                        <p:cTn id="260" dur="1" fill="hold">
                                          <p:stCondLst>
                                            <p:cond delay="0"/>
                                          </p:stCondLst>
                                        </p:cTn>
                                        <p:tgtEl>
                                          <p:spTgt spid="933032"/>
                                        </p:tgtEl>
                                        <p:attrNameLst>
                                          <p:attrName>style.visibility</p:attrName>
                                        </p:attrNameLst>
                                      </p:cBhvr>
                                      <p:to>
                                        <p:strVal val="visible"/>
                                      </p:to>
                                    </p:set>
                                  </p:childTnLst>
                                </p:cTn>
                              </p:par>
                              <p:par>
                                <p:cTn id="261" presetID="1" presetClass="entr" presetSubtype="0" fill="hold" nodeType="withEffect">
                                  <p:stCondLst>
                                    <p:cond delay="0"/>
                                  </p:stCondLst>
                                  <p:childTnLst>
                                    <p:set>
                                      <p:cBhvr>
                                        <p:cTn id="262" dur="1" fill="hold">
                                          <p:stCondLst>
                                            <p:cond delay="0"/>
                                          </p:stCondLst>
                                        </p:cTn>
                                        <p:tgtEl>
                                          <p:spTgt spid="933033"/>
                                        </p:tgtEl>
                                        <p:attrNameLst>
                                          <p:attrName>style.visibility</p:attrName>
                                        </p:attrNameLst>
                                      </p:cBhvr>
                                      <p:to>
                                        <p:strVal val="visible"/>
                                      </p:to>
                                    </p:set>
                                  </p:childTnLst>
                                </p:cTn>
                              </p:par>
                              <p:par>
                                <p:cTn id="263" presetID="1" presetClass="entr" presetSubtype="0" fill="hold" nodeType="withEffect">
                                  <p:stCondLst>
                                    <p:cond delay="0"/>
                                  </p:stCondLst>
                                  <p:childTnLst>
                                    <p:set>
                                      <p:cBhvr>
                                        <p:cTn id="264" dur="1" fill="hold">
                                          <p:stCondLst>
                                            <p:cond delay="0"/>
                                          </p:stCondLst>
                                        </p:cTn>
                                        <p:tgtEl>
                                          <p:spTgt spid="933039"/>
                                        </p:tgtEl>
                                        <p:attrNameLst>
                                          <p:attrName>style.visibility</p:attrName>
                                        </p:attrNameLst>
                                      </p:cBhvr>
                                      <p:to>
                                        <p:strVal val="visible"/>
                                      </p:to>
                                    </p:set>
                                  </p:childTnLst>
                                </p:cTn>
                              </p:par>
                              <p:par>
                                <p:cTn id="265" presetID="1" presetClass="entr" presetSubtype="0" fill="hold" nodeType="withEffect">
                                  <p:stCondLst>
                                    <p:cond delay="0"/>
                                  </p:stCondLst>
                                  <p:childTnLst>
                                    <p:set>
                                      <p:cBhvr>
                                        <p:cTn id="266" dur="1" fill="hold">
                                          <p:stCondLst>
                                            <p:cond delay="0"/>
                                          </p:stCondLst>
                                        </p:cTn>
                                        <p:tgtEl>
                                          <p:spTgt spid="9330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867" grpId="0" animBg="1"/>
      <p:bldP spid="932868" grpId="0" animBg="1"/>
      <p:bldP spid="932869" grpId="0" animBg="1"/>
      <p:bldP spid="932870" grpId="0" animBg="1"/>
      <p:bldP spid="932870" grpId="1" animBg="1"/>
      <p:bldP spid="932883" grpId="0" animBg="1"/>
      <p:bldP spid="932883" grpId="1" animBg="1"/>
      <p:bldP spid="932890" grpId="0" animBg="1"/>
      <p:bldP spid="932890" grpId="1" animBg="1"/>
      <p:bldP spid="932909" grpId="0" animBg="1"/>
      <p:bldP spid="932910" grpId="0" animBg="1"/>
      <p:bldP spid="932911" grpId="0" animBg="1"/>
      <p:bldP spid="932936" grpId="0" animBg="1"/>
      <p:bldP spid="932936" grpId="1" animBg="1"/>
      <p:bldP spid="932937" grpId="0" animBg="1"/>
      <p:bldP spid="932937" grpId="1" animBg="1"/>
      <p:bldP spid="932938" grpId="0" animBg="1"/>
      <p:bldP spid="932938" grpId="1" animBg="1"/>
      <p:bldP spid="932939" grpId="0" animBg="1"/>
      <p:bldP spid="932939" grpId="1" animBg="1"/>
      <p:bldP spid="932940" grpId="0" animBg="1"/>
      <p:bldP spid="932940" grpId="1" animBg="1"/>
      <p:bldP spid="932941" grpId="0" animBg="1"/>
      <p:bldP spid="932941" grpId="1" animBg="1"/>
      <p:bldP spid="932942" grpId="0" animBg="1"/>
      <p:bldP spid="932942" grpId="1" animBg="1"/>
      <p:bldP spid="932943" grpId="0" animBg="1"/>
      <p:bldP spid="932943" grpId="1" animBg="1"/>
      <p:bldP spid="933017" grpId="0" animBg="1"/>
      <p:bldP spid="933017" grpId="1"/>
      <p:bldP spid="933018" grpId="0" animBg="1"/>
      <p:bldP spid="933018" grpId="1"/>
      <p:bldP spid="933021" grpId="0" animBg="1"/>
      <p:bldP spid="933021" grpId="1" animBg="1"/>
      <p:bldP spid="933022" grpId="0" animBg="1"/>
      <p:bldP spid="933022" grpId="1" animBg="1"/>
      <p:bldP spid="933046" grpId="0"/>
      <p:bldP spid="933047" grpId="0"/>
      <p:bldP spid="9330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2"/>
          <p:cNvSpPr>
            <a:spLocks noGrp="1" noChangeArrowheads="1"/>
          </p:cNvSpPr>
          <p:nvPr>
            <p:ph type="title"/>
          </p:nvPr>
        </p:nvSpPr>
        <p:spPr>
          <a:xfrm>
            <a:off x="467544" y="260648"/>
            <a:ext cx="6334125" cy="515937"/>
          </a:xfrm>
        </p:spPr>
        <p:txBody>
          <a:bodyPr/>
          <a:lstStyle/>
          <a:p>
            <a:pPr eaLnBrk="1" hangingPunct="1"/>
            <a:r>
              <a:rPr lang="fr-FR" altLang="en-US" dirty="0"/>
              <a:t>Affectation – parking commun</a:t>
            </a:r>
            <a:endParaRPr lang="en-US" altLang="en-US" dirty="0"/>
          </a:p>
        </p:txBody>
      </p:sp>
      <p:sp>
        <p:nvSpPr>
          <p:cNvPr id="11271" name="Text Box 4"/>
          <p:cNvSpPr txBox="1">
            <a:spLocks noChangeArrowheads="1"/>
          </p:cNvSpPr>
          <p:nvPr/>
        </p:nvSpPr>
        <p:spPr bwMode="auto">
          <a:xfrm>
            <a:off x="6732588" y="3716338"/>
            <a:ext cx="1368425" cy="2444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000" b="1" i="1"/>
              <a:t>Commerce</a:t>
            </a:r>
          </a:p>
        </p:txBody>
      </p:sp>
      <p:sp>
        <p:nvSpPr>
          <p:cNvPr id="11272" name="Rectangle 5"/>
          <p:cNvSpPr>
            <a:spLocks noChangeArrowheads="1"/>
          </p:cNvSpPr>
          <p:nvPr/>
        </p:nvSpPr>
        <p:spPr bwMode="auto">
          <a:xfrm>
            <a:off x="971550"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73" name="Rectangle 6"/>
          <p:cNvSpPr>
            <a:spLocks noChangeArrowheads="1"/>
          </p:cNvSpPr>
          <p:nvPr/>
        </p:nvSpPr>
        <p:spPr bwMode="auto">
          <a:xfrm>
            <a:off x="6516688"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74" name="Line 7"/>
          <p:cNvSpPr>
            <a:spLocks noChangeShapeType="1"/>
          </p:cNvSpPr>
          <p:nvPr/>
        </p:nvSpPr>
        <p:spPr bwMode="auto">
          <a:xfrm>
            <a:off x="468313" y="4365625"/>
            <a:ext cx="84963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pic>
        <p:nvPicPr>
          <p:cNvPr id="933896" name="Picture 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3523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9"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898" name="Picture 10"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899" name="Picture 11"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1518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900" name="Picture 1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6988"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3901" name="Picture 1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000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4"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15"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83" name="Group 16"/>
          <p:cNvGrpSpPr>
            <a:grpSpLocks/>
          </p:cNvGrpSpPr>
          <p:nvPr/>
        </p:nvGrpSpPr>
        <p:grpSpPr bwMode="auto">
          <a:xfrm>
            <a:off x="1258888" y="1700213"/>
            <a:ext cx="144462" cy="431800"/>
            <a:chOff x="839" y="1616"/>
            <a:chExt cx="544" cy="1224"/>
          </a:xfrm>
        </p:grpSpPr>
        <p:sp>
          <p:nvSpPr>
            <p:cNvPr id="11442" name="Line 1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3" name="Line 1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4" name="Line 1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5" name="Line 2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6" name="Oval 2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284" name="Group 22"/>
          <p:cNvGrpSpPr>
            <a:grpSpLocks/>
          </p:cNvGrpSpPr>
          <p:nvPr/>
        </p:nvGrpSpPr>
        <p:grpSpPr bwMode="auto">
          <a:xfrm>
            <a:off x="1476375" y="1700213"/>
            <a:ext cx="144463" cy="431800"/>
            <a:chOff x="839" y="1616"/>
            <a:chExt cx="544" cy="1224"/>
          </a:xfrm>
        </p:grpSpPr>
        <p:sp>
          <p:nvSpPr>
            <p:cNvPr id="11437" name="Line 23"/>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8" name="Line 24"/>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9" name="Line 25"/>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0" name="Line 26"/>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41" name="Oval 27"/>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285" name="Group 28"/>
          <p:cNvGrpSpPr>
            <a:grpSpLocks/>
          </p:cNvGrpSpPr>
          <p:nvPr/>
        </p:nvGrpSpPr>
        <p:grpSpPr bwMode="auto">
          <a:xfrm>
            <a:off x="1979613" y="1700213"/>
            <a:ext cx="144462" cy="431800"/>
            <a:chOff x="839" y="1616"/>
            <a:chExt cx="544" cy="1224"/>
          </a:xfrm>
        </p:grpSpPr>
        <p:sp>
          <p:nvSpPr>
            <p:cNvPr id="11432" name="Line 2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3" name="Line 3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4" name="Line 3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5" name="Line 3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6" name="Oval 3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11286" name="Rectangle 34"/>
          <p:cNvSpPr>
            <a:spLocks noChangeArrowheads="1"/>
          </p:cNvSpPr>
          <p:nvPr/>
        </p:nvSpPr>
        <p:spPr bwMode="auto">
          <a:xfrm>
            <a:off x="1187450" y="1628775"/>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87" name="Rectangle 35"/>
          <p:cNvSpPr>
            <a:spLocks noChangeArrowheads="1"/>
          </p:cNvSpPr>
          <p:nvPr/>
        </p:nvSpPr>
        <p:spPr bwMode="auto">
          <a:xfrm>
            <a:off x="1187450" y="2420938"/>
            <a:ext cx="1368425"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88" name="Rectangle 36"/>
          <p:cNvSpPr>
            <a:spLocks noChangeArrowheads="1"/>
          </p:cNvSpPr>
          <p:nvPr/>
        </p:nvSpPr>
        <p:spPr bwMode="auto">
          <a:xfrm>
            <a:off x="1187450" y="3213100"/>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11289" name="Group 37"/>
          <p:cNvGrpSpPr>
            <a:grpSpLocks/>
          </p:cNvGrpSpPr>
          <p:nvPr/>
        </p:nvGrpSpPr>
        <p:grpSpPr bwMode="auto">
          <a:xfrm>
            <a:off x="2195513" y="2492375"/>
            <a:ext cx="144462" cy="431800"/>
            <a:chOff x="839" y="1616"/>
            <a:chExt cx="544" cy="1224"/>
          </a:xfrm>
        </p:grpSpPr>
        <p:sp>
          <p:nvSpPr>
            <p:cNvPr id="11427" name="Line 3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8" name="Line 3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9" name="Line 4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0" name="Line 4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31" name="Oval 4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290" name="Group 43"/>
          <p:cNvGrpSpPr>
            <a:grpSpLocks/>
          </p:cNvGrpSpPr>
          <p:nvPr/>
        </p:nvGrpSpPr>
        <p:grpSpPr bwMode="auto">
          <a:xfrm>
            <a:off x="1476375" y="3284538"/>
            <a:ext cx="144463" cy="431800"/>
            <a:chOff x="839" y="1616"/>
            <a:chExt cx="544" cy="1224"/>
          </a:xfrm>
        </p:grpSpPr>
        <p:sp>
          <p:nvSpPr>
            <p:cNvPr id="11422" name="Line 4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3" name="Line 4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4" name="Line 4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5" name="Line 4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6" name="Oval 4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291" name="Group 49"/>
          <p:cNvGrpSpPr>
            <a:grpSpLocks/>
          </p:cNvGrpSpPr>
          <p:nvPr/>
        </p:nvGrpSpPr>
        <p:grpSpPr bwMode="auto">
          <a:xfrm>
            <a:off x="1692275" y="3284538"/>
            <a:ext cx="144463" cy="431800"/>
            <a:chOff x="839" y="1616"/>
            <a:chExt cx="544" cy="1224"/>
          </a:xfrm>
        </p:grpSpPr>
        <p:sp>
          <p:nvSpPr>
            <p:cNvPr id="11417" name="Line 5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8" name="Line 5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9" name="Line 5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0" name="Line 5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21" name="Oval 5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292" name="Group 55"/>
          <p:cNvGrpSpPr>
            <a:grpSpLocks/>
          </p:cNvGrpSpPr>
          <p:nvPr/>
        </p:nvGrpSpPr>
        <p:grpSpPr bwMode="auto">
          <a:xfrm>
            <a:off x="1476375" y="2492375"/>
            <a:ext cx="144463" cy="431800"/>
            <a:chOff x="839" y="1616"/>
            <a:chExt cx="544" cy="1224"/>
          </a:xfrm>
        </p:grpSpPr>
        <p:sp>
          <p:nvSpPr>
            <p:cNvPr id="11412" name="Line 5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3" name="Line 5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4" name="Line 5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5" name="Line 5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6" name="Oval 6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11293" name="Rectangle 61"/>
          <p:cNvSpPr>
            <a:spLocks noChangeArrowheads="1"/>
          </p:cNvSpPr>
          <p:nvPr/>
        </p:nvSpPr>
        <p:spPr bwMode="auto">
          <a:xfrm>
            <a:off x="6732588" y="1557338"/>
            <a:ext cx="576262"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4" name="Rectangle 62"/>
          <p:cNvSpPr>
            <a:spLocks noChangeArrowheads="1"/>
          </p:cNvSpPr>
          <p:nvPr/>
        </p:nvSpPr>
        <p:spPr bwMode="auto">
          <a:xfrm>
            <a:off x="7524750" y="1557338"/>
            <a:ext cx="576263"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5" name="Rectangle 63"/>
          <p:cNvSpPr>
            <a:spLocks noChangeArrowheads="1"/>
          </p:cNvSpPr>
          <p:nvPr/>
        </p:nvSpPr>
        <p:spPr bwMode="auto">
          <a:xfrm>
            <a:off x="6732588" y="2276475"/>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6" name="Rectangle 64"/>
          <p:cNvSpPr>
            <a:spLocks noChangeArrowheads="1"/>
          </p:cNvSpPr>
          <p:nvPr/>
        </p:nvSpPr>
        <p:spPr bwMode="auto">
          <a:xfrm>
            <a:off x="7524750" y="2276475"/>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7" name="Rectangle 65"/>
          <p:cNvSpPr>
            <a:spLocks noChangeArrowheads="1"/>
          </p:cNvSpPr>
          <p:nvPr/>
        </p:nvSpPr>
        <p:spPr bwMode="auto">
          <a:xfrm>
            <a:off x="6732588" y="2997200"/>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8" name="Rectangle 66"/>
          <p:cNvSpPr>
            <a:spLocks noChangeArrowheads="1"/>
          </p:cNvSpPr>
          <p:nvPr/>
        </p:nvSpPr>
        <p:spPr bwMode="auto">
          <a:xfrm>
            <a:off x="7524750" y="2997200"/>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299" name="Rectangle 67"/>
          <p:cNvSpPr>
            <a:spLocks noChangeArrowheads="1"/>
          </p:cNvSpPr>
          <p:nvPr/>
        </p:nvSpPr>
        <p:spPr bwMode="auto">
          <a:xfrm>
            <a:off x="6732588" y="3933825"/>
            <a:ext cx="1368425" cy="43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300" name="Rectangle 68"/>
          <p:cNvSpPr>
            <a:spLocks noChangeArrowheads="1"/>
          </p:cNvSpPr>
          <p:nvPr/>
        </p:nvSpPr>
        <p:spPr bwMode="auto">
          <a:xfrm>
            <a:off x="6732588" y="3716338"/>
            <a:ext cx="1368425" cy="2174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11301" name="Group 69"/>
          <p:cNvGrpSpPr>
            <a:grpSpLocks/>
          </p:cNvGrpSpPr>
          <p:nvPr/>
        </p:nvGrpSpPr>
        <p:grpSpPr bwMode="auto">
          <a:xfrm>
            <a:off x="6875463" y="3068638"/>
            <a:ext cx="144462" cy="431800"/>
            <a:chOff x="839" y="1616"/>
            <a:chExt cx="544" cy="1224"/>
          </a:xfrm>
        </p:grpSpPr>
        <p:sp>
          <p:nvSpPr>
            <p:cNvPr id="11407" name="Line 7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8" name="Line 7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9" name="Line 7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0" name="Line 7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11" name="Oval 7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2" name="Group 75"/>
          <p:cNvGrpSpPr>
            <a:grpSpLocks/>
          </p:cNvGrpSpPr>
          <p:nvPr/>
        </p:nvGrpSpPr>
        <p:grpSpPr bwMode="auto">
          <a:xfrm>
            <a:off x="7092950" y="3068638"/>
            <a:ext cx="144463" cy="431800"/>
            <a:chOff x="839" y="1616"/>
            <a:chExt cx="544" cy="1224"/>
          </a:xfrm>
        </p:grpSpPr>
        <p:sp>
          <p:nvSpPr>
            <p:cNvPr id="11402" name="Line 7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3" name="Line 7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4" name="Line 7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5" name="Line 7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6" name="Oval 8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3" name="Group 81"/>
          <p:cNvGrpSpPr>
            <a:grpSpLocks/>
          </p:cNvGrpSpPr>
          <p:nvPr/>
        </p:nvGrpSpPr>
        <p:grpSpPr bwMode="auto">
          <a:xfrm>
            <a:off x="7666038" y="3068638"/>
            <a:ext cx="144462" cy="431800"/>
            <a:chOff x="839" y="1616"/>
            <a:chExt cx="544" cy="1224"/>
          </a:xfrm>
        </p:grpSpPr>
        <p:sp>
          <p:nvSpPr>
            <p:cNvPr id="11397" name="Line 8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8" name="Line 8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9" name="Line 8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0" name="Line 8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401" name="Oval 8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4" name="Group 87"/>
          <p:cNvGrpSpPr>
            <a:grpSpLocks/>
          </p:cNvGrpSpPr>
          <p:nvPr/>
        </p:nvGrpSpPr>
        <p:grpSpPr bwMode="auto">
          <a:xfrm>
            <a:off x="7883525" y="3068638"/>
            <a:ext cx="144463" cy="431800"/>
            <a:chOff x="839" y="1616"/>
            <a:chExt cx="544" cy="1224"/>
          </a:xfrm>
        </p:grpSpPr>
        <p:sp>
          <p:nvSpPr>
            <p:cNvPr id="11392" name="Line 8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3" name="Line 8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4" name="Line 9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5" name="Line 9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6" name="Oval 9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5" name="Group 93"/>
          <p:cNvGrpSpPr>
            <a:grpSpLocks/>
          </p:cNvGrpSpPr>
          <p:nvPr/>
        </p:nvGrpSpPr>
        <p:grpSpPr bwMode="auto">
          <a:xfrm>
            <a:off x="7667625" y="2349500"/>
            <a:ext cx="144463" cy="431800"/>
            <a:chOff x="839" y="1616"/>
            <a:chExt cx="544" cy="1224"/>
          </a:xfrm>
        </p:grpSpPr>
        <p:sp>
          <p:nvSpPr>
            <p:cNvPr id="11387" name="Line 9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8" name="Line 9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9" name="Line 9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0" name="Line 9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91" name="Oval 9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6" name="Group 99"/>
          <p:cNvGrpSpPr>
            <a:grpSpLocks/>
          </p:cNvGrpSpPr>
          <p:nvPr/>
        </p:nvGrpSpPr>
        <p:grpSpPr bwMode="auto">
          <a:xfrm>
            <a:off x="7885113" y="2349500"/>
            <a:ext cx="144462" cy="431800"/>
            <a:chOff x="839" y="1616"/>
            <a:chExt cx="544" cy="1224"/>
          </a:xfrm>
        </p:grpSpPr>
        <p:sp>
          <p:nvSpPr>
            <p:cNvPr id="11382" name="Line 10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3" name="Line 10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4" name="Line 10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5" name="Line 10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6" name="Oval 10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7" name="Group 105"/>
          <p:cNvGrpSpPr>
            <a:grpSpLocks/>
          </p:cNvGrpSpPr>
          <p:nvPr/>
        </p:nvGrpSpPr>
        <p:grpSpPr bwMode="auto">
          <a:xfrm>
            <a:off x="6877050" y="2349500"/>
            <a:ext cx="144463" cy="431800"/>
            <a:chOff x="839" y="1616"/>
            <a:chExt cx="544" cy="1224"/>
          </a:xfrm>
        </p:grpSpPr>
        <p:sp>
          <p:nvSpPr>
            <p:cNvPr id="11377" name="Line 10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8" name="Line 10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9" name="Line 10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0" name="Line 10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81" name="Oval 11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8" name="Group 111"/>
          <p:cNvGrpSpPr>
            <a:grpSpLocks/>
          </p:cNvGrpSpPr>
          <p:nvPr/>
        </p:nvGrpSpPr>
        <p:grpSpPr bwMode="auto">
          <a:xfrm>
            <a:off x="7094538" y="2349500"/>
            <a:ext cx="144462" cy="431800"/>
            <a:chOff x="839" y="1616"/>
            <a:chExt cx="544" cy="1224"/>
          </a:xfrm>
        </p:grpSpPr>
        <p:sp>
          <p:nvSpPr>
            <p:cNvPr id="11372" name="Line 11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3" name="Line 11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4" name="Line 11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5" name="Line 11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6" name="Oval 11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09" name="Group 117"/>
          <p:cNvGrpSpPr>
            <a:grpSpLocks/>
          </p:cNvGrpSpPr>
          <p:nvPr/>
        </p:nvGrpSpPr>
        <p:grpSpPr bwMode="auto">
          <a:xfrm>
            <a:off x="6877050" y="1628775"/>
            <a:ext cx="144463" cy="431800"/>
            <a:chOff x="839" y="1616"/>
            <a:chExt cx="544" cy="1224"/>
          </a:xfrm>
        </p:grpSpPr>
        <p:sp>
          <p:nvSpPr>
            <p:cNvPr id="11367" name="Line 11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8" name="Line 11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9" name="Line 12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0" name="Line 12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71" name="Oval 12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10" name="Group 123"/>
          <p:cNvGrpSpPr>
            <a:grpSpLocks/>
          </p:cNvGrpSpPr>
          <p:nvPr/>
        </p:nvGrpSpPr>
        <p:grpSpPr bwMode="auto">
          <a:xfrm>
            <a:off x="7094538" y="1628775"/>
            <a:ext cx="144462" cy="431800"/>
            <a:chOff x="839" y="1616"/>
            <a:chExt cx="544" cy="1224"/>
          </a:xfrm>
        </p:grpSpPr>
        <p:sp>
          <p:nvSpPr>
            <p:cNvPr id="11362" name="Line 12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3" name="Line 12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4" name="Line 12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5" name="Line 12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6" name="Oval 12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11" name="Group 129"/>
          <p:cNvGrpSpPr>
            <a:grpSpLocks/>
          </p:cNvGrpSpPr>
          <p:nvPr/>
        </p:nvGrpSpPr>
        <p:grpSpPr bwMode="auto">
          <a:xfrm>
            <a:off x="7666038" y="1628775"/>
            <a:ext cx="144462" cy="431800"/>
            <a:chOff x="839" y="1616"/>
            <a:chExt cx="544" cy="1224"/>
          </a:xfrm>
        </p:grpSpPr>
        <p:sp>
          <p:nvSpPr>
            <p:cNvPr id="11357" name="Line 13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8" name="Line 13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9" name="Line 13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0" name="Line 13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61" name="Oval 13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12" name="Group 135"/>
          <p:cNvGrpSpPr>
            <a:grpSpLocks/>
          </p:cNvGrpSpPr>
          <p:nvPr/>
        </p:nvGrpSpPr>
        <p:grpSpPr bwMode="auto">
          <a:xfrm>
            <a:off x="7883525" y="1628775"/>
            <a:ext cx="144463" cy="431800"/>
            <a:chOff x="839" y="1616"/>
            <a:chExt cx="544" cy="1224"/>
          </a:xfrm>
        </p:grpSpPr>
        <p:sp>
          <p:nvSpPr>
            <p:cNvPr id="11352" name="Line 13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3" name="Line 13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4" name="Line 13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5" name="Line 13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56" name="Oval 14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4029" name="Group 141"/>
          <p:cNvGrpSpPr>
            <a:grpSpLocks/>
          </p:cNvGrpSpPr>
          <p:nvPr/>
        </p:nvGrpSpPr>
        <p:grpSpPr bwMode="auto">
          <a:xfrm>
            <a:off x="6227763" y="4365625"/>
            <a:ext cx="2374900" cy="1857375"/>
            <a:chOff x="3923" y="2750"/>
            <a:chExt cx="1496" cy="1170"/>
          </a:xfrm>
        </p:grpSpPr>
        <p:sp>
          <p:nvSpPr>
            <p:cNvPr id="11350" name="Rectangle 142"/>
            <p:cNvSpPr>
              <a:spLocks noChangeArrowheads="1"/>
            </p:cNvSpPr>
            <p:nvPr/>
          </p:nvSpPr>
          <p:spPr bwMode="auto">
            <a:xfrm>
              <a:off x="3923" y="2750"/>
              <a:ext cx="1496" cy="9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1351" name="Text Box 143"/>
            <p:cNvSpPr txBox="1">
              <a:spLocks noChangeArrowheads="1"/>
            </p:cNvSpPr>
            <p:nvPr/>
          </p:nvSpPr>
          <p:spPr bwMode="auto">
            <a:xfrm>
              <a:off x="3923" y="3702"/>
              <a:ext cx="1496" cy="2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150 places</a:t>
              </a:r>
            </a:p>
          </p:txBody>
        </p:sp>
      </p:grpSp>
      <p:sp>
        <p:nvSpPr>
          <p:cNvPr id="934032" name="Text Box 144"/>
          <p:cNvSpPr txBox="1">
            <a:spLocks noChangeArrowheads="1"/>
          </p:cNvSpPr>
          <p:nvPr/>
        </p:nvSpPr>
        <p:spPr bwMode="auto">
          <a:xfrm>
            <a:off x="3059113" y="5876925"/>
            <a:ext cx="3168650" cy="34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300 places</a:t>
            </a:r>
          </a:p>
        </p:txBody>
      </p:sp>
      <p:pic>
        <p:nvPicPr>
          <p:cNvPr id="11315" name="Picture 145"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16" name="Picture 146"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15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17" name="Text Box 147"/>
          <p:cNvSpPr txBox="1">
            <a:spLocks noChangeArrowheads="1"/>
          </p:cNvSpPr>
          <p:nvPr/>
        </p:nvSpPr>
        <p:spPr bwMode="auto">
          <a:xfrm>
            <a:off x="971550" y="1052513"/>
            <a:ext cx="1800225" cy="346075"/>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Bureaux</a:t>
            </a:r>
          </a:p>
        </p:txBody>
      </p:sp>
      <p:sp>
        <p:nvSpPr>
          <p:cNvPr id="11318" name="Text Box 148"/>
          <p:cNvSpPr txBox="1">
            <a:spLocks noChangeArrowheads="1"/>
          </p:cNvSpPr>
          <p:nvPr/>
        </p:nvSpPr>
        <p:spPr bwMode="auto">
          <a:xfrm>
            <a:off x="6516688" y="1052513"/>
            <a:ext cx="1800225" cy="34607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Logements </a:t>
            </a:r>
          </a:p>
        </p:txBody>
      </p:sp>
      <p:grpSp>
        <p:nvGrpSpPr>
          <p:cNvPr id="11319" name="Group 149"/>
          <p:cNvGrpSpPr>
            <a:grpSpLocks/>
          </p:cNvGrpSpPr>
          <p:nvPr/>
        </p:nvGrpSpPr>
        <p:grpSpPr bwMode="auto">
          <a:xfrm>
            <a:off x="6877050" y="3933825"/>
            <a:ext cx="144463" cy="431800"/>
            <a:chOff x="839" y="1616"/>
            <a:chExt cx="544" cy="1224"/>
          </a:xfrm>
        </p:grpSpPr>
        <p:sp>
          <p:nvSpPr>
            <p:cNvPr id="11345" name="Line 15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6" name="Line 15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7" name="Line 15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8" name="Line 15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9" name="Oval 15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20" name="Group 155"/>
          <p:cNvGrpSpPr>
            <a:grpSpLocks/>
          </p:cNvGrpSpPr>
          <p:nvPr/>
        </p:nvGrpSpPr>
        <p:grpSpPr bwMode="auto">
          <a:xfrm>
            <a:off x="7092950" y="3933825"/>
            <a:ext cx="144463" cy="431800"/>
            <a:chOff x="839" y="1616"/>
            <a:chExt cx="544" cy="1224"/>
          </a:xfrm>
        </p:grpSpPr>
        <p:sp>
          <p:nvSpPr>
            <p:cNvPr id="11340" name="Line 15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1" name="Line 15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2" name="Line 15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3" name="Line 15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44" name="Oval 16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1321" name="Group 161"/>
          <p:cNvGrpSpPr>
            <a:grpSpLocks/>
          </p:cNvGrpSpPr>
          <p:nvPr/>
        </p:nvGrpSpPr>
        <p:grpSpPr bwMode="auto">
          <a:xfrm>
            <a:off x="7667625" y="3933825"/>
            <a:ext cx="144463" cy="431800"/>
            <a:chOff x="839" y="1616"/>
            <a:chExt cx="544" cy="1224"/>
          </a:xfrm>
        </p:grpSpPr>
        <p:sp>
          <p:nvSpPr>
            <p:cNvPr id="11335" name="Line 16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36" name="Line 16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37" name="Line 16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38" name="Line 16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1339" name="Oval 16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934055" name="Group 167"/>
          <p:cNvGrpSpPr>
            <a:grpSpLocks/>
          </p:cNvGrpSpPr>
          <p:nvPr/>
        </p:nvGrpSpPr>
        <p:grpSpPr bwMode="auto">
          <a:xfrm>
            <a:off x="684213" y="4365625"/>
            <a:ext cx="2374900" cy="1857375"/>
            <a:chOff x="431" y="2750"/>
            <a:chExt cx="1496" cy="1170"/>
          </a:xfrm>
        </p:grpSpPr>
        <p:sp>
          <p:nvSpPr>
            <p:cNvPr id="11333" name="Text Box 168"/>
            <p:cNvSpPr txBox="1">
              <a:spLocks noChangeArrowheads="1"/>
            </p:cNvSpPr>
            <p:nvPr/>
          </p:nvSpPr>
          <p:spPr bwMode="auto">
            <a:xfrm>
              <a:off x="431" y="3702"/>
              <a:ext cx="1496" cy="2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dirty="0"/>
                <a:t>150 places</a:t>
              </a:r>
            </a:p>
          </p:txBody>
        </p:sp>
        <p:sp>
          <p:nvSpPr>
            <p:cNvPr id="11334" name="Rectangle 169"/>
            <p:cNvSpPr>
              <a:spLocks noChangeArrowheads="1"/>
            </p:cNvSpPr>
            <p:nvPr/>
          </p:nvSpPr>
          <p:spPr bwMode="auto">
            <a:xfrm>
              <a:off x="431" y="2750"/>
              <a:ext cx="1496" cy="9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pic>
        <p:nvPicPr>
          <p:cNvPr id="934058" name="Picture 170" descr="MCj0319554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89263" y="1052513"/>
            <a:ext cx="1006475"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0" name="Picture 17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050"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1" name="Picture 17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813"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2" name="Picture 174"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3625"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3" name="Picture 175"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47938" y="48688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4" name="Picture 176"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3750" y="48688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5" name="Picture 177"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0513" y="48688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4066" name="Picture 17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6325" y="48688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4067" name="Rectangle 179"/>
          <p:cNvSpPr>
            <a:spLocks noChangeArrowheads="1"/>
          </p:cNvSpPr>
          <p:nvPr/>
        </p:nvSpPr>
        <p:spPr bwMode="auto">
          <a:xfrm>
            <a:off x="3059113" y="4365625"/>
            <a:ext cx="3168650" cy="1511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78" name="ZoneTexte 177"/>
          <p:cNvSpPr txBox="1"/>
          <p:nvPr/>
        </p:nvSpPr>
        <p:spPr>
          <a:xfrm>
            <a:off x="6516688" y="6407750"/>
            <a:ext cx="795411" cy="261610"/>
          </a:xfrm>
          <a:prstGeom prst="rect">
            <a:avLst/>
          </a:prstGeom>
          <a:noFill/>
        </p:spPr>
        <p:txBody>
          <a:bodyPr wrap="none" rtlCol="0">
            <a:spAutoFit/>
          </a:bodyPr>
          <a:lstStyle/>
          <a:p>
            <a:r>
              <a:rPr lang="fr-FR" sz="1100" i="1" dirty="0"/>
              <a:t>animation</a:t>
            </a:r>
          </a:p>
        </p:txBody>
      </p:sp>
      <p:sp>
        <p:nvSpPr>
          <p:cNvPr id="2" name="PB">
            <a:extLst>
              <a:ext uri="{FF2B5EF4-FFF2-40B4-BE49-F238E27FC236}">
                <a16:creationId xmlns:a16="http://schemas.microsoft.com/office/drawing/2014/main" id="{90FF149B-C500-4C4E-B644-E6B0429CBACD}"/>
              </a:ext>
            </a:extLst>
          </p:cNvPr>
          <p:cNvSpPr/>
          <p:nvPr/>
        </p:nvSpPr>
        <p:spPr>
          <a:xfrm>
            <a:off x="0" y="6515100"/>
            <a:ext cx="6494656"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9340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xit" presetSubtype="4" fill="hold" nodeType="clickEffect">
                                  <p:stCondLst>
                                    <p:cond delay="0"/>
                                  </p:stCondLst>
                                  <p:childTnLst>
                                    <p:anim calcmode="lin" valueType="num">
                                      <p:cBhvr additive="base">
                                        <p:cTn id="10" dur="500"/>
                                        <p:tgtEl>
                                          <p:spTgt spid="934029"/>
                                        </p:tgtEl>
                                        <p:attrNameLst>
                                          <p:attrName>ppt_x</p:attrName>
                                        </p:attrNameLst>
                                      </p:cBhvr>
                                      <p:tavLst>
                                        <p:tav tm="0">
                                          <p:val>
                                            <p:strVal val="ppt_x"/>
                                          </p:val>
                                        </p:tav>
                                        <p:tav tm="100000">
                                          <p:val>
                                            <p:strVal val="ppt_x"/>
                                          </p:val>
                                        </p:tav>
                                      </p:tavLst>
                                    </p:anim>
                                    <p:anim calcmode="lin" valueType="num">
                                      <p:cBhvr additive="base">
                                        <p:cTn id="11" dur="500"/>
                                        <p:tgtEl>
                                          <p:spTgt spid="934029"/>
                                        </p:tgtEl>
                                        <p:attrNameLst>
                                          <p:attrName>ppt_y</p:attrName>
                                        </p:attrNameLst>
                                      </p:cBhvr>
                                      <p:tavLst>
                                        <p:tav tm="0">
                                          <p:val>
                                            <p:strVal val="ppt_y"/>
                                          </p:val>
                                        </p:tav>
                                        <p:tav tm="100000">
                                          <p:val>
                                            <p:strVal val="1+ppt_h/2"/>
                                          </p:val>
                                        </p:tav>
                                      </p:tavLst>
                                    </p:anim>
                                    <p:set>
                                      <p:cBhvr>
                                        <p:cTn id="12" dur="1" fill="hold">
                                          <p:stCondLst>
                                            <p:cond delay="499"/>
                                          </p:stCondLst>
                                        </p:cTn>
                                        <p:tgtEl>
                                          <p:spTgt spid="934029"/>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934055"/>
                                        </p:tgtEl>
                                        <p:attrNameLst>
                                          <p:attrName>ppt_x</p:attrName>
                                        </p:attrNameLst>
                                      </p:cBhvr>
                                      <p:tavLst>
                                        <p:tav tm="0">
                                          <p:val>
                                            <p:strVal val="ppt_x"/>
                                          </p:val>
                                        </p:tav>
                                        <p:tav tm="100000">
                                          <p:val>
                                            <p:strVal val="ppt_x"/>
                                          </p:val>
                                        </p:tav>
                                      </p:tavLst>
                                    </p:anim>
                                    <p:anim calcmode="lin" valueType="num">
                                      <p:cBhvr additive="base">
                                        <p:cTn id="15" dur="500"/>
                                        <p:tgtEl>
                                          <p:spTgt spid="934055"/>
                                        </p:tgtEl>
                                        <p:attrNameLst>
                                          <p:attrName>ppt_y</p:attrName>
                                        </p:attrNameLst>
                                      </p:cBhvr>
                                      <p:tavLst>
                                        <p:tav tm="0">
                                          <p:val>
                                            <p:strVal val="ppt_y"/>
                                          </p:val>
                                        </p:tav>
                                        <p:tav tm="100000">
                                          <p:val>
                                            <p:strVal val="1+ppt_h/2"/>
                                          </p:val>
                                        </p:tav>
                                      </p:tavLst>
                                    </p:anim>
                                    <p:set>
                                      <p:cBhvr>
                                        <p:cTn id="16" dur="1" fill="hold">
                                          <p:stCondLst>
                                            <p:cond delay="499"/>
                                          </p:stCondLst>
                                        </p:cTn>
                                        <p:tgtEl>
                                          <p:spTgt spid="934055"/>
                                        </p:tgtEl>
                                        <p:attrNameLst>
                                          <p:attrName>style.visibility</p:attrName>
                                        </p:attrNameLst>
                                      </p:cBhvr>
                                      <p:to>
                                        <p:strVal val="hidden"/>
                                      </p:to>
                                    </p:set>
                                  </p:childTnLst>
                                </p:cTn>
                              </p:par>
                              <p:par>
                                <p:cTn id="17" presetID="35" presetClass="path" presetSubtype="0" accel="50000" decel="50000" fill="hold" nodeType="withEffect">
                                  <p:stCondLst>
                                    <p:cond delay="0"/>
                                  </p:stCondLst>
                                  <p:childTnLst>
                                    <p:animMotion origin="layout" path="M 0 0  L -0.25 0  E" pathEditMode="relative" ptsTypes="">
                                      <p:cBhvr>
                                        <p:cTn id="18" dur="2000" fill="hold"/>
                                        <p:tgtEl>
                                          <p:spTgt spid="933901"/>
                                        </p:tgtEl>
                                        <p:attrNameLst>
                                          <p:attrName>ppt_x</p:attrName>
                                          <p:attrName>ppt_y</p:attrName>
                                        </p:attrNameLst>
                                      </p:cBhvr>
                                    </p:animMotion>
                                  </p:childTnLst>
                                </p:cTn>
                              </p:par>
                              <p:par>
                                <p:cTn id="19" presetID="35" presetClass="path" presetSubtype="0" accel="50000" decel="50000" fill="hold" nodeType="withEffect">
                                  <p:stCondLst>
                                    <p:cond delay="0"/>
                                  </p:stCondLst>
                                  <p:childTnLst>
                                    <p:animMotion origin="layout" path="M 0 0  L -0.25 0  E" pathEditMode="relative" ptsTypes="">
                                      <p:cBhvr>
                                        <p:cTn id="20" dur="2000" fill="hold"/>
                                        <p:tgtEl>
                                          <p:spTgt spid="933898"/>
                                        </p:tgtEl>
                                        <p:attrNameLst>
                                          <p:attrName>ppt_x</p:attrName>
                                          <p:attrName>ppt_y</p:attrName>
                                        </p:attrNameLst>
                                      </p:cBhvr>
                                    </p:animMotion>
                                  </p:childTnLst>
                                </p:cTn>
                              </p:par>
                              <p:par>
                                <p:cTn id="21" presetID="35" presetClass="path" presetSubtype="0" accel="50000" decel="50000" fill="hold" nodeType="withEffect">
                                  <p:stCondLst>
                                    <p:cond delay="0"/>
                                  </p:stCondLst>
                                  <p:childTnLst>
                                    <p:animMotion origin="layout" path="M 0 0  L -0.25 0  E" pathEditMode="relative" ptsTypes="">
                                      <p:cBhvr>
                                        <p:cTn id="22" dur="2000" fill="hold"/>
                                        <p:tgtEl>
                                          <p:spTgt spid="933899"/>
                                        </p:tgtEl>
                                        <p:attrNameLst>
                                          <p:attrName>ppt_x</p:attrName>
                                          <p:attrName>ppt_y</p:attrName>
                                        </p:attrNameLst>
                                      </p:cBhvr>
                                    </p:animMotion>
                                  </p:childTnLst>
                                </p:cTn>
                              </p:par>
                              <p:par>
                                <p:cTn id="23" presetID="35" presetClass="path" presetSubtype="0" accel="50000" decel="50000" fill="hold" nodeType="withEffect">
                                  <p:stCondLst>
                                    <p:cond delay="0"/>
                                  </p:stCondLst>
                                  <p:childTnLst>
                                    <p:animMotion origin="layout" path="M 0 0  L -0.25 0  E" pathEditMode="relative" ptsTypes="">
                                      <p:cBhvr>
                                        <p:cTn id="24" dur="2000" fill="hold"/>
                                        <p:tgtEl>
                                          <p:spTgt spid="933900"/>
                                        </p:tgtEl>
                                        <p:attrNameLst>
                                          <p:attrName>ppt_x</p:attrName>
                                          <p:attrName>ppt_y</p:attrName>
                                        </p:attrNameLst>
                                      </p:cBhvr>
                                    </p:animMotion>
                                  </p:childTnLst>
                                </p:cTn>
                              </p:par>
                              <p:par>
                                <p:cTn id="25" presetID="49" presetClass="path" presetSubtype="0" accel="50000" decel="50000" fill="hold" nodeType="withEffect">
                                  <p:stCondLst>
                                    <p:cond delay="0"/>
                                  </p:stCondLst>
                                  <p:childTnLst>
                                    <p:animMotion origin="layout" path="M -2.77778E-7 -4.44444E-6 L 0.35156 0.14977 " pathEditMode="relative" rAng="0" ptsTypes="AA">
                                      <p:cBhvr>
                                        <p:cTn id="26" dur="2000" fill="hold"/>
                                        <p:tgtEl>
                                          <p:spTgt spid="933896"/>
                                        </p:tgtEl>
                                        <p:attrNameLst>
                                          <p:attrName>ppt_x</p:attrName>
                                          <p:attrName>ppt_y</p:attrName>
                                        </p:attrNameLst>
                                      </p:cBhvr>
                                      <p:rCtr x="17569" y="7477"/>
                                    </p:animMotion>
                                  </p:childTnLst>
                                </p:cTn>
                              </p:par>
                              <p:par>
                                <p:cTn id="27" presetID="49" presetClass="path" presetSubtype="0" accel="50000" decel="50000" fill="hold" nodeType="withEffect">
                                  <p:stCondLst>
                                    <p:cond delay="0"/>
                                  </p:stCondLst>
                                  <p:childTnLst>
                                    <p:animMotion origin="layout" path="M -2.77778E-7 -4.44444E-6 L 0.35156 0.14977 " pathEditMode="relative" rAng="0" ptsTypes="AA">
                                      <p:cBhvr>
                                        <p:cTn id="28" dur="2000" fill="hold"/>
                                        <p:tgtEl>
                                          <p:spTgt spid="934060"/>
                                        </p:tgtEl>
                                        <p:attrNameLst>
                                          <p:attrName>ppt_x</p:attrName>
                                          <p:attrName>ppt_y</p:attrName>
                                        </p:attrNameLst>
                                      </p:cBhvr>
                                      <p:rCtr x="17569" y="7477"/>
                                    </p:animMotion>
                                  </p:childTnLst>
                                </p:cTn>
                              </p:par>
                              <p:par>
                                <p:cTn id="29" presetID="49" presetClass="path" presetSubtype="0" accel="50000" decel="50000" fill="hold" nodeType="withEffect">
                                  <p:stCondLst>
                                    <p:cond delay="0"/>
                                  </p:stCondLst>
                                  <p:childTnLst>
                                    <p:animMotion origin="layout" path="M -2.77778E-7 -4.44444E-6 L 0.35156 0.14977 " pathEditMode="relative" rAng="0" ptsTypes="AA">
                                      <p:cBhvr>
                                        <p:cTn id="30" dur="2000" fill="hold"/>
                                        <p:tgtEl>
                                          <p:spTgt spid="934061"/>
                                        </p:tgtEl>
                                        <p:attrNameLst>
                                          <p:attrName>ppt_x</p:attrName>
                                          <p:attrName>ppt_y</p:attrName>
                                        </p:attrNameLst>
                                      </p:cBhvr>
                                      <p:rCtr x="17569" y="7477"/>
                                    </p:animMotion>
                                  </p:childTnLst>
                                </p:cTn>
                              </p:par>
                              <p:par>
                                <p:cTn id="31" presetID="49" presetClass="path" presetSubtype="0" accel="50000" decel="50000" fill="hold" nodeType="withEffect">
                                  <p:stCondLst>
                                    <p:cond delay="0"/>
                                  </p:stCondLst>
                                  <p:childTnLst>
                                    <p:animMotion origin="layout" path="M -2.77778E-7 -4.44444E-6 L 0.35156 0.14977 " pathEditMode="relative" rAng="0" ptsTypes="AA">
                                      <p:cBhvr>
                                        <p:cTn id="32" dur="2000" fill="hold"/>
                                        <p:tgtEl>
                                          <p:spTgt spid="934062"/>
                                        </p:tgtEl>
                                        <p:attrNameLst>
                                          <p:attrName>ppt_x</p:attrName>
                                          <p:attrName>ppt_y</p:attrName>
                                        </p:attrNameLst>
                                      </p:cBhvr>
                                      <p:rCtr x="17569" y="7477"/>
                                    </p:animMotion>
                                  </p:childTnLst>
                                </p:cTn>
                              </p:par>
                              <p:par>
                                <p:cTn id="33" presetID="63" presetClass="path" presetSubtype="0" accel="50000" decel="50000" fill="hold" nodeType="withEffect">
                                  <p:stCondLst>
                                    <p:cond delay="0"/>
                                  </p:stCondLst>
                                  <p:childTnLst>
                                    <p:animMotion origin="layout" path="M 0 0  L 0.25 0  E" pathEditMode="relative" ptsTypes="">
                                      <p:cBhvr>
                                        <p:cTn id="34" dur="2000" fill="hold"/>
                                        <p:tgtEl>
                                          <p:spTgt spid="934066"/>
                                        </p:tgtEl>
                                        <p:attrNameLst>
                                          <p:attrName>ppt_x</p:attrName>
                                          <p:attrName>ppt_y</p:attrName>
                                        </p:attrNameLst>
                                      </p:cBhvr>
                                    </p:animMotion>
                                  </p:childTnLst>
                                </p:cTn>
                              </p:par>
                              <p:par>
                                <p:cTn id="35" presetID="63" presetClass="path" presetSubtype="0" accel="50000" decel="50000" fill="hold" nodeType="withEffect">
                                  <p:stCondLst>
                                    <p:cond delay="0"/>
                                  </p:stCondLst>
                                  <p:childTnLst>
                                    <p:animMotion origin="layout" path="M 0 0  L 0.25 0  E" pathEditMode="relative" ptsTypes="">
                                      <p:cBhvr>
                                        <p:cTn id="36" dur="2000" fill="hold"/>
                                        <p:tgtEl>
                                          <p:spTgt spid="934065"/>
                                        </p:tgtEl>
                                        <p:attrNameLst>
                                          <p:attrName>ppt_x</p:attrName>
                                          <p:attrName>ppt_y</p:attrName>
                                        </p:attrNameLst>
                                      </p:cBhvr>
                                    </p:animMotion>
                                  </p:childTnLst>
                                </p:cTn>
                              </p:par>
                              <p:par>
                                <p:cTn id="37" presetID="63" presetClass="path" presetSubtype="0" accel="50000" decel="50000" fill="hold" nodeType="withEffect">
                                  <p:stCondLst>
                                    <p:cond delay="0"/>
                                  </p:stCondLst>
                                  <p:childTnLst>
                                    <p:animMotion origin="layout" path="M 0 0  L 0.25 0  E" pathEditMode="relative" ptsTypes="">
                                      <p:cBhvr>
                                        <p:cTn id="38" dur="2000" fill="hold"/>
                                        <p:tgtEl>
                                          <p:spTgt spid="934064"/>
                                        </p:tgtEl>
                                        <p:attrNameLst>
                                          <p:attrName>ppt_x</p:attrName>
                                          <p:attrName>ppt_y</p:attrName>
                                        </p:attrNameLst>
                                      </p:cBhvr>
                                    </p:animMotion>
                                  </p:childTnLst>
                                </p:cTn>
                              </p:par>
                              <p:par>
                                <p:cTn id="39" presetID="63" presetClass="path" presetSubtype="0" accel="50000" decel="50000" fill="hold" nodeType="withEffect">
                                  <p:stCondLst>
                                    <p:cond delay="0"/>
                                  </p:stCondLst>
                                  <p:childTnLst>
                                    <p:animMotion origin="layout" path="M 0 0  L 0.25 0  E" pathEditMode="relative" ptsTypes="">
                                      <p:cBhvr>
                                        <p:cTn id="40" dur="2000" fill="hold"/>
                                        <p:tgtEl>
                                          <p:spTgt spid="934063"/>
                                        </p:tgtEl>
                                        <p:attrNameLst>
                                          <p:attrName>ppt_x</p:attrName>
                                          <p:attrName>ppt_y</p:attrName>
                                        </p:attrNameLst>
                                      </p:cBhvr>
                                    </p:animMotion>
                                  </p:childTnLst>
                                </p:cTn>
                              </p:par>
                              <p:par>
                                <p:cTn id="41" presetID="1" presetClass="entr" presetSubtype="0" fill="hold" grpId="0" nodeType="withEffect">
                                  <p:stCondLst>
                                    <p:cond delay="0"/>
                                  </p:stCondLst>
                                  <p:childTnLst>
                                    <p:set>
                                      <p:cBhvr>
                                        <p:cTn id="42" dur="1" fill="hold">
                                          <p:stCondLst>
                                            <p:cond delay="0"/>
                                          </p:stCondLst>
                                        </p:cTn>
                                        <p:tgtEl>
                                          <p:spTgt spid="93406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9340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4032" grpId="0" animBg="1"/>
      <p:bldP spid="93406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5" name="Text Box 4"/>
          <p:cNvSpPr txBox="1">
            <a:spLocks noChangeArrowheads="1"/>
          </p:cNvSpPr>
          <p:nvPr/>
        </p:nvSpPr>
        <p:spPr bwMode="auto">
          <a:xfrm>
            <a:off x="6732588" y="3716338"/>
            <a:ext cx="1368425" cy="2444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000" b="1" i="1"/>
              <a:t>Commerce</a:t>
            </a:r>
          </a:p>
        </p:txBody>
      </p:sp>
      <p:sp>
        <p:nvSpPr>
          <p:cNvPr id="12296" name="Rectangle 5"/>
          <p:cNvSpPr>
            <a:spLocks noChangeArrowheads="1"/>
          </p:cNvSpPr>
          <p:nvPr/>
        </p:nvSpPr>
        <p:spPr bwMode="auto">
          <a:xfrm>
            <a:off x="971550"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297" name="Rectangle 6"/>
          <p:cNvSpPr>
            <a:spLocks noChangeArrowheads="1"/>
          </p:cNvSpPr>
          <p:nvPr/>
        </p:nvSpPr>
        <p:spPr bwMode="auto">
          <a:xfrm>
            <a:off x="6516688" y="1412875"/>
            <a:ext cx="1800225" cy="29527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298" name="Line 7"/>
          <p:cNvSpPr>
            <a:spLocks noChangeShapeType="1"/>
          </p:cNvSpPr>
          <p:nvPr/>
        </p:nvSpPr>
        <p:spPr bwMode="auto">
          <a:xfrm>
            <a:off x="468313" y="4365625"/>
            <a:ext cx="84963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pic>
        <p:nvPicPr>
          <p:cNvPr id="934920" name="Picture 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1500" y="5445125"/>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9"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10"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075"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1"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463"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3" name="Picture 1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263"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1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4437063"/>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14"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6" name="Picture 15"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3898900"/>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307" name="Group 16"/>
          <p:cNvGrpSpPr>
            <a:grpSpLocks/>
          </p:cNvGrpSpPr>
          <p:nvPr/>
        </p:nvGrpSpPr>
        <p:grpSpPr bwMode="auto">
          <a:xfrm>
            <a:off x="1258888" y="1700213"/>
            <a:ext cx="144462" cy="431800"/>
            <a:chOff x="839" y="1616"/>
            <a:chExt cx="544" cy="1224"/>
          </a:xfrm>
        </p:grpSpPr>
        <p:sp>
          <p:nvSpPr>
            <p:cNvPr id="12461" name="Line 1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62" name="Line 1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63" name="Line 1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64" name="Line 2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65" name="Oval 2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08" name="Group 22"/>
          <p:cNvGrpSpPr>
            <a:grpSpLocks/>
          </p:cNvGrpSpPr>
          <p:nvPr/>
        </p:nvGrpSpPr>
        <p:grpSpPr bwMode="auto">
          <a:xfrm>
            <a:off x="1476375" y="1700213"/>
            <a:ext cx="144463" cy="431800"/>
            <a:chOff x="839" y="1616"/>
            <a:chExt cx="544" cy="1224"/>
          </a:xfrm>
        </p:grpSpPr>
        <p:sp>
          <p:nvSpPr>
            <p:cNvPr id="12456" name="Line 23"/>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7" name="Line 24"/>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8" name="Line 25"/>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9" name="Line 26"/>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60" name="Oval 27"/>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09" name="Group 28"/>
          <p:cNvGrpSpPr>
            <a:grpSpLocks/>
          </p:cNvGrpSpPr>
          <p:nvPr/>
        </p:nvGrpSpPr>
        <p:grpSpPr bwMode="auto">
          <a:xfrm>
            <a:off x="1979613" y="1700213"/>
            <a:ext cx="144462" cy="431800"/>
            <a:chOff x="839" y="1616"/>
            <a:chExt cx="544" cy="1224"/>
          </a:xfrm>
        </p:grpSpPr>
        <p:sp>
          <p:nvSpPr>
            <p:cNvPr id="12451" name="Line 2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2" name="Line 3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3" name="Line 3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4" name="Line 3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5" name="Oval 3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12310" name="Rectangle 34"/>
          <p:cNvSpPr>
            <a:spLocks noChangeArrowheads="1"/>
          </p:cNvSpPr>
          <p:nvPr/>
        </p:nvSpPr>
        <p:spPr bwMode="auto">
          <a:xfrm>
            <a:off x="1187450" y="1628775"/>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11" name="Rectangle 35"/>
          <p:cNvSpPr>
            <a:spLocks noChangeArrowheads="1"/>
          </p:cNvSpPr>
          <p:nvPr/>
        </p:nvSpPr>
        <p:spPr bwMode="auto">
          <a:xfrm>
            <a:off x="1187450" y="2420938"/>
            <a:ext cx="1368425"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12" name="Rectangle 36"/>
          <p:cNvSpPr>
            <a:spLocks noChangeArrowheads="1"/>
          </p:cNvSpPr>
          <p:nvPr/>
        </p:nvSpPr>
        <p:spPr bwMode="auto">
          <a:xfrm>
            <a:off x="1187450" y="3213100"/>
            <a:ext cx="1368425"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12313" name="Group 37"/>
          <p:cNvGrpSpPr>
            <a:grpSpLocks/>
          </p:cNvGrpSpPr>
          <p:nvPr/>
        </p:nvGrpSpPr>
        <p:grpSpPr bwMode="auto">
          <a:xfrm>
            <a:off x="2195513" y="2492375"/>
            <a:ext cx="144462" cy="431800"/>
            <a:chOff x="839" y="1616"/>
            <a:chExt cx="544" cy="1224"/>
          </a:xfrm>
        </p:grpSpPr>
        <p:sp>
          <p:nvSpPr>
            <p:cNvPr id="12446" name="Line 3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7" name="Line 3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8" name="Line 4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9" name="Line 4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50" name="Oval 4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14" name="Group 43"/>
          <p:cNvGrpSpPr>
            <a:grpSpLocks/>
          </p:cNvGrpSpPr>
          <p:nvPr/>
        </p:nvGrpSpPr>
        <p:grpSpPr bwMode="auto">
          <a:xfrm>
            <a:off x="1476375" y="3284538"/>
            <a:ext cx="144463" cy="431800"/>
            <a:chOff x="839" y="1616"/>
            <a:chExt cx="544" cy="1224"/>
          </a:xfrm>
        </p:grpSpPr>
        <p:sp>
          <p:nvSpPr>
            <p:cNvPr id="12441" name="Line 4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2" name="Line 4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3" name="Line 4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4" name="Line 4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5" name="Oval 4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15" name="Group 49"/>
          <p:cNvGrpSpPr>
            <a:grpSpLocks/>
          </p:cNvGrpSpPr>
          <p:nvPr/>
        </p:nvGrpSpPr>
        <p:grpSpPr bwMode="auto">
          <a:xfrm>
            <a:off x="1692275" y="3284538"/>
            <a:ext cx="144463" cy="431800"/>
            <a:chOff x="839" y="1616"/>
            <a:chExt cx="544" cy="1224"/>
          </a:xfrm>
        </p:grpSpPr>
        <p:sp>
          <p:nvSpPr>
            <p:cNvPr id="12436" name="Line 5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7" name="Line 5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8" name="Line 5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9" name="Line 5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40" name="Oval 5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16" name="Group 55"/>
          <p:cNvGrpSpPr>
            <a:grpSpLocks/>
          </p:cNvGrpSpPr>
          <p:nvPr/>
        </p:nvGrpSpPr>
        <p:grpSpPr bwMode="auto">
          <a:xfrm>
            <a:off x="1476375" y="2492375"/>
            <a:ext cx="144463" cy="431800"/>
            <a:chOff x="839" y="1616"/>
            <a:chExt cx="544" cy="1224"/>
          </a:xfrm>
        </p:grpSpPr>
        <p:sp>
          <p:nvSpPr>
            <p:cNvPr id="12431" name="Line 5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2" name="Line 5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3" name="Line 5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4" name="Line 5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5" name="Oval 6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12317" name="Rectangle 61"/>
          <p:cNvSpPr>
            <a:spLocks noChangeArrowheads="1"/>
          </p:cNvSpPr>
          <p:nvPr/>
        </p:nvSpPr>
        <p:spPr bwMode="auto">
          <a:xfrm>
            <a:off x="6732588" y="1557338"/>
            <a:ext cx="576262"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18" name="Rectangle 62"/>
          <p:cNvSpPr>
            <a:spLocks noChangeArrowheads="1"/>
          </p:cNvSpPr>
          <p:nvPr/>
        </p:nvSpPr>
        <p:spPr bwMode="auto">
          <a:xfrm>
            <a:off x="7524750" y="1557338"/>
            <a:ext cx="576263" cy="57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19" name="Rectangle 63"/>
          <p:cNvSpPr>
            <a:spLocks noChangeArrowheads="1"/>
          </p:cNvSpPr>
          <p:nvPr/>
        </p:nvSpPr>
        <p:spPr bwMode="auto">
          <a:xfrm>
            <a:off x="6732588" y="2276475"/>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20" name="Rectangle 64"/>
          <p:cNvSpPr>
            <a:spLocks noChangeArrowheads="1"/>
          </p:cNvSpPr>
          <p:nvPr/>
        </p:nvSpPr>
        <p:spPr bwMode="auto">
          <a:xfrm>
            <a:off x="7524750" y="2276475"/>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21" name="Rectangle 65"/>
          <p:cNvSpPr>
            <a:spLocks noChangeArrowheads="1"/>
          </p:cNvSpPr>
          <p:nvPr/>
        </p:nvSpPr>
        <p:spPr bwMode="auto">
          <a:xfrm>
            <a:off x="6732588" y="2997200"/>
            <a:ext cx="576262"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22" name="Rectangle 66"/>
          <p:cNvSpPr>
            <a:spLocks noChangeArrowheads="1"/>
          </p:cNvSpPr>
          <p:nvPr/>
        </p:nvSpPr>
        <p:spPr bwMode="auto">
          <a:xfrm>
            <a:off x="7524750" y="2997200"/>
            <a:ext cx="576263" cy="5762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23" name="Rectangle 67"/>
          <p:cNvSpPr>
            <a:spLocks noChangeArrowheads="1"/>
          </p:cNvSpPr>
          <p:nvPr/>
        </p:nvSpPr>
        <p:spPr bwMode="auto">
          <a:xfrm>
            <a:off x="6732588" y="3933825"/>
            <a:ext cx="1368425" cy="43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sp>
        <p:nvSpPr>
          <p:cNvPr id="12324" name="Rectangle 68"/>
          <p:cNvSpPr>
            <a:spLocks noChangeArrowheads="1"/>
          </p:cNvSpPr>
          <p:nvPr/>
        </p:nvSpPr>
        <p:spPr bwMode="auto">
          <a:xfrm>
            <a:off x="6732588" y="3716338"/>
            <a:ext cx="1368425" cy="2174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nvGrpSpPr>
          <p:cNvPr id="12325" name="Group 69"/>
          <p:cNvGrpSpPr>
            <a:grpSpLocks/>
          </p:cNvGrpSpPr>
          <p:nvPr/>
        </p:nvGrpSpPr>
        <p:grpSpPr bwMode="auto">
          <a:xfrm>
            <a:off x="6875463" y="3068638"/>
            <a:ext cx="144462" cy="431800"/>
            <a:chOff x="839" y="1616"/>
            <a:chExt cx="544" cy="1224"/>
          </a:xfrm>
        </p:grpSpPr>
        <p:sp>
          <p:nvSpPr>
            <p:cNvPr id="12426" name="Line 7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7" name="Line 7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8" name="Line 7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9" name="Line 7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30" name="Oval 7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26" name="Group 75"/>
          <p:cNvGrpSpPr>
            <a:grpSpLocks/>
          </p:cNvGrpSpPr>
          <p:nvPr/>
        </p:nvGrpSpPr>
        <p:grpSpPr bwMode="auto">
          <a:xfrm>
            <a:off x="7092950" y="3068638"/>
            <a:ext cx="144463" cy="431800"/>
            <a:chOff x="839" y="1616"/>
            <a:chExt cx="544" cy="1224"/>
          </a:xfrm>
        </p:grpSpPr>
        <p:sp>
          <p:nvSpPr>
            <p:cNvPr id="12421" name="Line 7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2" name="Line 7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3" name="Line 7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4" name="Line 7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5" name="Oval 8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27" name="Group 81"/>
          <p:cNvGrpSpPr>
            <a:grpSpLocks/>
          </p:cNvGrpSpPr>
          <p:nvPr/>
        </p:nvGrpSpPr>
        <p:grpSpPr bwMode="auto">
          <a:xfrm>
            <a:off x="7666038" y="3068638"/>
            <a:ext cx="144462" cy="431800"/>
            <a:chOff x="839" y="1616"/>
            <a:chExt cx="544" cy="1224"/>
          </a:xfrm>
        </p:grpSpPr>
        <p:sp>
          <p:nvSpPr>
            <p:cNvPr id="12416" name="Line 8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7" name="Line 8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8" name="Line 8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9" name="Line 8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20" name="Oval 8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28" name="Group 87"/>
          <p:cNvGrpSpPr>
            <a:grpSpLocks/>
          </p:cNvGrpSpPr>
          <p:nvPr/>
        </p:nvGrpSpPr>
        <p:grpSpPr bwMode="auto">
          <a:xfrm>
            <a:off x="7883525" y="3068638"/>
            <a:ext cx="144463" cy="431800"/>
            <a:chOff x="839" y="1616"/>
            <a:chExt cx="544" cy="1224"/>
          </a:xfrm>
        </p:grpSpPr>
        <p:sp>
          <p:nvSpPr>
            <p:cNvPr id="12411" name="Line 8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2" name="Line 8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3" name="Line 9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4" name="Line 9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5" name="Oval 9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29" name="Group 93"/>
          <p:cNvGrpSpPr>
            <a:grpSpLocks/>
          </p:cNvGrpSpPr>
          <p:nvPr/>
        </p:nvGrpSpPr>
        <p:grpSpPr bwMode="auto">
          <a:xfrm>
            <a:off x="7667625" y="2349500"/>
            <a:ext cx="144463" cy="431800"/>
            <a:chOff x="839" y="1616"/>
            <a:chExt cx="544" cy="1224"/>
          </a:xfrm>
        </p:grpSpPr>
        <p:sp>
          <p:nvSpPr>
            <p:cNvPr id="12406" name="Line 9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7" name="Line 9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8" name="Line 9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9" name="Line 9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10" name="Oval 9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0" name="Group 99"/>
          <p:cNvGrpSpPr>
            <a:grpSpLocks/>
          </p:cNvGrpSpPr>
          <p:nvPr/>
        </p:nvGrpSpPr>
        <p:grpSpPr bwMode="auto">
          <a:xfrm>
            <a:off x="7885113" y="2349500"/>
            <a:ext cx="144462" cy="431800"/>
            <a:chOff x="839" y="1616"/>
            <a:chExt cx="544" cy="1224"/>
          </a:xfrm>
        </p:grpSpPr>
        <p:sp>
          <p:nvSpPr>
            <p:cNvPr id="12401" name="Line 10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2" name="Line 10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3" name="Line 10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4" name="Line 10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5" name="Oval 10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1" name="Group 105"/>
          <p:cNvGrpSpPr>
            <a:grpSpLocks/>
          </p:cNvGrpSpPr>
          <p:nvPr/>
        </p:nvGrpSpPr>
        <p:grpSpPr bwMode="auto">
          <a:xfrm>
            <a:off x="6877050" y="2349500"/>
            <a:ext cx="144463" cy="431800"/>
            <a:chOff x="839" y="1616"/>
            <a:chExt cx="544" cy="1224"/>
          </a:xfrm>
        </p:grpSpPr>
        <p:sp>
          <p:nvSpPr>
            <p:cNvPr id="12396" name="Line 10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7" name="Line 10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8" name="Line 10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9" name="Line 10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400" name="Oval 11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2" name="Group 111"/>
          <p:cNvGrpSpPr>
            <a:grpSpLocks/>
          </p:cNvGrpSpPr>
          <p:nvPr/>
        </p:nvGrpSpPr>
        <p:grpSpPr bwMode="auto">
          <a:xfrm>
            <a:off x="7094538" y="2349500"/>
            <a:ext cx="144462" cy="431800"/>
            <a:chOff x="839" y="1616"/>
            <a:chExt cx="544" cy="1224"/>
          </a:xfrm>
        </p:grpSpPr>
        <p:sp>
          <p:nvSpPr>
            <p:cNvPr id="12391" name="Line 112"/>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2" name="Line 113"/>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3" name="Line 114"/>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4" name="Line 115"/>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5" name="Oval 116"/>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3" name="Group 117"/>
          <p:cNvGrpSpPr>
            <a:grpSpLocks/>
          </p:cNvGrpSpPr>
          <p:nvPr/>
        </p:nvGrpSpPr>
        <p:grpSpPr bwMode="auto">
          <a:xfrm>
            <a:off x="6877050" y="1628775"/>
            <a:ext cx="144463" cy="431800"/>
            <a:chOff x="839" y="1616"/>
            <a:chExt cx="544" cy="1224"/>
          </a:xfrm>
        </p:grpSpPr>
        <p:sp>
          <p:nvSpPr>
            <p:cNvPr id="12386" name="Line 118"/>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7" name="Line 119"/>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8" name="Line 120"/>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9" name="Line 121"/>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90" name="Oval 122"/>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4" name="Group 123"/>
          <p:cNvGrpSpPr>
            <a:grpSpLocks/>
          </p:cNvGrpSpPr>
          <p:nvPr/>
        </p:nvGrpSpPr>
        <p:grpSpPr bwMode="auto">
          <a:xfrm>
            <a:off x="7094538" y="1628775"/>
            <a:ext cx="144462" cy="431800"/>
            <a:chOff x="839" y="1616"/>
            <a:chExt cx="544" cy="1224"/>
          </a:xfrm>
        </p:grpSpPr>
        <p:sp>
          <p:nvSpPr>
            <p:cNvPr id="12381" name="Line 124"/>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2" name="Line 125"/>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3" name="Line 126"/>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4" name="Line 127"/>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5" name="Oval 128"/>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5" name="Group 129"/>
          <p:cNvGrpSpPr>
            <a:grpSpLocks/>
          </p:cNvGrpSpPr>
          <p:nvPr/>
        </p:nvGrpSpPr>
        <p:grpSpPr bwMode="auto">
          <a:xfrm>
            <a:off x="7666038" y="1628775"/>
            <a:ext cx="144462" cy="431800"/>
            <a:chOff x="839" y="1616"/>
            <a:chExt cx="544" cy="1224"/>
          </a:xfrm>
        </p:grpSpPr>
        <p:sp>
          <p:nvSpPr>
            <p:cNvPr id="12376" name="Line 130"/>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7" name="Line 131"/>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8" name="Line 132"/>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9" name="Line 133"/>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80" name="Oval 134"/>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36" name="Group 135"/>
          <p:cNvGrpSpPr>
            <a:grpSpLocks/>
          </p:cNvGrpSpPr>
          <p:nvPr/>
        </p:nvGrpSpPr>
        <p:grpSpPr bwMode="auto">
          <a:xfrm>
            <a:off x="7883525" y="1628775"/>
            <a:ext cx="144463" cy="431800"/>
            <a:chOff x="839" y="1616"/>
            <a:chExt cx="544" cy="1224"/>
          </a:xfrm>
        </p:grpSpPr>
        <p:sp>
          <p:nvSpPr>
            <p:cNvPr id="12371" name="Line 136"/>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2" name="Line 137"/>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3" name="Line 138"/>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4" name="Line 139"/>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5" name="Oval 140"/>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sp>
        <p:nvSpPr>
          <p:cNvPr id="935053" name="Text Box 141"/>
          <p:cNvSpPr txBox="1">
            <a:spLocks noChangeArrowheads="1"/>
          </p:cNvSpPr>
          <p:nvPr/>
        </p:nvSpPr>
        <p:spPr bwMode="auto">
          <a:xfrm>
            <a:off x="3059113" y="5876925"/>
            <a:ext cx="3168650" cy="34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300 places</a:t>
            </a:r>
          </a:p>
        </p:txBody>
      </p:sp>
      <p:pic>
        <p:nvPicPr>
          <p:cNvPr id="12338" name="Picture 142"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39" name="Picture 143" descr="MCj030744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1500" y="3644900"/>
            <a:ext cx="34607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40" name="Text Box 144"/>
          <p:cNvSpPr txBox="1">
            <a:spLocks noChangeArrowheads="1"/>
          </p:cNvSpPr>
          <p:nvPr/>
        </p:nvSpPr>
        <p:spPr bwMode="auto">
          <a:xfrm>
            <a:off x="971550" y="1052513"/>
            <a:ext cx="1800225" cy="346075"/>
          </a:xfrm>
          <a:prstGeom prst="rect">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Bureaux</a:t>
            </a:r>
          </a:p>
        </p:txBody>
      </p:sp>
      <p:sp>
        <p:nvSpPr>
          <p:cNvPr id="12341" name="Text Box 145"/>
          <p:cNvSpPr txBox="1">
            <a:spLocks noChangeArrowheads="1"/>
          </p:cNvSpPr>
          <p:nvPr/>
        </p:nvSpPr>
        <p:spPr bwMode="auto">
          <a:xfrm>
            <a:off x="6516688" y="1052513"/>
            <a:ext cx="1800225" cy="346075"/>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i="1"/>
              <a:t>Logements </a:t>
            </a:r>
          </a:p>
        </p:txBody>
      </p:sp>
      <p:grpSp>
        <p:nvGrpSpPr>
          <p:cNvPr id="12342" name="Group 146"/>
          <p:cNvGrpSpPr>
            <a:grpSpLocks/>
          </p:cNvGrpSpPr>
          <p:nvPr/>
        </p:nvGrpSpPr>
        <p:grpSpPr bwMode="auto">
          <a:xfrm>
            <a:off x="6877050" y="3933825"/>
            <a:ext cx="144463" cy="431800"/>
            <a:chOff x="839" y="1616"/>
            <a:chExt cx="544" cy="1224"/>
          </a:xfrm>
        </p:grpSpPr>
        <p:sp>
          <p:nvSpPr>
            <p:cNvPr id="12366" name="Line 147"/>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7" name="Line 148"/>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8" name="Line 149"/>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9" name="Line 150"/>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70" name="Oval 151"/>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43" name="Group 152"/>
          <p:cNvGrpSpPr>
            <a:grpSpLocks/>
          </p:cNvGrpSpPr>
          <p:nvPr/>
        </p:nvGrpSpPr>
        <p:grpSpPr bwMode="auto">
          <a:xfrm>
            <a:off x="7092950" y="3933825"/>
            <a:ext cx="144463" cy="431800"/>
            <a:chOff x="839" y="1616"/>
            <a:chExt cx="544" cy="1224"/>
          </a:xfrm>
        </p:grpSpPr>
        <p:sp>
          <p:nvSpPr>
            <p:cNvPr id="12361" name="Line 153"/>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2" name="Line 154"/>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3" name="Line 155"/>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4" name="Line 156"/>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5" name="Oval 157"/>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grpSp>
        <p:nvGrpSpPr>
          <p:cNvPr id="12344" name="Group 158"/>
          <p:cNvGrpSpPr>
            <a:grpSpLocks/>
          </p:cNvGrpSpPr>
          <p:nvPr/>
        </p:nvGrpSpPr>
        <p:grpSpPr bwMode="auto">
          <a:xfrm>
            <a:off x="7667625" y="3933825"/>
            <a:ext cx="144463" cy="431800"/>
            <a:chOff x="839" y="1616"/>
            <a:chExt cx="544" cy="1224"/>
          </a:xfrm>
        </p:grpSpPr>
        <p:sp>
          <p:nvSpPr>
            <p:cNvPr id="12356" name="Line 159"/>
            <p:cNvSpPr>
              <a:spLocks noChangeShapeType="1"/>
            </p:cNvSpPr>
            <p:nvPr/>
          </p:nvSpPr>
          <p:spPr bwMode="auto">
            <a:xfrm>
              <a:off x="1110" y="1875"/>
              <a:ext cx="0" cy="64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57" name="Line 160"/>
            <p:cNvSpPr>
              <a:spLocks noChangeShapeType="1"/>
            </p:cNvSpPr>
            <p:nvPr/>
          </p:nvSpPr>
          <p:spPr bwMode="auto">
            <a:xfrm flipH="1">
              <a:off x="906"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58" name="Line 161"/>
            <p:cNvSpPr>
              <a:spLocks noChangeShapeType="1"/>
            </p:cNvSpPr>
            <p:nvPr/>
          </p:nvSpPr>
          <p:spPr bwMode="auto">
            <a:xfrm>
              <a:off x="1110" y="2519"/>
              <a:ext cx="204" cy="321"/>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59" name="Line 162"/>
            <p:cNvSpPr>
              <a:spLocks noChangeShapeType="1"/>
            </p:cNvSpPr>
            <p:nvPr/>
          </p:nvSpPr>
          <p:spPr bwMode="auto">
            <a:xfrm>
              <a:off x="839" y="2090"/>
              <a:ext cx="54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fr-FR"/>
            </a:p>
          </p:txBody>
        </p:sp>
        <p:sp>
          <p:nvSpPr>
            <p:cNvPr id="12360" name="Oval 163"/>
            <p:cNvSpPr>
              <a:spLocks noChangeArrowheads="1"/>
            </p:cNvSpPr>
            <p:nvPr/>
          </p:nvSpPr>
          <p:spPr bwMode="auto">
            <a:xfrm>
              <a:off x="930" y="1616"/>
              <a:ext cx="363" cy="272"/>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grpSp>
      <p:pic>
        <p:nvPicPr>
          <p:cNvPr id="12345" name="Picture 164" descr="MCj0319554000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89263" y="1052513"/>
            <a:ext cx="1006475"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47" name="Picture 166"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67313" y="5445125"/>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48" name="Picture 167"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4075" y="5445125"/>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49" name="Picture 168"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79888" y="5445125"/>
            <a:ext cx="3810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50" name="Picture 169"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463" y="4868863"/>
            <a:ext cx="3810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5082" name="Rectangle 170"/>
          <p:cNvSpPr>
            <a:spLocks noChangeArrowheads="1"/>
          </p:cNvSpPr>
          <p:nvPr/>
        </p:nvSpPr>
        <p:spPr bwMode="auto">
          <a:xfrm>
            <a:off x="3059113" y="4365625"/>
            <a:ext cx="3168650" cy="1511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eaLnBrk="1" hangingPunct="1">
              <a:spcBef>
                <a:spcPct val="0"/>
              </a:spcBef>
              <a:buFontTx/>
              <a:buNone/>
            </a:pPr>
            <a:endParaRPr lang="en-US" altLang="en-US" sz="1800"/>
          </a:p>
        </p:txBody>
      </p:sp>
      <p:pic>
        <p:nvPicPr>
          <p:cNvPr id="12352" name="Picture 171"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4663" y="4868863"/>
            <a:ext cx="3810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53" name="Picture 172"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4868863"/>
            <a:ext cx="3810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5085" name="Picture 173" descr="MCj0397148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95663" y="4868863"/>
            <a:ext cx="3810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5086" name="Text Box 174"/>
          <p:cNvSpPr txBox="1">
            <a:spLocks noChangeArrowheads="1"/>
          </p:cNvSpPr>
          <p:nvPr/>
        </p:nvSpPr>
        <p:spPr bwMode="auto">
          <a:xfrm>
            <a:off x="3563938" y="5876925"/>
            <a:ext cx="2160587" cy="3460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Blip>
                <a:blip r:embed="rId2"/>
              </a:buBlip>
              <a:defRPr sz="2000">
                <a:solidFill>
                  <a:schemeClr val="tx1"/>
                </a:solidFill>
                <a:latin typeface="Tahoma" pitchFamily="34" charset="0"/>
              </a:defRPr>
            </a:lvl1pPr>
            <a:lvl2pPr marL="742950" indent="-285750" eaLnBrk="0" hangingPunct="0">
              <a:spcBef>
                <a:spcPct val="20000"/>
              </a:spcBef>
              <a:buFont typeface="Wingdings" pitchFamily="2" charset="2"/>
              <a:buChar char="Ø"/>
              <a:defRPr>
                <a:solidFill>
                  <a:schemeClr val="tx1"/>
                </a:solidFill>
                <a:latin typeface="Tahoma" pitchFamily="34" charset="0"/>
              </a:defRPr>
            </a:lvl2pPr>
            <a:lvl3pPr marL="1143000" indent="-228600" eaLnBrk="0" hangingPunct="0">
              <a:spcBef>
                <a:spcPct val="20000"/>
              </a:spcBef>
              <a:buChar char="•"/>
              <a:defRPr sz="1600">
                <a:solidFill>
                  <a:schemeClr val="tx1"/>
                </a:solidFill>
                <a:latin typeface="Tahoma" pitchFamily="34" charset="0"/>
              </a:defRPr>
            </a:lvl3pPr>
            <a:lvl4pPr marL="1600200" indent="-228600" eaLnBrk="0" hangingPunct="0">
              <a:spcBef>
                <a:spcPct val="20000"/>
              </a:spcBef>
              <a:buChar char="–"/>
              <a:defRPr sz="1600">
                <a:solidFill>
                  <a:schemeClr val="tx1"/>
                </a:solidFill>
                <a:latin typeface="Tahoma" pitchFamily="34" charset="0"/>
              </a:defRPr>
            </a:lvl4pPr>
            <a:lvl5pPr marL="2057400" indent="-228600" eaLnBrk="0" hangingPunct="0">
              <a:spcBef>
                <a:spcPct val="20000"/>
              </a:spcBef>
              <a:buChar char="»"/>
              <a:defRPr sz="1600">
                <a:solidFill>
                  <a:schemeClr val="tx1"/>
                </a:solidFill>
                <a:latin typeface="Tahoma" pitchFamily="34" charset="0"/>
              </a:defRPr>
            </a:lvl5pPr>
            <a:lvl6pPr marL="2514600" indent="-228600" eaLnBrk="0" fontAlgn="base" hangingPunct="0">
              <a:spcBef>
                <a:spcPct val="20000"/>
              </a:spcBef>
              <a:spcAft>
                <a:spcPct val="0"/>
              </a:spcAft>
              <a:buChar char="»"/>
              <a:defRPr sz="1600">
                <a:solidFill>
                  <a:schemeClr val="tx1"/>
                </a:solidFill>
                <a:latin typeface="Tahoma" pitchFamily="34" charset="0"/>
              </a:defRPr>
            </a:lvl6pPr>
            <a:lvl7pPr marL="2971800" indent="-228600" eaLnBrk="0" fontAlgn="base" hangingPunct="0">
              <a:spcBef>
                <a:spcPct val="20000"/>
              </a:spcBef>
              <a:spcAft>
                <a:spcPct val="0"/>
              </a:spcAft>
              <a:buChar char="»"/>
              <a:defRPr sz="1600">
                <a:solidFill>
                  <a:schemeClr val="tx1"/>
                </a:solidFill>
                <a:latin typeface="Tahoma" pitchFamily="34" charset="0"/>
              </a:defRPr>
            </a:lvl7pPr>
            <a:lvl8pPr marL="3429000" indent="-228600" eaLnBrk="0" fontAlgn="base" hangingPunct="0">
              <a:spcBef>
                <a:spcPct val="20000"/>
              </a:spcBef>
              <a:spcAft>
                <a:spcPct val="0"/>
              </a:spcAft>
              <a:buChar char="»"/>
              <a:defRPr sz="1600">
                <a:solidFill>
                  <a:schemeClr val="tx1"/>
                </a:solidFill>
                <a:latin typeface="Tahoma" pitchFamily="34" charset="0"/>
              </a:defRPr>
            </a:lvl8pPr>
            <a:lvl9pPr marL="3886200" indent="-228600" eaLnBrk="0" fontAlgn="base" hangingPunct="0">
              <a:spcBef>
                <a:spcPct val="20000"/>
              </a:spcBef>
              <a:spcAft>
                <a:spcPct val="0"/>
              </a:spcAft>
              <a:buChar char="»"/>
              <a:defRPr sz="1600">
                <a:solidFill>
                  <a:schemeClr val="tx1"/>
                </a:solidFill>
                <a:latin typeface="Tahoma" pitchFamily="34" charset="0"/>
              </a:defRPr>
            </a:lvl9pPr>
          </a:lstStyle>
          <a:p>
            <a:pPr algn="ctr" eaLnBrk="1" hangingPunct="1">
              <a:spcBef>
                <a:spcPct val="50000"/>
              </a:spcBef>
              <a:buFontTx/>
              <a:buNone/>
            </a:pPr>
            <a:r>
              <a:rPr lang="fr-FR" altLang="en-US" sz="1600" b="1"/>
              <a:t>210 places</a:t>
            </a:r>
          </a:p>
        </p:txBody>
      </p:sp>
      <p:sp>
        <p:nvSpPr>
          <p:cNvPr id="176" name="Rectangle 2"/>
          <p:cNvSpPr>
            <a:spLocks noGrp="1" noChangeArrowheads="1"/>
          </p:cNvSpPr>
          <p:nvPr>
            <p:ph type="title"/>
          </p:nvPr>
        </p:nvSpPr>
        <p:spPr>
          <a:xfrm>
            <a:off x="467544" y="260648"/>
            <a:ext cx="6334125" cy="515937"/>
          </a:xfrm>
        </p:spPr>
        <p:txBody>
          <a:bodyPr/>
          <a:lstStyle/>
          <a:p>
            <a:pPr eaLnBrk="1" hangingPunct="1"/>
            <a:r>
              <a:rPr lang="fr-FR" altLang="en-US" dirty="0"/>
              <a:t>Affectation – parking banalisé</a:t>
            </a:r>
            <a:endParaRPr lang="en-US" altLang="en-US" dirty="0"/>
          </a:p>
        </p:txBody>
      </p:sp>
      <p:sp>
        <p:nvSpPr>
          <p:cNvPr id="173" name="ZoneTexte 172"/>
          <p:cNvSpPr txBox="1"/>
          <p:nvPr/>
        </p:nvSpPr>
        <p:spPr>
          <a:xfrm>
            <a:off x="6516688" y="6407750"/>
            <a:ext cx="795411" cy="261610"/>
          </a:xfrm>
          <a:prstGeom prst="rect">
            <a:avLst/>
          </a:prstGeom>
          <a:noFill/>
        </p:spPr>
        <p:txBody>
          <a:bodyPr wrap="none" rtlCol="0">
            <a:spAutoFit/>
          </a:bodyPr>
          <a:lstStyle/>
          <a:p>
            <a:r>
              <a:rPr lang="fr-FR" sz="1100" i="1" dirty="0"/>
              <a:t>animation</a:t>
            </a:r>
          </a:p>
        </p:txBody>
      </p:sp>
      <p:sp>
        <p:nvSpPr>
          <p:cNvPr id="2" name="PB">
            <a:extLst>
              <a:ext uri="{FF2B5EF4-FFF2-40B4-BE49-F238E27FC236}">
                <a16:creationId xmlns:a16="http://schemas.microsoft.com/office/drawing/2014/main" id="{600693BE-B43F-42D1-942A-775D461F9D35}"/>
              </a:ext>
            </a:extLst>
          </p:cNvPr>
          <p:cNvSpPr/>
          <p:nvPr/>
        </p:nvSpPr>
        <p:spPr>
          <a:xfrm>
            <a:off x="0" y="6515100"/>
            <a:ext cx="6717681"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grpId="0" nodeType="withEffect">
                                  <p:stCondLst>
                                    <p:cond delay="0"/>
                                  </p:stCondLst>
                                  <p:childTnLst>
                                    <p:animScale>
                                      <p:cBhvr>
                                        <p:cTn id="6" dur="2000" fill="hold"/>
                                        <p:tgtEl>
                                          <p:spTgt spid="935082"/>
                                        </p:tgtEl>
                                      </p:cBhvr>
                                      <p:by x="70000" y="100000"/>
                                    </p:animScale>
                                  </p:childTnLst>
                                </p:cTn>
                              </p:par>
                              <p:par>
                                <p:cTn id="7" presetID="35" presetClass="path" presetSubtype="0" accel="50000" decel="50000" fill="hold" nodeType="withEffect">
                                  <p:stCondLst>
                                    <p:cond delay="0"/>
                                  </p:stCondLst>
                                  <p:childTnLst>
                                    <p:animMotion origin="layout" path="M 1.11111E-6 4.81481E-6 L -0.20972 0.00277 " pathEditMode="relative" rAng="0" ptsTypes="AA">
                                      <p:cBhvr>
                                        <p:cTn id="8" dur="2000" fill="hold"/>
                                        <p:tgtEl>
                                          <p:spTgt spid="934920"/>
                                        </p:tgtEl>
                                        <p:attrNameLst>
                                          <p:attrName>ppt_x</p:attrName>
                                          <p:attrName>ppt_y</p:attrName>
                                        </p:attrNameLst>
                                      </p:cBhvr>
                                      <p:rCtr x="-10486" y="139"/>
                                    </p:animMotion>
                                  </p:childTnLst>
                                </p:cTn>
                              </p:par>
                              <p:par>
                                <p:cTn id="9" presetID="1" presetClass="entr" presetSubtype="0" fill="hold" grpId="0" nodeType="withEffect">
                                  <p:stCondLst>
                                    <p:cond delay="0"/>
                                  </p:stCondLst>
                                  <p:childTnLst>
                                    <p:set>
                                      <p:cBhvr>
                                        <p:cTn id="10" dur="1" fill="hold">
                                          <p:stCondLst>
                                            <p:cond delay="0"/>
                                          </p:stCondLst>
                                        </p:cTn>
                                        <p:tgtEl>
                                          <p:spTgt spid="935086"/>
                                        </p:tgtEl>
                                        <p:attrNameLst>
                                          <p:attrName>style.visibility</p:attrName>
                                        </p:attrNameLst>
                                      </p:cBhvr>
                                      <p:to>
                                        <p:strVal val="visible"/>
                                      </p:to>
                                    </p:set>
                                  </p:childTnLst>
                                </p:cTn>
                              </p:par>
                              <p:par>
                                <p:cTn id="11" presetID="2" presetClass="exit" presetSubtype="4" fill="hold" grpId="0" nodeType="withEffect">
                                  <p:stCondLst>
                                    <p:cond delay="0"/>
                                  </p:stCondLst>
                                  <p:childTnLst>
                                    <p:anim calcmode="lin" valueType="num">
                                      <p:cBhvr additive="base">
                                        <p:cTn id="12" dur="500"/>
                                        <p:tgtEl>
                                          <p:spTgt spid="935053"/>
                                        </p:tgtEl>
                                        <p:attrNameLst>
                                          <p:attrName>ppt_x</p:attrName>
                                        </p:attrNameLst>
                                      </p:cBhvr>
                                      <p:tavLst>
                                        <p:tav tm="0">
                                          <p:val>
                                            <p:strVal val="ppt_x"/>
                                          </p:val>
                                        </p:tav>
                                        <p:tav tm="100000">
                                          <p:val>
                                            <p:strVal val="ppt_x"/>
                                          </p:val>
                                        </p:tav>
                                      </p:tavLst>
                                    </p:anim>
                                    <p:anim calcmode="lin" valueType="num">
                                      <p:cBhvr additive="base">
                                        <p:cTn id="13" dur="500"/>
                                        <p:tgtEl>
                                          <p:spTgt spid="935053"/>
                                        </p:tgtEl>
                                        <p:attrNameLst>
                                          <p:attrName>ppt_y</p:attrName>
                                        </p:attrNameLst>
                                      </p:cBhvr>
                                      <p:tavLst>
                                        <p:tav tm="0">
                                          <p:val>
                                            <p:strVal val="ppt_y"/>
                                          </p:val>
                                        </p:tav>
                                        <p:tav tm="100000">
                                          <p:val>
                                            <p:strVal val="1+ppt_h/2"/>
                                          </p:val>
                                        </p:tav>
                                      </p:tavLst>
                                    </p:anim>
                                    <p:set>
                                      <p:cBhvr>
                                        <p:cTn id="14" dur="1" fill="hold">
                                          <p:stCondLst>
                                            <p:cond delay="499"/>
                                          </p:stCondLst>
                                        </p:cTn>
                                        <p:tgtEl>
                                          <p:spTgt spid="935053"/>
                                        </p:tgtEl>
                                        <p:attrNameLst>
                                          <p:attrName>style.visibility</p:attrName>
                                        </p:attrNameLst>
                                      </p:cBhvr>
                                      <p:to>
                                        <p:strVal val="hidden"/>
                                      </p:to>
                                    </p:set>
                                  </p:childTnLst>
                                </p:cTn>
                              </p:par>
                              <p:par>
                                <p:cTn id="15" presetID="63" presetClass="path" presetSubtype="0" accel="50000" decel="50000" fill="hold" nodeType="withEffect">
                                  <p:stCondLst>
                                    <p:cond delay="0"/>
                                  </p:stCondLst>
                                  <p:childTnLst>
                                    <p:animMotion origin="layout" path="M 2.5E-6 4.81481E-6 L 0.19444 4.81481E-6 " pathEditMode="relative" rAng="0" ptsTypes="AA">
                                      <p:cBhvr>
                                        <p:cTn id="16" dur="2000" fill="hold"/>
                                        <p:tgtEl>
                                          <p:spTgt spid="935085"/>
                                        </p:tgtEl>
                                        <p:attrNameLst>
                                          <p:attrName>ppt_x</p:attrName>
                                          <p:attrName>ppt_y</p:attrName>
                                        </p:attrNameLst>
                                      </p:cBhvr>
                                      <p:rCtr x="972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5053" grpId="0" animBg="1"/>
      <p:bldP spid="935082" grpId="0" animBg="1"/>
      <p:bldP spid="93508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6" name="Rectangle 7"/>
          <p:cNvSpPr>
            <a:spLocks noGrp="1" noChangeArrowheads="1"/>
          </p:cNvSpPr>
          <p:nvPr>
            <p:ph type="title"/>
          </p:nvPr>
        </p:nvSpPr>
        <p:spPr>
          <a:xfrm>
            <a:off x="539552" y="188913"/>
            <a:ext cx="8353623" cy="515937"/>
          </a:xfrm>
          <a:noFill/>
        </p:spPr>
        <p:txBody>
          <a:bodyPr/>
          <a:lstStyle/>
          <a:p>
            <a:pPr eaLnBrk="1" hangingPunct="1"/>
            <a:r>
              <a:rPr lang="fr-FR" altLang="en-US" dirty="0"/>
              <a:t>Mutualisation – Vecteurs d’occupation hebdomadaires</a:t>
            </a:r>
          </a:p>
        </p:txBody>
      </p:sp>
      <p:sp>
        <p:nvSpPr>
          <p:cNvPr id="19461" name="Rectangle 2"/>
          <p:cNvSpPr>
            <a:spLocks noGrp="1" noChangeArrowheads="1"/>
          </p:cNvSpPr>
          <p:nvPr>
            <p:ph idx="1"/>
          </p:nvPr>
        </p:nvSpPr>
        <p:spPr>
          <a:xfrm>
            <a:off x="539553" y="1196752"/>
            <a:ext cx="8425060" cy="575965"/>
          </a:xfrm>
        </p:spPr>
        <p:txBody>
          <a:bodyPr>
            <a:normAutofit/>
          </a:bodyPr>
          <a:lstStyle/>
          <a:p>
            <a:pPr marL="0" indent="0" eaLnBrk="1" hangingPunct="1">
              <a:buNone/>
            </a:pPr>
            <a:r>
              <a:rPr lang="fr-FR" altLang="en-US" dirty="0"/>
              <a:t>Un taux d’occupation variable dans le temps et selon la catégorie d’usagers</a:t>
            </a:r>
          </a:p>
        </p:txBody>
      </p:sp>
      <p:cxnSp>
        <p:nvCxnSpPr>
          <p:cNvPr id="11" name="Connecteur droit 10"/>
          <p:cNvCxnSpPr/>
          <p:nvPr/>
        </p:nvCxnSpPr>
        <p:spPr>
          <a:xfrm>
            <a:off x="1472407" y="3157418"/>
            <a:ext cx="3433461" cy="0"/>
          </a:xfrm>
          <a:prstGeom prst="line">
            <a:avLst/>
          </a:prstGeom>
          <a:noFill/>
          <a:ln w="25400" cap="flat">
            <a:solidFill>
              <a:srgbClr val="FF000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12" name="Rectangle 11"/>
          <p:cNvSpPr/>
          <p:nvPr/>
        </p:nvSpPr>
        <p:spPr>
          <a:xfrm>
            <a:off x="2682633" y="2437418"/>
            <a:ext cx="376518" cy="720000"/>
          </a:xfrm>
          <a:prstGeom prst="rect">
            <a:avLst/>
          </a:prstGeom>
          <a:solidFill>
            <a:srgbClr val="FF0000"/>
          </a:solidFill>
        </p:spPr>
        <p:txBody>
          <a:bodyPr wrap="none" rtlCol="0" anchor="ctr">
            <a:spAutoFit/>
          </a:bodyPr>
          <a:lstStyle/>
          <a:p>
            <a:pPr algn="ctr"/>
            <a:endParaRPr lang="fr-FR" dirty="0"/>
          </a:p>
        </p:txBody>
      </p:sp>
      <p:sp>
        <p:nvSpPr>
          <p:cNvPr id="13" name="Rectangle 12"/>
          <p:cNvSpPr/>
          <p:nvPr/>
        </p:nvSpPr>
        <p:spPr>
          <a:xfrm>
            <a:off x="2082003" y="2545418"/>
            <a:ext cx="376518" cy="612000"/>
          </a:xfrm>
          <a:prstGeom prst="rect">
            <a:avLst/>
          </a:prstGeom>
          <a:solidFill>
            <a:srgbClr val="FF0000"/>
          </a:solidFill>
        </p:spPr>
        <p:txBody>
          <a:bodyPr wrap="none" rtlCol="0" anchor="ctr">
            <a:spAutoFit/>
          </a:bodyPr>
          <a:lstStyle/>
          <a:p>
            <a:pPr algn="ctr"/>
            <a:endParaRPr lang="fr-FR" dirty="0"/>
          </a:p>
        </p:txBody>
      </p:sp>
      <p:sp>
        <p:nvSpPr>
          <p:cNvPr id="14" name="Rectangle 13"/>
          <p:cNvSpPr/>
          <p:nvPr/>
        </p:nvSpPr>
        <p:spPr>
          <a:xfrm>
            <a:off x="1472407" y="2725418"/>
            <a:ext cx="376518" cy="432000"/>
          </a:xfrm>
          <a:prstGeom prst="rect">
            <a:avLst/>
          </a:prstGeom>
          <a:solidFill>
            <a:srgbClr val="FF0000"/>
          </a:solidFill>
        </p:spPr>
        <p:txBody>
          <a:bodyPr wrap="none" rtlCol="0" anchor="ctr">
            <a:spAutoFit/>
          </a:bodyPr>
          <a:lstStyle/>
          <a:p>
            <a:pPr algn="ctr"/>
            <a:endParaRPr lang="fr-FR" dirty="0"/>
          </a:p>
        </p:txBody>
      </p:sp>
      <p:sp>
        <p:nvSpPr>
          <p:cNvPr id="15" name="Rectangle 14"/>
          <p:cNvSpPr/>
          <p:nvPr/>
        </p:nvSpPr>
        <p:spPr>
          <a:xfrm>
            <a:off x="3319124" y="2581418"/>
            <a:ext cx="376518" cy="576000"/>
          </a:xfrm>
          <a:prstGeom prst="rect">
            <a:avLst/>
          </a:prstGeom>
          <a:solidFill>
            <a:srgbClr val="FF0000"/>
          </a:solidFill>
        </p:spPr>
        <p:txBody>
          <a:bodyPr wrap="none" rtlCol="0" anchor="ctr">
            <a:spAutoFit/>
          </a:bodyPr>
          <a:lstStyle/>
          <a:p>
            <a:pPr algn="ctr"/>
            <a:endParaRPr lang="fr-FR" dirty="0"/>
          </a:p>
        </p:txBody>
      </p:sp>
      <p:sp>
        <p:nvSpPr>
          <p:cNvPr id="16" name="Rectangle 15"/>
          <p:cNvSpPr/>
          <p:nvPr/>
        </p:nvSpPr>
        <p:spPr>
          <a:xfrm>
            <a:off x="4529350" y="2581418"/>
            <a:ext cx="376518" cy="576000"/>
          </a:xfrm>
          <a:prstGeom prst="rect">
            <a:avLst/>
          </a:prstGeom>
          <a:solidFill>
            <a:srgbClr val="FF0000"/>
          </a:solidFill>
        </p:spPr>
        <p:txBody>
          <a:bodyPr wrap="none" rtlCol="0" anchor="ctr">
            <a:spAutoFit/>
          </a:bodyPr>
          <a:lstStyle/>
          <a:p>
            <a:pPr algn="ctr"/>
            <a:endParaRPr lang="fr-FR" dirty="0"/>
          </a:p>
        </p:txBody>
      </p:sp>
      <p:sp>
        <p:nvSpPr>
          <p:cNvPr id="17" name="Rectangle 16"/>
          <p:cNvSpPr/>
          <p:nvPr/>
        </p:nvSpPr>
        <p:spPr>
          <a:xfrm>
            <a:off x="3928720" y="2509418"/>
            <a:ext cx="376518" cy="648000"/>
          </a:xfrm>
          <a:prstGeom prst="rect">
            <a:avLst/>
          </a:prstGeom>
          <a:solidFill>
            <a:srgbClr val="FF0000"/>
          </a:solidFill>
        </p:spPr>
        <p:txBody>
          <a:bodyPr wrap="none" rtlCol="0" anchor="ctr">
            <a:spAutoFit/>
          </a:bodyPr>
          <a:lstStyle/>
          <a:p>
            <a:pPr algn="ctr"/>
            <a:endParaRPr lang="fr-FR" dirty="0"/>
          </a:p>
        </p:txBody>
      </p:sp>
      <p:sp>
        <p:nvSpPr>
          <p:cNvPr id="18" name="ZoneTexte 17"/>
          <p:cNvSpPr txBox="1"/>
          <p:nvPr/>
        </p:nvSpPr>
        <p:spPr>
          <a:xfrm>
            <a:off x="1550874" y="283341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60%</a:t>
            </a:r>
          </a:p>
        </p:txBody>
      </p:sp>
      <p:sp>
        <p:nvSpPr>
          <p:cNvPr id="19" name="ZoneTexte 18"/>
          <p:cNvSpPr txBox="1"/>
          <p:nvPr/>
        </p:nvSpPr>
        <p:spPr>
          <a:xfrm>
            <a:off x="2121236" y="2833416"/>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85%</a:t>
            </a:r>
          </a:p>
        </p:txBody>
      </p:sp>
      <p:sp>
        <p:nvSpPr>
          <p:cNvPr id="20" name="ZoneTexte 19"/>
          <p:cNvSpPr txBox="1"/>
          <p:nvPr/>
        </p:nvSpPr>
        <p:spPr>
          <a:xfrm>
            <a:off x="2712901" y="2833417"/>
            <a:ext cx="424715"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a:t>
            </a:r>
          </a:p>
        </p:txBody>
      </p:sp>
      <p:sp>
        <p:nvSpPr>
          <p:cNvPr id="21" name="ZoneTexte 20"/>
          <p:cNvSpPr txBox="1"/>
          <p:nvPr/>
        </p:nvSpPr>
        <p:spPr>
          <a:xfrm>
            <a:off x="3358357" y="2833416"/>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80%</a:t>
            </a:r>
          </a:p>
        </p:txBody>
      </p:sp>
      <p:sp>
        <p:nvSpPr>
          <p:cNvPr id="22" name="ZoneTexte 21"/>
          <p:cNvSpPr txBox="1"/>
          <p:nvPr/>
        </p:nvSpPr>
        <p:spPr>
          <a:xfrm>
            <a:off x="3967953" y="2833416"/>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90%</a:t>
            </a:r>
          </a:p>
        </p:txBody>
      </p:sp>
      <p:sp>
        <p:nvSpPr>
          <p:cNvPr id="23" name="ZoneTexte 22"/>
          <p:cNvSpPr txBox="1"/>
          <p:nvPr/>
        </p:nvSpPr>
        <p:spPr>
          <a:xfrm>
            <a:off x="4565210" y="2833416"/>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80%</a:t>
            </a:r>
          </a:p>
        </p:txBody>
      </p:sp>
      <p:sp>
        <p:nvSpPr>
          <p:cNvPr id="24" name="Rectangle 23"/>
          <p:cNvSpPr/>
          <p:nvPr/>
        </p:nvSpPr>
        <p:spPr>
          <a:xfrm>
            <a:off x="6566557" y="3008918"/>
            <a:ext cx="376518" cy="144000"/>
          </a:xfrm>
          <a:prstGeom prst="rect">
            <a:avLst/>
          </a:prstGeom>
          <a:solidFill>
            <a:srgbClr val="EC596A"/>
          </a:solidFill>
        </p:spPr>
        <p:txBody>
          <a:bodyPr wrap="none" rtlCol="0" anchor="ctr">
            <a:spAutoFit/>
          </a:bodyPr>
          <a:lstStyle/>
          <a:p>
            <a:pPr algn="ctr"/>
            <a:endParaRPr lang="fr-FR" dirty="0"/>
          </a:p>
        </p:txBody>
      </p:sp>
      <p:sp>
        <p:nvSpPr>
          <p:cNvPr id="25" name="Rectangle 24"/>
          <p:cNvSpPr/>
          <p:nvPr/>
        </p:nvSpPr>
        <p:spPr>
          <a:xfrm>
            <a:off x="5965927" y="2640668"/>
            <a:ext cx="376518" cy="518400"/>
          </a:xfrm>
          <a:prstGeom prst="rect">
            <a:avLst/>
          </a:prstGeom>
          <a:solidFill>
            <a:srgbClr val="EC596A"/>
          </a:solidFill>
        </p:spPr>
        <p:txBody>
          <a:bodyPr wrap="none" rtlCol="0" anchor="ctr">
            <a:spAutoFit/>
          </a:bodyPr>
          <a:lstStyle/>
          <a:p>
            <a:pPr algn="ctr"/>
            <a:endParaRPr lang="fr-FR" dirty="0"/>
          </a:p>
        </p:txBody>
      </p:sp>
      <p:sp>
        <p:nvSpPr>
          <p:cNvPr id="26" name="Rectangle 25"/>
          <p:cNvSpPr/>
          <p:nvPr/>
        </p:nvSpPr>
        <p:spPr>
          <a:xfrm>
            <a:off x="5356331" y="3077843"/>
            <a:ext cx="376518" cy="72000"/>
          </a:xfrm>
          <a:prstGeom prst="rect">
            <a:avLst/>
          </a:prstGeom>
          <a:solidFill>
            <a:srgbClr val="EC596A"/>
          </a:solidFill>
        </p:spPr>
        <p:txBody>
          <a:bodyPr wrap="none" rtlCol="0" anchor="ctr">
            <a:spAutoFit/>
          </a:bodyPr>
          <a:lstStyle/>
          <a:p>
            <a:pPr algn="ctr"/>
            <a:endParaRPr lang="fr-FR" dirty="0"/>
          </a:p>
        </p:txBody>
      </p:sp>
      <p:sp>
        <p:nvSpPr>
          <p:cNvPr id="27" name="Rectangle 26"/>
          <p:cNvSpPr/>
          <p:nvPr/>
        </p:nvSpPr>
        <p:spPr>
          <a:xfrm>
            <a:off x="7203048" y="2724293"/>
            <a:ext cx="376518" cy="432000"/>
          </a:xfrm>
          <a:prstGeom prst="rect">
            <a:avLst/>
          </a:prstGeom>
          <a:solidFill>
            <a:srgbClr val="EC596A"/>
          </a:solidFill>
        </p:spPr>
        <p:txBody>
          <a:bodyPr wrap="none" rtlCol="0" anchor="ctr">
            <a:spAutoFit/>
          </a:bodyPr>
          <a:lstStyle/>
          <a:p>
            <a:pPr algn="ctr"/>
            <a:endParaRPr lang="fr-FR" dirty="0"/>
          </a:p>
        </p:txBody>
      </p:sp>
      <p:sp>
        <p:nvSpPr>
          <p:cNvPr id="28" name="Rectangle 27"/>
          <p:cNvSpPr/>
          <p:nvPr/>
        </p:nvSpPr>
        <p:spPr>
          <a:xfrm>
            <a:off x="8413274" y="2724293"/>
            <a:ext cx="376518" cy="432000"/>
          </a:xfrm>
          <a:prstGeom prst="rect">
            <a:avLst/>
          </a:prstGeom>
          <a:solidFill>
            <a:srgbClr val="EC596A"/>
          </a:solidFill>
        </p:spPr>
        <p:txBody>
          <a:bodyPr wrap="none" rtlCol="0" anchor="ctr">
            <a:spAutoFit/>
          </a:bodyPr>
          <a:lstStyle/>
          <a:p>
            <a:pPr algn="ctr"/>
            <a:endParaRPr lang="fr-FR" dirty="0"/>
          </a:p>
        </p:txBody>
      </p:sp>
      <p:sp>
        <p:nvSpPr>
          <p:cNvPr id="29" name="Rectangle 28"/>
          <p:cNvSpPr/>
          <p:nvPr/>
        </p:nvSpPr>
        <p:spPr>
          <a:xfrm>
            <a:off x="7812644" y="2433218"/>
            <a:ext cx="376518" cy="720000"/>
          </a:xfrm>
          <a:prstGeom prst="rect">
            <a:avLst/>
          </a:prstGeom>
          <a:solidFill>
            <a:srgbClr val="EC596A"/>
          </a:solidFill>
        </p:spPr>
        <p:txBody>
          <a:bodyPr wrap="none" rtlCol="0" anchor="ctr">
            <a:spAutoFit/>
          </a:bodyPr>
          <a:lstStyle/>
          <a:p>
            <a:pPr algn="ctr"/>
            <a:endParaRPr lang="fr-FR" dirty="0"/>
          </a:p>
        </p:txBody>
      </p:sp>
      <p:sp>
        <p:nvSpPr>
          <p:cNvPr id="30" name="ZoneTexte 29"/>
          <p:cNvSpPr txBox="1"/>
          <p:nvPr/>
        </p:nvSpPr>
        <p:spPr>
          <a:xfrm>
            <a:off x="5412830" y="2842943"/>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FF0000"/>
                </a:solidFill>
                <a:latin typeface="Verdana" charset="0"/>
                <a:ea typeface="Verdana" charset="0"/>
                <a:cs typeface="Verdana" charset="0"/>
                <a:sym typeface="Helvetica"/>
              </a:rPr>
              <a:t>1</a:t>
            </a:r>
            <a:r>
              <a:rPr kumimoji="0" lang="fr-FR" sz="800" b="1" i="0" u="none" strike="noStrike" cap="none" spc="0" normalizeH="0" baseline="0" dirty="0">
                <a:ln>
                  <a:noFill/>
                </a:ln>
                <a:solidFill>
                  <a:srgbClr val="FF0000"/>
                </a:solidFill>
                <a:effectLst/>
                <a:uFillTx/>
                <a:latin typeface="Verdana" charset="0"/>
                <a:ea typeface="Verdana" charset="0"/>
                <a:cs typeface="Verdana" charset="0"/>
                <a:sym typeface="Helvetica"/>
              </a:rPr>
              <a:t>0%</a:t>
            </a:r>
          </a:p>
        </p:txBody>
      </p:sp>
      <p:sp>
        <p:nvSpPr>
          <p:cNvPr id="31" name="ZoneTexte 30"/>
          <p:cNvSpPr txBox="1"/>
          <p:nvPr/>
        </p:nvSpPr>
        <p:spPr>
          <a:xfrm>
            <a:off x="6014685" y="2842941"/>
            <a:ext cx="298051" cy="123111"/>
          </a:xfrm>
          <a:prstGeom prst="rect">
            <a:avLst/>
          </a:prstGeom>
          <a:solidFill>
            <a:srgbClr val="EC596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70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a:t>
            </a:r>
          </a:p>
        </p:txBody>
      </p:sp>
      <p:sp>
        <p:nvSpPr>
          <p:cNvPr id="32" name="ZoneTexte 31"/>
          <p:cNvSpPr txBox="1"/>
          <p:nvPr/>
        </p:nvSpPr>
        <p:spPr>
          <a:xfrm>
            <a:off x="6606350" y="2842942"/>
            <a:ext cx="424715"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FF0000"/>
                </a:solidFill>
                <a:latin typeface="Verdana" charset="0"/>
                <a:ea typeface="Verdana" charset="0"/>
                <a:cs typeface="Verdana" charset="0"/>
                <a:sym typeface="Helvetica"/>
              </a:rPr>
              <a:t>20</a:t>
            </a:r>
            <a:r>
              <a:rPr kumimoji="0" lang="fr-FR" sz="800" b="1" i="0" u="none" strike="noStrike" cap="none" spc="0" normalizeH="0" baseline="0" dirty="0">
                <a:ln>
                  <a:noFill/>
                </a:ln>
                <a:solidFill>
                  <a:srgbClr val="FF0000"/>
                </a:solidFill>
                <a:effectLst/>
                <a:uFillTx/>
                <a:latin typeface="Verdana" charset="0"/>
                <a:ea typeface="Verdana" charset="0"/>
                <a:cs typeface="Verdana" charset="0"/>
                <a:sym typeface="Helvetica"/>
              </a:rPr>
              <a:t>%</a:t>
            </a:r>
          </a:p>
        </p:txBody>
      </p:sp>
      <p:sp>
        <p:nvSpPr>
          <p:cNvPr id="33" name="ZoneTexte 32"/>
          <p:cNvSpPr txBox="1"/>
          <p:nvPr/>
        </p:nvSpPr>
        <p:spPr>
          <a:xfrm>
            <a:off x="7251806" y="2842941"/>
            <a:ext cx="298051" cy="123111"/>
          </a:xfrm>
          <a:prstGeom prst="rect">
            <a:avLst/>
          </a:prstGeom>
          <a:solidFill>
            <a:srgbClr val="EC596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6</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34" name="ZoneTexte 33"/>
          <p:cNvSpPr txBox="1"/>
          <p:nvPr/>
        </p:nvSpPr>
        <p:spPr>
          <a:xfrm>
            <a:off x="7812644" y="2842941"/>
            <a:ext cx="376518" cy="123111"/>
          </a:xfrm>
          <a:prstGeom prst="rect">
            <a:avLst/>
          </a:prstGeom>
          <a:solidFill>
            <a:srgbClr val="EC596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35" name="ZoneTexte 34"/>
          <p:cNvSpPr txBox="1"/>
          <p:nvPr/>
        </p:nvSpPr>
        <p:spPr>
          <a:xfrm>
            <a:off x="8458659" y="2842941"/>
            <a:ext cx="298051" cy="123111"/>
          </a:xfrm>
          <a:prstGeom prst="rect">
            <a:avLst/>
          </a:prstGeom>
          <a:solidFill>
            <a:srgbClr val="EC596A"/>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6</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cxnSp>
        <p:nvCxnSpPr>
          <p:cNvPr id="36" name="Connecteur droit 35"/>
          <p:cNvCxnSpPr/>
          <p:nvPr/>
        </p:nvCxnSpPr>
        <p:spPr>
          <a:xfrm>
            <a:off x="5356331" y="3157418"/>
            <a:ext cx="3433461" cy="0"/>
          </a:xfrm>
          <a:prstGeom prst="line">
            <a:avLst/>
          </a:prstGeom>
          <a:noFill/>
          <a:ln w="25400" cap="flat">
            <a:solidFill>
              <a:srgbClr val="FF000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cxnSp>
        <p:nvCxnSpPr>
          <p:cNvPr id="37" name="Connecteur droit 36"/>
          <p:cNvCxnSpPr/>
          <p:nvPr/>
        </p:nvCxnSpPr>
        <p:spPr>
          <a:xfrm>
            <a:off x="1472406" y="4393695"/>
            <a:ext cx="3433461" cy="0"/>
          </a:xfrm>
          <a:prstGeom prst="line">
            <a:avLst/>
          </a:prstGeom>
          <a:noFill/>
          <a:ln w="25400" cap="flat">
            <a:solidFill>
              <a:srgbClr val="0070C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38" name="Rectangle 37"/>
          <p:cNvSpPr/>
          <p:nvPr/>
        </p:nvSpPr>
        <p:spPr>
          <a:xfrm>
            <a:off x="1472406" y="3683809"/>
            <a:ext cx="376518" cy="720000"/>
          </a:xfrm>
          <a:prstGeom prst="rect">
            <a:avLst/>
          </a:prstGeom>
          <a:solidFill>
            <a:srgbClr val="0070C0"/>
          </a:solidFill>
        </p:spPr>
        <p:txBody>
          <a:bodyPr wrap="none" rtlCol="0" anchor="ctr">
            <a:spAutoFit/>
          </a:bodyPr>
          <a:lstStyle/>
          <a:p>
            <a:pPr algn="ctr"/>
            <a:endParaRPr lang="fr-FR" dirty="0"/>
          </a:p>
        </p:txBody>
      </p:sp>
      <p:sp>
        <p:nvSpPr>
          <p:cNvPr id="39" name="Rectangle 38"/>
          <p:cNvSpPr/>
          <p:nvPr/>
        </p:nvSpPr>
        <p:spPr>
          <a:xfrm>
            <a:off x="2082003" y="4187220"/>
            <a:ext cx="376518" cy="216000"/>
          </a:xfrm>
          <a:prstGeom prst="rect">
            <a:avLst/>
          </a:prstGeom>
          <a:solidFill>
            <a:srgbClr val="0070C0"/>
          </a:solidFill>
        </p:spPr>
        <p:txBody>
          <a:bodyPr wrap="none" rtlCol="0" anchor="ctr">
            <a:spAutoFit/>
          </a:bodyPr>
          <a:lstStyle/>
          <a:p>
            <a:pPr algn="ctr"/>
            <a:endParaRPr lang="fr-FR" dirty="0"/>
          </a:p>
        </p:txBody>
      </p:sp>
      <p:sp>
        <p:nvSpPr>
          <p:cNvPr id="40" name="Rectangle 39"/>
          <p:cNvSpPr/>
          <p:nvPr/>
        </p:nvSpPr>
        <p:spPr>
          <a:xfrm>
            <a:off x="3319124" y="4332370"/>
            <a:ext cx="376518" cy="72000"/>
          </a:xfrm>
          <a:prstGeom prst="rect">
            <a:avLst/>
          </a:prstGeom>
          <a:solidFill>
            <a:srgbClr val="0070C0"/>
          </a:solidFill>
        </p:spPr>
        <p:txBody>
          <a:bodyPr wrap="none" rtlCol="0" anchor="ctr">
            <a:spAutoFit/>
          </a:bodyPr>
          <a:lstStyle/>
          <a:p>
            <a:pPr algn="ctr"/>
            <a:endParaRPr lang="fr-FR" dirty="0"/>
          </a:p>
        </p:txBody>
      </p:sp>
      <p:sp>
        <p:nvSpPr>
          <p:cNvPr id="41" name="Rectangle 40"/>
          <p:cNvSpPr/>
          <p:nvPr/>
        </p:nvSpPr>
        <p:spPr>
          <a:xfrm>
            <a:off x="3889486" y="4331809"/>
            <a:ext cx="376518" cy="72000"/>
          </a:xfrm>
          <a:prstGeom prst="rect">
            <a:avLst/>
          </a:prstGeom>
          <a:solidFill>
            <a:srgbClr val="0070C0"/>
          </a:solidFill>
        </p:spPr>
        <p:txBody>
          <a:bodyPr wrap="none" rtlCol="0" anchor="ctr">
            <a:spAutoFit/>
          </a:bodyPr>
          <a:lstStyle/>
          <a:p>
            <a:pPr algn="ctr"/>
            <a:endParaRPr lang="fr-FR" dirty="0"/>
          </a:p>
        </p:txBody>
      </p:sp>
      <p:sp>
        <p:nvSpPr>
          <p:cNvPr id="42" name="Rectangle 41"/>
          <p:cNvSpPr/>
          <p:nvPr/>
        </p:nvSpPr>
        <p:spPr>
          <a:xfrm>
            <a:off x="4529350" y="4331220"/>
            <a:ext cx="376518" cy="72000"/>
          </a:xfrm>
          <a:prstGeom prst="rect">
            <a:avLst/>
          </a:prstGeom>
          <a:solidFill>
            <a:srgbClr val="0070C0"/>
          </a:solidFill>
        </p:spPr>
        <p:txBody>
          <a:bodyPr wrap="none" rtlCol="0" anchor="ctr">
            <a:spAutoFit/>
          </a:bodyPr>
          <a:lstStyle/>
          <a:p>
            <a:pPr algn="ctr"/>
            <a:endParaRPr lang="fr-FR" dirty="0"/>
          </a:p>
        </p:txBody>
      </p:sp>
      <p:sp>
        <p:nvSpPr>
          <p:cNvPr id="43" name="Rectangle 42"/>
          <p:cNvSpPr/>
          <p:nvPr/>
        </p:nvSpPr>
        <p:spPr>
          <a:xfrm>
            <a:off x="2682633" y="4332370"/>
            <a:ext cx="376518" cy="72000"/>
          </a:xfrm>
          <a:prstGeom prst="rect">
            <a:avLst/>
          </a:prstGeom>
          <a:solidFill>
            <a:srgbClr val="0070C0"/>
          </a:solidFill>
        </p:spPr>
        <p:txBody>
          <a:bodyPr wrap="none" rtlCol="0" anchor="ctr">
            <a:spAutoFit/>
          </a:bodyPr>
          <a:lstStyle/>
          <a:p>
            <a:pPr algn="ctr"/>
            <a:endParaRPr lang="fr-FR" dirty="0"/>
          </a:p>
        </p:txBody>
      </p:sp>
      <p:sp>
        <p:nvSpPr>
          <p:cNvPr id="44" name="ZoneTexte 43"/>
          <p:cNvSpPr txBox="1"/>
          <p:nvPr/>
        </p:nvSpPr>
        <p:spPr>
          <a:xfrm>
            <a:off x="1472407" y="4222660"/>
            <a:ext cx="376517"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45" name="ZoneTexte 44"/>
          <p:cNvSpPr txBox="1"/>
          <p:nvPr/>
        </p:nvSpPr>
        <p:spPr>
          <a:xfrm>
            <a:off x="2121235"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30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a:t>
            </a:r>
          </a:p>
        </p:txBody>
      </p:sp>
      <p:sp>
        <p:nvSpPr>
          <p:cNvPr id="46" name="ZoneTexte 45"/>
          <p:cNvSpPr txBox="1"/>
          <p:nvPr/>
        </p:nvSpPr>
        <p:spPr>
          <a:xfrm>
            <a:off x="3358356"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0070C0"/>
                </a:solidFill>
                <a:latin typeface="Verdana" charset="0"/>
                <a:ea typeface="Verdana" charset="0"/>
                <a:cs typeface="Verdana" charset="0"/>
                <a:sym typeface="Helvetica"/>
              </a:rPr>
              <a:t>1</a:t>
            </a: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47" name="ZoneTexte 46"/>
          <p:cNvSpPr txBox="1"/>
          <p:nvPr/>
        </p:nvSpPr>
        <p:spPr>
          <a:xfrm>
            <a:off x="3967952"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0070C0"/>
                </a:solidFill>
                <a:latin typeface="Verdana" charset="0"/>
                <a:ea typeface="Verdana" charset="0"/>
                <a:cs typeface="Verdana" charset="0"/>
                <a:sym typeface="Helvetica"/>
              </a:rPr>
              <a:t>1</a:t>
            </a: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48" name="ZoneTexte 47"/>
          <p:cNvSpPr txBox="1"/>
          <p:nvPr/>
        </p:nvSpPr>
        <p:spPr>
          <a:xfrm>
            <a:off x="4565209"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0070C0"/>
                </a:solidFill>
                <a:latin typeface="Verdana" charset="0"/>
                <a:ea typeface="Verdana" charset="0"/>
                <a:cs typeface="Verdana" charset="0"/>
                <a:sym typeface="Helvetica"/>
              </a:rPr>
              <a:t>1</a:t>
            </a: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49" name="ZoneTexte 48"/>
          <p:cNvSpPr txBox="1"/>
          <p:nvPr/>
        </p:nvSpPr>
        <p:spPr>
          <a:xfrm>
            <a:off x="2721866"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0070C0"/>
                </a:solidFill>
                <a:latin typeface="Verdana" charset="0"/>
                <a:ea typeface="Verdana" charset="0"/>
                <a:cs typeface="Verdana" charset="0"/>
                <a:sym typeface="Helvetica"/>
              </a:rPr>
              <a:t>1</a:t>
            </a: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50" name="ZoneTexte 49"/>
          <p:cNvSpPr txBox="1"/>
          <p:nvPr/>
        </p:nvSpPr>
        <p:spPr>
          <a:xfrm>
            <a:off x="134471" y="2972752"/>
            <a:ext cx="986118"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r" defTabSz="457200" rtl="0" fontAlgn="auto" latinLnBrk="0" hangingPunct="0">
              <a:lnSpc>
                <a:spcPct val="100000"/>
              </a:lnSpc>
              <a:spcBef>
                <a:spcPts val="0"/>
              </a:spcBef>
              <a:spcAft>
                <a:spcPts val="0"/>
              </a:spcAft>
              <a:buClrTx/>
              <a:buSzTx/>
              <a:buFontTx/>
              <a:buNone/>
              <a:tabLst/>
            </a:pPr>
            <a:r>
              <a:rPr kumimoji="0" lang="fr-FR" sz="1200" b="1" i="0" u="none" strike="noStrike" cap="none" spc="0" normalizeH="0" baseline="0" dirty="0">
                <a:ln>
                  <a:noFill/>
                </a:ln>
                <a:solidFill>
                  <a:srgbClr val="FF0000"/>
                </a:solidFill>
                <a:effectLst/>
                <a:uFillTx/>
                <a:latin typeface="Verdana" charset="0"/>
                <a:ea typeface="Verdana" charset="0"/>
                <a:cs typeface="Verdana" charset="0"/>
                <a:sym typeface="Helvetica"/>
              </a:rPr>
              <a:t>Logements </a:t>
            </a:r>
          </a:p>
        </p:txBody>
      </p:sp>
      <p:sp>
        <p:nvSpPr>
          <p:cNvPr id="51" name="ZoneTexte 50"/>
          <p:cNvSpPr txBox="1"/>
          <p:nvPr/>
        </p:nvSpPr>
        <p:spPr>
          <a:xfrm>
            <a:off x="134471" y="4026288"/>
            <a:ext cx="986118"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r" defTabSz="457200" rtl="0" fontAlgn="auto" latinLnBrk="0" hangingPunct="0">
              <a:lnSpc>
                <a:spcPct val="100000"/>
              </a:lnSpc>
              <a:spcBef>
                <a:spcPts val="0"/>
              </a:spcBef>
              <a:spcAft>
                <a:spcPts val="0"/>
              </a:spcAft>
              <a:buClrTx/>
              <a:buSzTx/>
              <a:buFontTx/>
              <a:buNone/>
              <a:tabLst/>
            </a:pPr>
            <a:r>
              <a:rPr lang="fr-FR" sz="1200" b="1" dirty="0">
                <a:solidFill>
                  <a:srgbClr val="0070C0"/>
                </a:solidFill>
                <a:latin typeface="Verdana" charset="0"/>
                <a:ea typeface="Verdana" charset="0"/>
                <a:cs typeface="Verdana" charset="0"/>
                <a:sym typeface="Helvetica"/>
              </a:rPr>
              <a:t>Bureaux, activités</a:t>
            </a:r>
            <a:endParaRPr kumimoji="0" lang="fr-FR" sz="1200" b="1" i="0" u="none" strike="noStrike" cap="none" spc="0" normalizeH="0" baseline="0" dirty="0">
              <a:ln>
                <a:noFill/>
              </a:ln>
              <a:solidFill>
                <a:srgbClr val="0070C0"/>
              </a:solidFill>
              <a:effectLst/>
              <a:uFillTx/>
              <a:latin typeface="Verdana" charset="0"/>
              <a:ea typeface="Verdana" charset="0"/>
              <a:cs typeface="Verdana" charset="0"/>
              <a:sym typeface="Helvetica"/>
            </a:endParaRPr>
          </a:p>
        </p:txBody>
      </p:sp>
      <p:sp>
        <p:nvSpPr>
          <p:cNvPr id="52" name="Rectangle 51"/>
          <p:cNvSpPr/>
          <p:nvPr/>
        </p:nvSpPr>
        <p:spPr>
          <a:xfrm>
            <a:off x="5356330" y="3683809"/>
            <a:ext cx="376518" cy="720000"/>
          </a:xfrm>
          <a:prstGeom prst="rect">
            <a:avLst/>
          </a:prstGeom>
          <a:solidFill>
            <a:srgbClr val="5192BF"/>
          </a:solidFill>
        </p:spPr>
        <p:txBody>
          <a:bodyPr wrap="none" rtlCol="0" anchor="ctr">
            <a:spAutoFit/>
          </a:bodyPr>
          <a:lstStyle/>
          <a:p>
            <a:pPr algn="ctr"/>
            <a:endParaRPr lang="fr-FR" dirty="0"/>
          </a:p>
        </p:txBody>
      </p:sp>
      <p:sp>
        <p:nvSpPr>
          <p:cNvPr id="53" name="Rectangle 52"/>
          <p:cNvSpPr/>
          <p:nvPr/>
        </p:nvSpPr>
        <p:spPr>
          <a:xfrm>
            <a:off x="5965927" y="4187220"/>
            <a:ext cx="376518" cy="216000"/>
          </a:xfrm>
          <a:prstGeom prst="rect">
            <a:avLst/>
          </a:prstGeom>
          <a:solidFill>
            <a:srgbClr val="5192BF"/>
          </a:solidFill>
        </p:spPr>
        <p:txBody>
          <a:bodyPr wrap="none" rtlCol="0" anchor="ctr">
            <a:spAutoFit/>
          </a:bodyPr>
          <a:lstStyle/>
          <a:p>
            <a:pPr algn="ctr"/>
            <a:endParaRPr lang="fr-FR" dirty="0"/>
          </a:p>
        </p:txBody>
      </p:sp>
      <p:sp>
        <p:nvSpPr>
          <p:cNvPr id="54" name="ZoneTexte 53"/>
          <p:cNvSpPr txBox="1"/>
          <p:nvPr/>
        </p:nvSpPr>
        <p:spPr>
          <a:xfrm>
            <a:off x="5356331" y="4222660"/>
            <a:ext cx="376517"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55" name="ZoneTexte 54"/>
          <p:cNvSpPr txBox="1"/>
          <p:nvPr/>
        </p:nvSpPr>
        <p:spPr>
          <a:xfrm>
            <a:off x="6005159"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30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a:t>
            </a:r>
          </a:p>
        </p:txBody>
      </p:sp>
      <p:sp>
        <p:nvSpPr>
          <p:cNvPr id="56" name="ZoneTexte 55"/>
          <p:cNvSpPr txBox="1"/>
          <p:nvPr/>
        </p:nvSpPr>
        <p:spPr>
          <a:xfrm>
            <a:off x="7242280"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57" name="ZoneTexte 56"/>
          <p:cNvSpPr txBox="1"/>
          <p:nvPr/>
        </p:nvSpPr>
        <p:spPr>
          <a:xfrm>
            <a:off x="7851876"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58" name="ZoneTexte 57"/>
          <p:cNvSpPr txBox="1"/>
          <p:nvPr/>
        </p:nvSpPr>
        <p:spPr>
          <a:xfrm>
            <a:off x="8449133"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sp>
        <p:nvSpPr>
          <p:cNvPr id="59" name="ZoneTexte 58"/>
          <p:cNvSpPr txBox="1"/>
          <p:nvPr/>
        </p:nvSpPr>
        <p:spPr>
          <a:xfrm>
            <a:off x="6605790" y="4222658"/>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rgbClr val="0070C0"/>
                </a:solidFill>
                <a:effectLst/>
                <a:uFillTx/>
                <a:latin typeface="Verdana" charset="0"/>
                <a:ea typeface="Verdana" charset="0"/>
                <a:cs typeface="Verdana" charset="0"/>
                <a:sym typeface="Helvetica"/>
              </a:rPr>
              <a:t>0%</a:t>
            </a:r>
          </a:p>
        </p:txBody>
      </p:sp>
      <p:cxnSp>
        <p:nvCxnSpPr>
          <p:cNvPr id="60" name="Connecteur droit 59"/>
          <p:cNvCxnSpPr/>
          <p:nvPr/>
        </p:nvCxnSpPr>
        <p:spPr>
          <a:xfrm>
            <a:off x="1495891" y="5571181"/>
            <a:ext cx="3433461" cy="0"/>
          </a:xfrm>
          <a:prstGeom prst="line">
            <a:avLst/>
          </a:prstGeom>
          <a:noFill/>
          <a:ln w="25400" cap="flat">
            <a:solidFill>
              <a:srgbClr val="7030A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61" name="Rectangle 60"/>
          <p:cNvSpPr/>
          <p:nvPr/>
        </p:nvSpPr>
        <p:spPr>
          <a:xfrm>
            <a:off x="5989411" y="5263991"/>
            <a:ext cx="376518" cy="299880"/>
          </a:xfrm>
          <a:prstGeom prst="rect">
            <a:avLst/>
          </a:prstGeom>
          <a:solidFill>
            <a:srgbClr val="9966FF"/>
          </a:solidFill>
        </p:spPr>
        <p:txBody>
          <a:bodyPr wrap="none" rtlCol="0" anchor="ctr">
            <a:spAutoFit/>
          </a:bodyPr>
          <a:lstStyle/>
          <a:p>
            <a:pPr algn="ctr"/>
            <a:endParaRPr lang="fr-FR" dirty="0"/>
          </a:p>
        </p:txBody>
      </p:sp>
      <p:sp>
        <p:nvSpPr>
          <p:cNvPr id="62" name="Rectangle 61"/>
          <p:cNvSpPr/>
          <p:nvPr/>
        </p:nvSpPr>
        <p:spPr>
          <a:xfrm>
            <a:off x="5379815" y="5103321"/>
            <a:ext cx="376518" cy="470880"/>
          </a:xfrm>
          <a:prstGeom prst="rect">
            <a:avLst/>
          </a:prstGeom>
          <a:solidFill>
            <a:srgbClr val="9966FF"/>
          </a:solidFill>
        </p:spPr>
        <p:txBody>
          <a:bodyPr wrap="none" rtlCol="0" anchor="ctr">
            <a:spAutoFit/>
          </a:bodyPr>
          <a:lstStyle/>
          <a:p>
            <a:pPr algn="ctr"/>
            <a:endParaRPr lang="fr-FR" dirty="0"/>
          </a:p>
        </p:txBody>
      </p:sp>
      <p:sp>
        <p:nvSpPr>
          <p:cNvPr id="63" name="Rectangle 62"/>
          <p:cNvSpPr/>
          <p:nvPr/>
        </p:nvSpPr>
        <p:spPr>
          <a:xfrm>
            <a:off x="7226300" y="4851181"/>
            <a:ext cx="376518" cy="720000"/>
          </a:xfrm>
          <a:prstGeom prst="rect">
            <a:avLst/>
          </a:prstGeom>
          <a:solidFill>
            <a:srgbClr val="9966FF"/>
          </a:solidFill>
        </p:spPr>
        <p:txBody>
          <a:bodyPr wrap="none" rtlCol="0" anchor="ctr">
            <a:spAutoFit/>
          </a:bodyPr>
          <a:lstStyle/>
          <a:p>
            <a:pPr algn="ctr"/>
            <a:endParaRPr lang="fr-FR" dirty="0"/>
          </a:p>
        </p:txBody>
      </p:sp>
      <p:sp>
        <p:nvSpPr>
          <p:cNvPr id="64" name="ZoneTexte 63"/>
          <p:cNvSpPr txBox="1"/>
          <p:nvPr/>
        </p:nvSpPr>
        <p:spPr>
          <a:xfrm>
            <a:off x="5458282" y="5363726"/>
            <a:ext cx="298051" cy="123111"/>
          </a:xfrm>
          <a:prstGeom prst="rect">
            <a:avLst/>
          </a:prstGeom>
          <a:solidFill>
            <a:srgbClr val="9966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65%</a:t>
            </a:r>
          </a:p>
        </p:txBody>
      </p:sp>
      <p:sp>
        <p:nvSpPr>
          <p:cNvPr id="65" name="ZoneTexte 64"/>
          <p:cNvSpPr txBox="1"/>
          <p:nvPr/>
        </p:nvSpPr>
        <p:spPr>
          <a:xfrm>
            <a:off x="6028644" y="5363724"/>
            <a:ext cx="298051" cy="123111"/>
          </a:xfrm>
          <a:prstGeom prst="rect">
            <a:avLst/>
          </a:prstGeom>
          <a:solidFill>
            <a:srgbClr val="9966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40%</a:t>
            </a:r>
          </a:p>
        </p:txBody>
      </p:sp>
      <p:sp>
        <p:nvSpPr>
          <p:cNvPr id="66" name="ZoneTexte 65"/>
          <p:cNvSpPr txBox="1"/>
          <p:nvPr/>
        </p:nvSpPr>
        <p:spPr>
          <a:xfrm>
            <a:off x="6647204" y="5363725"/>
            <a:ext cx="424715" cy="12311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7030A0"/>
                </a:solidFill>
                <a:latin typeface="Verdana" charset="0"/>
                <a:ea typeface="Verdana" charset="0"/>
                <a:cs typeface="Verdana" charset="0"/>
                <a:sym typeface="Helvetica"/>
              </a:rPr>
              <a:t>0</a:t>
            </a:r>
            <a:r>
              <a:rPr kumimoji="0" lang="fr-FR" sz="800" b="1" i="0" u="none" strike="noStrike" cap="none" spc="0" normalizeH="0" baseline="0" dirty="0">
                <a:ln>
                  <a:noFill/>
                </a:ln>
                <a:solidFill>
                  <a:srgbClr val="7030A0"/>
                </a:solidFill>
                <a:effectLst/>
                <a:uFillTx/>
                <a:latin typeface="Verdana" charset="0"/>
                <a:ea typeface="Verdana" charset="0"/>
                <a:cs typeface="Verdana" charset="0"/>
                <a:sym typeface="Helvetica"/>
              </a:rPr>
              <a:t>%</a:t>
            </a:r>
          </a:p>
        </p:txBody>
      </p:sp>
      <p:sp>
        <p:nvSpPr>
          <p:cNvPr id="67" name="ZoneTexte 66"/>
          <p:cNvSpPr txBox="1"/>
          <p:nvPr/>
        </p:nvSpPr>
        <p:spPr>
          <a:xfrm>
            <a:off x="7226300" y="5363724"/>
            <a:ext cx="376517" cy="123111"/>
          </a:xfrm>
          <a:prstGeom prst="rect">
            <a:avLst/>
          </a:prstGeom>
          <a:solidFill>
            <a:srgbClr val="9966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68" name="ZoneTexte 67"/>
          <p:cNvSpPr txBox="1"/>
          <p:nvPr/>
        </p:nvSpPr>
        <p:spPr>
          <a:xfrm>
            <a:off x="71717" y="5386515"/>
            <a:ext cx="1072356" cy="1846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r" defTabSz="457200" rtl="0" fontAlgn="auto" latinLnBrk="0" hangingPunct="0">
              <a:lnSpc>
                <a:spcPct val="100000"/>
              </a:lnSpc>
              <a:spcBef>
                <a:spcPts val="0"/>
              </a:spcBef>
              <a:spcAft>
                <a:spcPts val="0"/>
              </a:spcAft>
              <a:buClrTx/>
              <a:buSzTx/>
              <a:buFontTx/>
              <a:buNone/>
              <a:tabLst/>
            </a:pPr>
            <a:r>
              <a:rPr kumimoji="0" lang="fr-FR" sz="1200" b="1" i="0" u="none" strike="noStrike" cap="none" spc="0" normalizeH="0" baseline="0" dirty="0">
                <a:ln>
                  <a:noFill/>
                </a:ln>
                <a:solidFill>
                  <a:srgbClr val="7030A0"/>
                </a:solidFill>
                <a:effectLst/>
                <a:uFillTx/>
                <a:latin typeface="Verdana" charset="0"/>
                <a:ea typeface="Verdana" charset="0"/>
                <a:cs typeface="Verdana" charset="0"/>
                <a:sym typeface="Helvetica"/>
              </a:rPr>
              <a:t>Commerces</a:t>
            </a:r>
          </a:p>
        </p:txBody>
      </p:sp>
      <p:sp>
        <p:nvSpPr>
          <p:cNvPr id="69" name="Rectangle 68"/>
          <p:cNvSpPr/>
          <p:nvPr/>
        </p:nvSpPr>
        <p:spPr>
          <a:xfrm>
            <a:off x="3319124" y="4854201"/>
            <a:ext cx="376518" cy="720000"/>
          </a:xfrm>
          <a:prstGeom prst="rect">
            <a:avLst/>
          </a:prstGeom>
          <a:solidFill>
            <a:srgbClr val="7030A0"/>
          </a:solidFill>
        </p:spPr>
        <p:txBody>
          <a:bodyPr wrap="none" rtlCol="0" anchor="ctr">
            <a:spAutoFit/>
          </a:bodyPr>
          <a:lstStyle/>
          <a:p>
            <a:pPr algn="ctr"/>
            <a:endParaRPr lang="fr-FR" dirty="0"/>
          </a:p>
        </p:txBody>
      </p:sp>
      <p:sp>
        <p:nvSpPr>
          <p:cNvPr id="70" name="Rectangle 69"/>
          <p:cNvSpPr/>
          <p:nvPr/>
        </p:nvSpPr>
        <p:spPr>
          <a:xfrm>
            <a:off x="3912970" y="5214201"/>
            <a:ext cx="376518" cy="360000"/>
          </a:xfrm>
          <a:prstGeom prst="rect">
            <a:avLst/>
          </a:prstGeom>
          <a:solidFill>
            <a:srgbClr val="7030A0"/>
          </a:solidFill>
        </p:spPr>
        <p:txBody>
          <a:bodyPr wrap="none" rtlCol="0" anchor="ctr">
            <a:spAutoFit/>
          </a:bodyPr>
          <a:lstStyle/>
          <a:p>
            <a:pPr algn="ctr"/>
            <a:endParaRPr lang="fr-FR" dirty="0"/>
          </a:p>
        </p:txBody>
      </p:sp>
      <p:sp>
        <p:nvSpPr>
          <p:cNvPr id="71" name="Rectangle 70"/>
          <p:cNvSpPr/>
          <p:nvPr/>
        </p:nvSpPr>
        <p:spPr>
          <a:xfrm>
            <a:off x="4510227" y="5214201"/>
            <a:ext cx="376518" cy="360000"/>
          </a:xfrm>
          <a:prstGeom prst="rect">
            <a:avLst/>
          </a:prstGeom>
          <a:solidFill>
            <a:srgbClr val="7030A0"/>
          </a:solidFill>
        </p:spPr>
        <p:txBody>
          <a:bodyPr wrap="none" rtlCol="0" anchor="ctr">
            <a:spAutoFit/>
          </a:bodyPr>
          <a:lstStyle/>
          <a:p>
            <a:pPr algn="ctr"/>
            <a:endParaRPr lang="fr-FR" dirty="0"/>
          </a:p>
        </p:txBody>
      </p:sp>
      <p:sp>
        <p:nvSpPr>
          <p:cNvPr id="72" name="Rectangle 71"/>
          <p:cNvSpPr/>
          <p:nvPr/>
        </p:nvSpPr>
        <p:spPr>
          <a:xfrm>
            <a:off x="1472407" y="5227878"/>
            <a:ext cx="376518" cy="360000"/>
          </a:xfrm>
          <a:prstGeom prst="rect">
            <a:avLst/>
          </a:prstGeom>
          <a:solidFill>
            <a:srgbClr val="7030A0"/>
          </a:solidFill>
        </p:spPr>
        <p:txBody>
          <a:bodyPr wrap="none" rtlCol="0" anchor="ctr">
            <a:spAutoFit/>
          </a:bodyPr>
          <a:lstStyle/>
          <a:p>
            <a:pPr algn="ctr"/>
            <a:endParaRPr lang="fr-FR" dirty="0"/>
          </a:p>
        </p:txBody>
      </p:sp>
      <p:sp>
        <p:nvSpPr>
          <p:cNvPr id="73" name="Rectangle 72"/>
          <p:cNvSpPr/>
          <p:nvPr/>
        </p:nvSpPr>
        <p:spPr>
          <a:xfrm>
            <a:off x="2082003" y="5211181"/>
            <a:ext cx="376518" cy="360000"/>
          </a:xfrm>
          <a:prstGeom prst="rect">
            <a:avLst/>
          </a:prstGeom>
          <a:solidFill>
            <a:srgbClr val="7030A0"/>
          </a:solidFill>
        </p:spPr>
        <p:txBody>
          <a:bodyPr wrap="none" rtlCol="0" anchor="ctr">
            <a:spAutoFit/>
          </a:bodyPr>
          <a:lstStyle/>
          <a:p>
            <a:pPr algn="ctr"/>
            <a:endParaRPr lang="fr-FR" dirty="0"/>
          </a:p>
        </p:txBody>
      </p:sp>
      <p:sp>
        <p:nvSpPr>
          <p:cNvPr id="74" name="Rectangle 73"/>
          <p:cNvSpPr/>
          <p:nvPr/>
        </p:nvSpPr>
        <p:spPr>
          <a:xfrm>
            <a:off x="2736999" y="5499181"/>
            <a:ext cx="376518" cy="72000"/>
          </a:xfrm>
          <a:prstGeom prst="rect">
            <a:avLst/>
          </a:prstGeom>
          <a:solidFill>
            <a:srgbClr val="7030A0"/>
          </a:solidFill>
        </p:spPr>
        <p:txBody>
          <a:bodyPr wrap="none" rtlCol="0" anchor="ctr">
            <a:spAutoFit/>
          </a:bodyPr>
          <a:lstStyle/>
          <a:p>
            <a:pPr algn="ctr"/>
            <a:endParaRPr lang="fr-FR" dirty="0"/>
          </a:p>
        </p:txBody>
      </p:sp>
      <p:sp>
        <p:nvSpPr>
          <p:cNvPr id="75" name="ZoneTexte 74"/>
          <p:cNvSpPr txBox="1"/>
          <p:nvPr/>
        </p:nvSpPr>
        <p:spPr>
          <a:xfrm>
            <a:off x="1538498" y="5372691"/>
            <a:ext cx="298051" cy="123111"/>
          </a:xfrm>
          <a:prstGeom prst="rect">
            <a:avLst/>
          </a:prstGeom>
          <a:solidFill>
            <a:srgbClr val="7030A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5</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76" name="ZoneTexte 75"/>
          <p:cNvSpPr txBox="1"/>
          <p:nvPr/>
        </p:nvSpPr>
        <p:spPr>
          <a:xfrm>
            <a:off x="2126790" y="5372689"/>
            <a:ext cx="298051" cy="123111"/>
          </a:xfrm>
          <a:prstGeom prst="rect">
            <a:avLst/>
          </a:prstGeom>
          <a:solidFill>
            <a:srgbClr val="7030A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50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a:t>
            </a:r>
          </a:p>
        </p:txBody>
      </p:sp>
      <p:sp>
        <p:nvSpPr>
          <p:cNvPr id="77" name="ZoneTexte 76"/>
          <p:cNvSpPr txBox="1"/>
          <p:nvPr/>
        </p:nvSpPr>
        <p:spPr>
          <a:xfrm>
            <a:off x="2781824" y="5372690"/>
            <a:ext cx="388241" cy="12311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rgbClr val="7030A0"/>
                </a:solidFill>
                <a:latin typeface="Verdana" charset="0"/>
                <a:ea typeface="Verdana" charset="0"/>
                <a:cs typeface="Verdana" charset="0"/>
                <a:sym typeface="Helvetica"/>
              </a:rPr>
              <a:t>10</a:t>
            </a:r>
            <a:r>
              <a:rPr kumimoji="0" lang="fr-FR" sz="800" b="1" i="0" u="none" strike="noStrike" cap="none" spc="0" normalizeH="0" baseline="0" dirty="0">
                <a:ln>
                  <a:noFill/>
                </a:ln>
                <a:solidFill>
                  <a:srgbClr val="7030A0"/>
                </a:solidFill>
                <a:effectLst/>
                <a:uFillTx/>
                <a:latin typeface="Verdana" charset="0"/>
                <a:ea typeface="Verdana" charset="0"/>
                <a:cs typeface="Verdana" charset="0"/>
                <a:sym typeface="Helvetica"/>
              </a:rPr>
              <a:t>%</a:t>
            </a:r>
          </a:p>
        </p:txBody>
      </p:sp>
      <p:sp>
        <p:nvSpPr>
          <p:cNvPr id="78" name="ZoneTexte 77"/>
          <p:cNvSpPr txBox="1"/>
          <p:nvPr/>
        </p:nvSpPr>
        <p:spPr>
          <a:xfrm>
            <a:off x="3319124" y="5375709"/>
            <a:ext cx="376517" cy="123111"/>
          </a:xfrm>
          <a:prstGeom prst="rect">
            <a:avLst/>
          </a:prstGeom>
          <a:solidFill>
            <a:srgbClr val="7030A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10</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79" name="ZoneTexte 78"/>
          <p:cNvSpPr txBox="1"/>
          <p:nvPr/>
        </p:nvSpPr>
        <p:spPr>
          <a:xfrm>
            <a:off x="3955577" y="5375709"/>
            <a:ext cx="298051" cy="123111"/>
          </a:xfrm>
          <a:prstGeom prst="rect">
            <a:avLst/>
          </a:prstGeom>
          <a:solidFill>
            <a:srgbClr val="7030A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5</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80" name="ZoneTexte 79"/>
          <p:cNvSpPr txBox="1"/>
          <p:nvPr/>
        </p:nvSpPr>
        <p:spPr>
          <a:xfrm>
            <a:off x="4552834" y="5375709"/>
            <a:ext cx="298051" cy="123111"/>
          </a:xfrm>
          <a:prstGeom prst="rect">
            <a:avLst/>
          </a:prstGeom>
          <a:solidFill>
            <a:srgbClr val="7030A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5</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81" name="Rectangle 80"/>
          <p:cNvSpPr/>
          <p:nvPr/>
        </p:nvSpPr>
        <p:spPr>
          <a:xfrm>
            <a:off x="7851876" y="5274321"/>
            <a:ext cx="376518" cy="299880"/>
          </a:xfrm>
          <a:prstGeom prst="rect">
            <a:avLst/>
          </a:prstGeom>
          <a:solidFill>
            <a:srgbClr val="9966FF"/>
          </a:solidFill>
        </p:spPr>
        <p:txBody>
          <a:bodyPr wrap="none" rtlCol="0" anchor="ctr">
            <a:spAutoFit/>
          </a:bodyPr>
          <a:lstStyle/>
          <a:p>
            <a:pPr algn="ctr"/>
            <a:endParaRPr lang="fr-FR" dirty="0"/>
          </a:p>
        </p:txBody>
      </p:sp>
      <p:sp>
        <p:nvSpPr>
          <p:cNvPr id="82" name="ZoneTexte 81"/>
          <p:cNvSpPr txBox="1"/>
          <p:nvPr/>
        </p:nvSpPr>
        <p:spPr>
          <a:xfrm>
            <a:off x="7891109" y="5374054"/>
            <a:ext cx="298051" cy="123111"/>
          </a:xfrm>
          <a:prstGeom prst="rect">
            <a:avLst/>
          </a:prstGeom>
          <a:solidFill>
            <a:srgbClr val="9966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40%</a:t>
            </a:r>
          </a:p>
        </p:txBody>
      </p:sp>
      <p:sp>
        <p:nvSpPr>
          <p:cNvPr id="83" name="Rectangle 82"/>
          <p:cNvSpPr/>
          <p:nvPr/>
        </p:nvSpPr>
        <p:spPr>
          <a:xfrm>
            <a:off x="8413274" y="5214201"/>
            <a:ext cx="376518" cy="360000"/>
          </a:xfrm>
          <a:prstGeom prst="rect">
            <a:avLst/>
          </a:prstGeom>
          <a:solidFill>
            <a:srgbClr val="9966FF"/>
          </a:solidFill>
        </p:spPr>
        <p:txBody>
          <a:bodyPr wrap="none" rtlCol="0" anchor="ctr">
            <a:spAutoFit/>
          </a:bodyPr>
          <a:lstStyle/>
          <a:p>
            <a:pPr algn="ctr"/>
            <a:endParaRPr lang="fr-FR" dirty="0"/>
          </a:p>
        </p:txBody>
      </p:sp>
      <p:sp>
        <p:nvSpPr>
          <p:cNvPr id="84" name="ZoneTexte 83"/>
          <p:cNvSpPr txBox="1"/>
          <p:nvPr/>
        </p:nvSpPr>
        <p:spPr>
          <a:xfrm>
            <a:off x="8455881" y="5375709"/>
            <a:ext cx="298051" cy="12311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tabLst/>
            </a:pPr>
            <a:r>
              <a:rPr lang="fr-FR" sz="800" b="1" dirty="0">
                <a:solidFill>
                  <a:schemeClr val="bg1"/>
                </a:solidFill>
                <a:latin typeface="Verdana" charset="0"/>
                <a:ea typeface="Verdana" charset="0"/>
                <a:cs typeface="Verdana" charset="0"/>
                <a:sym typeface="Helvetica"/>
              </a:rPr>
              <a:t>5</a:t>
            </a:r>
            <a:r>
              <a:rPr kumimoji="0" lang="fr-FR" sz="800" b="1" i="0" u="none" strike="noStrike" cap="none" spc="0" normalizeH="0" baseline="0" dirty="0">
                <a:ln>
                  <a:noFill/>
                </a:ln>
                <a:solidFill>
                  <a:schemeClr val="bg1"/>
                </a:solidFill>
                <a:effectLst/>
                <a:uFillTx/>
                <a:latin typeface="Verdana" charset="0"/>
                <a:ea typeface="Verdana" charset="0"/>
                <a:cs typeface="Verdana" charset="0"/>
                <a:sym typeface="Helvetica"/>
              </a:rPr>
              <a:t>0%</a:t>
            </a:r>
          </a:p>
        </p:txBody>
      </p:sp>
      <p:sp>
        <p:nvSpPr>
          <p:cNvPr id="85" name="ZoneTexte 84"/>
          <p:cNvSpPr txBox="1"/>
          <p:nvPr/>
        </p:nvSpPr>
        <p:spPr>
          <a:xfrm>
            <a:off x="2126790" y="1885671"/>
            <a:ext cx="2383437"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1400" b="1" i="0" u="none" strike="noStrike" cap="none" spc="0" normalizeH="0" baseline="0" dirty="0">
                <a:ln>
                  <a:noFill/>
                </a:ln>
                <a:solidFill>
                  <a:schemeClr val="tx1"/>
                </a:solidFill>
                <a:effectLst/>
                <a:uFillTx/>
                <a:latin typeface="Verdana" charset="0"/>
                <a:ea typeface="Verdana" charset="0"/>
                <a:cs typeface="Verdana" charset="0"/>
                <a:sym typeface="Helvetica"/>
              </a:rPr>
              <a:t>Résidents / employés</a:t>
            </a:r>
          </a:p>
        </p:txBody>
      </p:sp>
      <p:sp>
        <p:nvSpPr>
          <p:cNvPr id="86" name="ZoneTexte 85"/>
          <p:cNvSpPr txBox="1"/>
          <p:nvPr/>
        </p:nvSpPr>
        <p:spPr>
          <a:xfrm>
            <a:off x="5904826" y="1885671"/>
            <a:ext cx="2383437"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1400" b="1" i="0" u="none" strike="noStrike" cap="none" spc="0" normalizeH="0" baseline="0" dirty="0">
                <a:ln>
                  <a:noFill/>
                </a:ln>
                <a:solidFill>
                  <a:schemeClr val="tx1"/>
                </a:solidFill>
                <a:effectLst/>
                <a:uFillTx/>
                <a:latin typeface="Verdana" charset="0"/>
                <a:ea typeface="Verdana" charset="0"/>
                <a:cs typeface="Verdana" charset="0"/>
                <a:sym typeface="Helvetica"/>
              </a:rPr>
              <a:t>Visiteurs </a:t>
            </a:r>
          </a:p>
        </p:txBody>
      </p:sp>
      <p:cxnSp>
        <p:nvCxnSpPr>
          <p:cNvPr id="87" name="Connecteur droit 86"/>
          <p:cNvCxnSpPr/>
          <p:nvPr/>
        </p:nvCxnSpPr>
        <p:spPr>
          <a:xfrm>
            <a:off x="5356330" y="4393695"/>
            <a:ext cx="3433461" cy="0"/>
          </a:xfrm>
          <a:prstGeom prst="line">
            <a:avLst/>
          </a:prstGeom>
          <a:noFill/>
          <a:ln w="25400" cap="flat">
            <a:solidFill>
              <a:srgbClr val="0070C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cxnSp>
        <p:nvCxnSpPr>
          <p:cNvPr id="88" name="Connecteur droit 87"/>
          <p:cNvCxnSpPr/>
          <p:nvPr/>
        </p:nvCxnSpPr>
        <p:spPr>
          <a:xfrm>
            <a:off x="5379815" y="5571181"/>
            <a:ext cx="3433461" cy="0"/>
          </a:xfrm>
          <a:prstGeom prst="line">
            <a:avLst/>
          </a:prstGeom>
          <a:noFill/>
          <a:ln w="25400" cap="flat">
            <a:solidFill>
              <a:srgbClr val="7030A0"/>
            </a:solidFill>
            <a:prstDash val="solid"/>
            <a:round/>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89" name="ZoneTexte 88"/>
          <p:cNvSpPr txBox="1"/>
          <p:nvPr/>
        </p:nvSpPr>
        <p:spPr>
          <a:xfrm>
            <a:off x="1353016" y="591908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Journée semaine</a:t>
            </a:r>
          </a:p>
        </p:txBody>
      </p:sp>
      <p:sp>
        <p:nvSpPr>
          <p:cNvPr id="90" name="ZoneTexte 89"/>
          <p:cNvSpPr txBox="1"/>
          <p:nvPr/>
        </p:nvSpPr>
        <p:spPr>
          <a:xfrm>
            <a:off x="1982759" y="591908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Soirée semaine</a:t>
            </a:r>
          </a:p>
        </p:txBody>
      </p:sp>
      <p:sp>
        <p:nvSpPr>
          <p:cNvPr id="91" name="ZoneTexte 90"/>
          <p:cNvSpPr txBox="1"/>
          <p:nvPr/>
        </p:nvSpPr>
        <p:spPr>
          <a:xfrm>
            <a:off x="2632202" y="5919082"/>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Nuit semaine</a:t>
            </a:r>
          </a:p>
        </p:txBody>
      </p:sp>
      <p:sp>
        <p:nvSpPr>
          <p:cNvPr id="92" name="ZoneTexte 91"/>
          <p:cNvSpPr txBox="1"/>
          <p:nvPr/>
        </p:nvSpPr>
        <p:spPr>
          <a:xfrm>
            <a:off x="3178475" y="591765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Journée samedi</a:t>
            </a:r>
          </a:p>
        </p:txBody>
      </p:sp>
      <p:sp>
        <p:nvSpPr>
          <p:cNvPr id="93" name="ZoneTexte 92"/>
          <p:cNvSpPr txBox="1"/>
          <p:nvPr/>
        </p:nvSpPr>
        <p:spPr>
          <a:xfrm>
            <a:off x="3808218" y="591765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Soirée samedi</a:t>
            </a:r>
          </a:p>
        </p:txBody>
      </p:sp>
      <p:sp>
        <p:nvSpPr>
          <p:cNvPr id="94" name="ZoneTexte 93"/>
          <p:cNvSpPr txBox="1"/>
          <p:nvPr/>
        </p:nvSpPr>
        <p:spPr>
          <a:xfrm>
            <a:off x="4457661" y="5917652"/>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lang="fr-FR" sz="800" dirty="0">
                <a:solidFill>
                  <a:schemeClr val="tx1"/>
                </a:solidFill>
                <a:latin typeface="Verdana" charset="0"/>
                <a:ea typeface="Verdana" charset="0"/>
                <a:cs typeface="Verdana" charset="0"/>
                <a:sym typeface="Helvetica"/>
              </a:rPr>
              <a:t>Journée dimanche</a:t>
            </a:r>
            <a:endPar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endParaRPr>
          </a:p>
        </p:txBody>
      </p:sp>
      <p:sp>
        <p:nvSpPr>
          <p:cNvPr id="95" name="ZoneTexte 94"/>
          <p:cNvSpPr txBox="1"/>
          <p:nvPr/>
        </p:nvSpPr>
        <p:spPr>
          <a:xfrm>
            <a:off x="5288524" y="591908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Journée semaine</a:t>
            </a:r>
          </a:p>
        </p:txBody>
      </p:sp>
      <p:sp>
        <p:nvSpPr>
          <p:cNvPr id="96" name="ZoneTexte 95"/>
          <p:cNvSpPr txBox="1"/>
          <p:nvPr/>
        </p:nvSpPr>
        <p:spPr>
          <a:xfrm>
            <a:off x="5918267" y="591908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Soirée semaine</a:t>
            </a:r>
          </a:p>
        </p:txBody>
      </p:sp>
      <p:sp>
        <p:nvSpPr>
          <p:cNvPr id="97" name="ZoneTexte 96"/>
          <p:cNvSpPr txBox="1"/>
          <p:nvPr/>
        </p:nvSpPr>
        <p:spPr>
          <a:xfrm>
            <a:off x="6567710" y="5919082"/>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Nuit semaine</a:t>
            </a:r>
          </a:p>
        </p:txBody>
      </p:sp>
      <p:sp>
        <p:nvSpPr>
          <p:cNvPr id="98" name="ZoneTexte 97"/>
          <p:cNvSpPr txBox="1"/>
          <p:nvPr/>
        </p:nvSpPr>
        <p:spPr>
          <a:xfrm>
            <a:off x="7113983" y="591765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Journée samedi</a:t>
            </a:r>
          </a:p>
        </p:txBody>
      </p:sp>
      <p:sp>
        <p:nvSpPr>
          <p:cNvPr id="99" name="ZoneTexte 98"/>
          <p:cNvSpPr txBox="1"/>
          <p:nvPr/>
        </p:nvSpPr>
        <p:spPr>
          <a:xfrm>
            <a:off x="7743726" y="5917653"/>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rPr>
              <a:t>Soirée samedi</a:t>
            </a:r>
          </a:p>
        </p:txBody>
      </p:sp>
      <p:sp>
        <p:nvSpPr>
          <p:cNvPr id="100" name="ZoneTexte 99"/>
          <p:cNvSpPr txBox="1"/>
          <p:nvPr/>
        </p:nvSpPr>
        <p:spPr>
          <a:xfrm>
            <a:off x="8393169" y="5917652"/>
            <a:ext cx="586112" cy="246221"/>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lang="fr-FR" sz="800" dirty="0">
                <a:solidFill>
                  <a:schemeClr val="tx1"/>
                </a:solidFill>
                <a:latin typeface="Verdana" charset="0"/>
                <a:ea typeface="Verdana" charset="0"/>
                <a:cs typeface="Verdana" charset="0"/>
                <a:sym typeface="Helvetica"/>
              </a:rPr>
              <a:t>Journée dimanche</a:t>
            </a:r>
            <a:endParaRPr kumimoji="0" lang="fr-FR" sz="800" b="0" i="0" u="none" strike="noStrike" cap="none" spc="0" normalizeH="0" baseline="0" dirty="0">
              <a:ln>
                <a:noFill/>
              </a:ln>
              <a:solidFill>
                <a:schemeClr val="tx1"/>
              </a:solidFill>
              <a:effectLst/>
              <a:uFillTx/>
              <a:latin typeface="Verdana" charset="0"/>
              <a:ea typeface="Verdana" charset="0"/>
              <a:cs typeface="Verdana" charset="0"/>
              <a:sym typeface="Helvetica"/>
            </a:endParaRPr>
          </a:p>
        </p:txBody>
      </p:sp>
      <p:sp>
        <p:nvSpPr>
          <p:cNvPr id="2" name="PB">
            <a:extLst>
              <a:ext uri="{FF2B5EF4-FFF2-40B4-BE49-F238E27FC236}">
                <a16:creationId xmlns:a16="http://schemas.microsoft.com/office/drawing/2014/main" id="{2B5B58B7-6309-410F-91EA-1B115BD25D2E}"/>
              </a:ext>
            </a:extLst>
          </p:cNvPr>
          <p:cNvSpPr/>
          <p:nvPr/>
        </p:nvSpPr>
        <p:spPr>
          <a:xfrm>
            <a:off x="0" y="6515100"/>
            <a:ext cx="694070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20643" y="2296312"/>
            <a:ext cx="6853973" cy="1382400"/>
          </a:xfrm>
        </p:spPr>
        <p:txBody>
          <a:bodyPr>
            <a:normAutofit/>
          </a:bodyPr>
          <a:lstStyle/>
          <a:p>
            <a:r>
              <a:rPr lang="fr-FR" dirty="0"/>
              <a:t>Quelques exemples de projets récents et enseignements</a:t>
            </a:r>
          </a:p>
        </p:txBody>
      </p:sp>
      <p:sp>
        <p:nvSpPr>
          <p:cNvPr id="8" name="PB">
            <a:extLst>
              <a:ext uri="{FF2B5EF4-FFF2-40B4-BE49-F238E27FC236}">
                <a16:creationId xmlns:a16="http://schemas.microsoft.com/office/drawing/2014/main" id="{9DC40F29-09F4-4394-923D-1D168BA80C3B}"/>
              </a:ext>
            </a:extLst>
          </p:cNvPr>
          <p:cNvSpPr/>
          <p:nvPr/>
        </p:nvSpPr>
        <p:spPr>
          <a:xfrm>
            <a:off x="0" y="6515100"/>
            <a:ext cx="7163729"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9" name="Espace réservé de la date 8">
            <a:extLst>
              <a:ext uri="{FF2B5EF4-FFF2-40B4-BE49-F238E27FC236}">
                <a16:creationId xmlns:a16="http://schemas.microsoft.com/office/drawing/2014/main" id="{E5E51635-B635-41EF-BFB0-993AFA7E7954}"/>
              </a:ext>
            </a:extLst>
          </p:cNvPr>
          <p:cNvSpPr>
            <a:spLocks noGrp="1"/>
          </p:cNvSpPr>
          <p:nvPr>
            <p:ph type="dt" sz="half" idx="10"/>
          </p:nvPr>
        </p:nvSpPr>
        <p:spPr/>
        <p:txBody>
          <a:bodyPr/>
          <a:lstStyle/>
          <a:p>
            <a:pPr>
              <a:defRPr/>
            </a:pPr>
            <a:endParaRPr lang="fr-FR" dirty="0"/>
          </a:p>
        </p:txBody>
      </p:sp>
      <p:sp>
        <p:nvSpPr>
          <p:cNvPr id="10" name="Espace réservé du pied de page 9">
            <a:extLst>
              <a:ext uri="{FF2B5EF4-FFF2-40B4-BE49-F238E27FC236}">
                <a16:creationId xmlns:a16="http://schemas.microsoft.com/office/drawing/2014/main" id="{17FA7D9B-C64F-49D1-BAD5-A356E22D5974}"/>
              </a:ext>
            </a:extLst>
          </p:cNvPr>
          <p:cNvSpPr>
            <a:spLocks noGrp="1"/>
          </p:cNvSpPr>
          <p:nvPr>
            <p:ph type="ftr" sz="quarter" idx="11"/>
          </p:nvPr>
        </p:nvSpPr>
        <p:spPr/>
        <p:txBody>
          <a:bodyPr/>
          <a:lstStyle/>
          <a:p>
            <a:pPr>
              <a:defRPr/>
            </a:pPr>
            <a:endParaRPr lang="fr-FR" dirty="0"/>
          </a:p>
        </p:txBody>
      </p:sp>
      <p:sp>
        <p:nvSpPr>
          <p:cNvPr id="11" name="Espace réservé du numéro de diapositive 10">
            <a:extLst>
              <a:ext uri="{FF2B5EF4-FFF2-40B4-BE49-F238E27FC236}">
                <a16:creationId xmlns:a16="http://schemas.microsoft.com/office/drawing/2014/main" id="{8A49DF8E-2DBC-4320-BD53-E09019EC0B0D}"/>
              </a:ext>
            </a:extLst>
          </p:cNvPr>
          <p:cNvSpPr>
            <a:spLocks noGrp="1"/>
          </p:cNvSpPr>
          <p:nvPr>
            <p:ph type="sldNum" sz="quarter" idx="12"/>
          </p:nvPr>
        </p:nvSpPr>
        <p:spPr/>
        <p:txBody>
          <a:bodyPr/>
          <a:lstStyle/>
          <a:p>
            <a:pPr>
              <a:defRPr/>
            </a:pPr>
            <a:fld id="{2A19B30F-9136-4BF4-ACE0-62FF267387C0}" type="slidenum">
              <a:rPr lang="fr-FR" altLang="fr-FR" smtClean="0"/>
              <a:pPr>
                <a:defRPr/>
              </a:pPr>
              <a:t>36</a:t>
            </a:fld>
            <a:endParaRPr lang="fr-FR" altLang="fr-FR" dirty="0"/>
          </a:p>
        </p:txBody>
      </p:sp>
    </p:spTree>
    <p:extLst>
      <p:ext uri="{BB962C8B-B14F-4D97-AF65-F5344CB8AC3E}">
        <p14:creationId xmlns:p14="http://schemas.microsoft.com/office/powerpoint/2010/main" val="1801196365"/>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719999" y="360000"/>
            <a:ext cx="7571593" cy="720000"/>
          </a:xfrm>
        </p:spPr>
        <p:txBody>
          <a:bodyPr>
            <a:normAutofit/>
          </a:bodyPr>
          <a:lstStyle/>
          <a:p>
            <a:r>
              <a:rPr lang="fr-FR" dirty="0"/>
              <a:t>ZAC Cartoucherie à Toulouse – </a:t>
            </a:r>
            <a:br>
              <a:rPr lang="fr-FR" dirty="0"/>
            </a:br>
            <a:r>
              <a:rPr lang="fr-FR" dirty="0"/>
              <a:t>4 parkings silos maillant un quartier de grande taille</a:t>
            </a:r>
          </a:p>
        </p:txBody>
      </p:sp>
      <p:sp>
        <p:nvSpPr>
          <p:cNvPr id="5" name="Espace réservé du texte 4"/>
          <p:cNvSpPr>
            <a:spLocks noGrp="1"/>
          </p:cNvSpPr>
          <p:nvPr>
            <p:ph type="body" sz="quarter" idx="18"/>
          </p:nvPr>
        </p:nvSpPr>
        <p:spPr>
          <a:xfrm>
            <a:off x="720000" y="1440000"/>
            <a:ext cx="3323082" cy="4680000"/>
          </a:xfrm>
        </p:spPr>
        <p:txBody>
          <a:bodyPr/>
          <a:lstStyle/>
          <a:p>
            <a:pPr lvl="1"/>
            <a:r>
              <a:rPr lang="fr-FR" dirty="0"/>
              <a:t>ZAC mixte (341 000m²) à vocation d’</a:t>
            </a:r>
            <a:r>
              <a:rPr lang="fr-FR" dirty="0" err="1"/>
              <a:t>écoquartier</a:t>
            </a:r>
            <a:r>
              <a:rPr lang="fr-FR" dirty="0"/>
              <a:t> située en péricentre de Toulouse</a:t>
            </a:r>
          </a:p>
          <a:p>
            <a:pPr lvl="1"/>
            <a:endParaRPr lang="fr-FR" dirty="0"/>
          </a:p>
          <a:p>
            <a:pPr lvl="1"/>
            <a:r>
              <a:rPr lang="fr-FR" dirty="0"/>
              <a:t>Le stationnement constitue un fort enjeu en matière de mobilité, d’environnement et de coût des programmes : pollution partielle des sols, écoulement de la nappe, forte congestion routière existante…</a:t>
            </a:r>
          </a:p>
          <a:p>
            <a:pPr lvl="1"/>
            <a:endParaRPr lang="fr-FR" dirty="0"/>
          </a:p>
          <a:p>
            <a:pPr lvl="1"/>
            <a:r>
              <a:rPr lang="fr-FR" dirty="0"/>
              <a:t>Organisation du stationnement </a:t>
            </a:r>
          </a:p>
          <a:p>
            <a:pPr lvl="2">
              <a:buClr>
                <a:srgbClr val="C00000"/>
              </a:buClr>
            </a:pPr>
            <a:r>
              <a:rPr lang="fr-FR" dirty="0"/>
              <a:t>Offre sur voirie extrêmement réduite dans le quartier (aires de livraison, places handicapés)</a:t>
            </a:r>
          </a:p>
          <a:p>
            <a:pPr lvl="2">
              <a:buClr>
                <a:srgbClr val="C00000"/>
              </a:buClr>
            </a:pPr>
            <a:r>
              <a:rPr lang="fr-FR" dirty="0"/>
              <a:t>Objectif d’une offre privative très réduite par rapport aux besoins prévisionnels : le PLU impose la réalisation d’une offre correspondant à environ la moitié des besoins</a:t>
            </a:r>
          </a:p>
          <a:p>
            <a:pPr lvl="2">
              <a:buClr>
                <a:srgbClr val="C00000"/>
              </a:buClr>
            </a:pPr>
            <a:r>
              <a:rPr lang="fr-FR" dirty="0"/>
              <a:t>Projet de 4 parkings silos publics mutualisés et foisonnés (1870 </a:t>
            </a:r>
            <a:r>
              <a:rPr lang="fr-FR" dirty="0" err="1"/>
              <a:t>pl</a:t>
            </a:r>
            <a:r>
              <a:rPr lang="fr-FR" dirty="0"/>
              <a:t>) visant à répondre aux demandes complémentaires non pourvues sur parcelle </a:t>
            </a:r>
          </a:p>
          <a:p>
            <a:endParaRPr lang="fr-FR" dirty="0"/>
          </a:p>
          <a:p>
            <a:endParaRPr lang="fr-FR" dirty="0"/>
          </a:p>
        </p:txBody>
      </p:sp>
      <p:pic>
        <p:nvPicPr>
          <p:cNvPr id="8" name="Picture 2" descr="\\S03\Utilisateurs\ChristopheB\Présentations\P3 Bouygue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91" t="802" r="827" b="1340"/>
          <a:stretch/>
        </p:blipFill>
        <p:spPr bwMode="auto">
          <a:xfrm>
            <a:off x="4289912" y="3415459"/>
            <a:ext cx="4350088" cy="26685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312" t="27777" r="18750" b="25927"/>
          <a:stretch/>
        </p:blipFill>
        <p:spPr bwMode="auto">
          <a:xfrm>
            <a:off x="4289912" y="1440000"/>
            <a:ext cx="4350088" cy="1859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4289911" y="3415459"/>
            <a:ext cx="4110018" cy="3317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fontAlgn="auto">
              <a:spcBef>
                <a:spcPts val="0"/>
              </a:spcBef>
              <a:spcAft>
                <a:spcPts val="0"/>
              </a:spcAft>
            </a:pPr>
            <a:r>
              <a:rPr lang="fr-FR" sz="800" dirty="0">
                <a:solidFill>
                  <a:schemeClr val="bg2"/>
                </a:solidFill>
                <a:latin typeface="+mn-lt"/>
                <a:ea typeface="Verdana" charset="0"/>
                <a:cs typeface="Verdana" charset="0"/>
                <a:sym typeface="Helvetica"/>
              </a:rPr>
              <a:t>Projet de parking P3, Crédit : BOUYGUES Bâtiment Centre Sud-Ouest / RICHEZ Associés / BETEM Midi-Pyrénées / BINCTIN Consulting</a:t>
            </a:r>
          </a:p>
          <a:p>
            <a:pPr marL="0" marR="0" indent="0" algn="l" defTabSz="457200" rtl="0" fontAlgn="auto" latinLnBrk="0" hangingPunct="0">
              <a:lnSpc>
                <a:spcPct val="100000"/>
              </a:lnSpc>
              <a:spcBef>
                <a:spcPts val="0"/>
              </a:spcBef>
              <a:spcAft>
                <a:spcPts val="0"/>
              </a:spcAft>
              <a:buClrTx/>
              <a:buSzTx/>
              <a:buFontTx/>
              <a:buNone/>
              <a:tabLst/>
            </a:pPr>
            <a:endParaRPr kumimoji="0" lang="fr-FR" sz="800" b="0" i="0" u="none" strike="noStrike" cap="none" spc="0" normalizeH="0" baseline="0" dirty="0">
              <a:ln>
                <a:noFill/>
              </a:ln>
              <a:solidFill>
                <a:schemeClr val="bg2"/>
              </a:solidFill>
              <a:effectLst/>
              <a:uFillTx/>
              <a:latin typeface="+mn-lt"/>
              <a:ea typeface="Verdana" charset="0"/>
              <a:cs typeface="Verdana" charset="0"/>
              <a:sym typeface="Helvetica"/>
            </a:endParaRPr>
          </a:p>
        </p:txBody>
      </p:sp>
      <p:sp>
        <p:nvSpPr>
          <p:cNvPr id="10" name="ZoneTexte 9"/>
          <p:cNvSpPr txBox="1"/>
          <p:nvPr/>
        </p:nvSpPr>
        <p:spPr>
          <a:xfrm>
            <a:off x="4289910" y="1440000"/>
            <a:ext cx="4350089" cy="191576"/>
          </a:xfrm>
          <a:prstGeom prst="rect">
            <a:avLst/>
          </a:prstGeom>
          <a:solidFill>
            <a:srgbClr val="FFFFFF">
              <a:alpha val="69804"/>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fontAlgn="auto">
              <a:spcBef>
                <a:spcPts val="0"/>
              </a:spcBef>
              <a:spcAft>
                <a:spcPts val="0"/>
              </a:spcAft>
            </a:pPr>
            <a:r>
              <a:rPr lang="fr-FR" sz="800" dirty="0">
                <a:solidFill>
                  <a:schemeClr val="tx1"/>
                </a:solidFill>
                <a:latin typeface="+mn-lt"/>
                <a:ea typeface="Verdana" charset="0"/>
                <a:cs typeface="Verdana" charset="0"/>
                <a:sym typeface="Helvetica"/>
              </a:rPr>
              <a:t>Espaces publics de la Cartoucherie, Crédit Atelier Marguerit</a:t>
            </a:r>
          </a:p>
          <a:p>
            <a:pPr marL="0" marR="0" indent="0" algn="l" defTabSz="457200" rtl="0" fontAlgn="auto" latinLnBrk="0" hangingPunct="0">
              <a:lnSpc>
                <a:spcPct val="100000"/>
              </a:lnSpc>
              <a:spcBef>
                <a:spcPts val="0"/>
              </a:spcBef>
              <a:spcAft>
                <a:spcPts val="0"/>
              </a:spcAft>
              <a:buClrTx/>
              <a:buSzTx/>
              <a:buFontTx/>
              <a:buNone/>
              <a:tabLst/>
            </a:pPr>
            <a:endParaRPr kumimoji="0" lang="fr-FR" sz="800" b="0" i="0" u="none" strike="noStrike" cap="none" spc="0" normalizeH="0" baseline="0" dirty="0">
              <a:ln>
                <a:noFill/>
              </a:ln>
              <a:solidFill>
                <a:schemeClr val="tx1"/>
              </a:solidFill>
              <a:effectLst/>
              <a:uFillTx/>
              <a:latin typeface="+mn-lt"/>
              <a:ea typeface="Verdana" charset="0"/>
              <a:cs typeface="Verdana" charset="0"/>
              <a:sym typeface="Helvetica"/>
            </a:endParaRPr>
          </a:p>
        </p:txBody>
      </p:sp>
      <p:sp>
        <p:nvSpPr>
          <p:cNvPr id="12" name="BDP"/>
          <p:cNvSpPr/>
          <p:nvPr/>
        </p:nvSpPr>
        <p:spPr>
          <a:xfrm>
            <a:off x="0" y="6515100"/>
            <a:ext cx="717214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4" name="PB">
            <a:extLst>
              <a:ext uri="{FF2B5EF4-FFF2-40B4-BE49-F238E27FC236}">
                <a16:creationId xmlns:a16="http://schemas.microsoft.com/office/drawing/2014/main" id="{68EEA6D5-C90C-4994-BB80-D923201D525A}"/>
              </a:ext>
            </a:extLst>
          </p:cNvPr>
          <p:cNvSpPr/>
          <p:nvPr/>
        </p:nvSpPr>
        <p:spPr>
          <a:xfrm>
            <a:off x="0" y="6515100"/>
            <a:ext cx="7386754"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5" name="Espace réservé de la date 14">
            <a:extLst>
              <a:ext uri="{FF2B5EF4-FFF2-40B4-BE49-F238E27FC236}">
                <a16:creationId xmlns:a16="http://schemas.microsoft.com/office/drawing/2014/main" id="{85F81ED5-99C7-4D68-A497-F92443917FD5}"/>
              </a:ext>
            </a:extLst>
          </p:cNvPr>
          <p:cNvSpPr>
            <a:spLocks noGrp="1"/>
          </p:cNvSpPr>
          <p:nvPr>
            <p:ph type="dt" sz="half" idx="15"/>
          </p:nvPr>
        </p:nvSpPr>
        <p:spPr/>
        <p:txBody>
          <a:bodyPr/>
          <a:lstStyle/>
          <a:p>
            <a:pPr>
              <a:defRPr/>
            </a:pPr>
            <a:endParaRPr lang="fr-FR" dirty="0"/>
          </a:p>
        </p:txBody>
      </p:sp>
      <p:sp>
        <p:nvSpPr>
          <p:cNvPr id="16" name="Espace réservé du pied de page 15">
            <a:extLst>
              <a:ext uri="{FF2B5EF4-FFF2-40B4-BE49-F238E27FC236}">
                <a16:creationId xmlns:a16="http://schemas.microsoft.com/office/drawing/2014/main" id="{23F46474-393E-4BEB-8B47-FC438A68C449}"/>
              </a:ext>
            </a:extLst>
          </p:cNvPr>
          <p:cNvSpPr>
            <a:spLocks noGrp="1"/>
          </p:cNvSpPr>
          <p:nvPr>
            <p:ph type="ftr" sz="quarter" idx="16"/>
          </p:nvPr>
        </p:nvSpPr>
        <p:spPr/>
        <p:txBody>
          <a:bodyPr/>
          <a:lstStyle/>
          <a:p>
            <a:pPr>
              <a:defRPr/>
            </a:pPr>
            <a:endParaRPr lang="fr-FR" dirty="0"/>
          </a:p>
        </p:txBody>
      </p:sp>
      <p:sp>
        <p:nvSpPr>
          <p:cNvPr id="17" name="Espace réservé du numéro de diapositive 16">
            <a:extLst>
              <a:ext uri="{FF2B5EF4-FFF2-40B4-BE49-F238E27FC236}">
                <a16:creationId xmlns:a16="http://schemas.microsoft.com/office/drawing/2014/main" id="{CE3BAC49-F142-4DAD-9533-71824F81E16C}"/>
              </a:ext>
            </a:extLst>
          </p:cNvPr>
          <p:cNvSpPr>
            <a:spLocks noGrp="1"/>
          </p:cNvSpPr>
          <p:nvPr>
            <p:ph type="sldNum" sz="quarter" idx="17"/>
          </p:nvPr>
        </p:nvSpPr>
        <p:spPr/>
        <p:txBody>
          <a:bodyPr/>
          <a:lstStyle/>
          <a:p>
            <a:pPr>
              <a:defRPr/>
            </a:pPr>
            <a:fld id="{2A19B30F-9136-4BF4-ACE0-62FF267387C0}" type="slidenum">
              <a:rPr lang="fr-FR" altLang="fr-FR" smtClean="0"/>
              <a:pPr>
                <a:defRPr/>
              </a:pPr>
              <a:t>37</a:t>
            </a:fld>
            <a:endParaRPr lang="fr-FR" altLang="fr-FR" dirty="0"/>
          </a:p>
        </p:txBody>
      </p:sp>
    </p:spTree>
    <p:extLst>
      <p:ext uri="{BB962C8B-B14F-4D97-AF65-F5344CB8AC3E}">
        <p14:creationId xmlns:p14="http://schemas.microsoft.com/office/powerpoint/2010/main" val="2465206778"/>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719999" y="360000"/>
            <a:ext cx="6091505" cy="720000"/>
          </a:xfrm>
        </p:spPr>
        <p:txBody>
          <a:bodyPr>
            <a:normAutofit/>
          </a:bodyPr>
          <a:lstStyle/>
          <a:p>
            <a:r>
              <a:rPr lang="fr-FR" dirty="0"/>
              <a:t>ZAC Cartoucherie à Toulouse</a:t>
            </a:r>
            <a:br>
              <a:rPr lang="fr-FR" dirty="0"/>
            </a:br>
            <a:r>
              <a:rPr lang="fr-FR" dirty="0"/>
              <a:t>Visuel du premier parking silo</a:t>
            </a:r>
          </a:p>
        </p:txBody>
      </p:sp>
      <p:sp>
        <p:nvSpPr>
          <p:cNvPr id="6" name="Espace réservé du texte 5"/>
          <p:cNvSpPr>
            <a:spLocks noGrp="1"/>
          </p:cNvSpPr>
          <p:nvPr>
            <p:ph type="body" sz="quarter" idx="18"/>
          </p:nvPr>
        </p:nvSpPr>
        <p:spPr/>
        <p:txBody>
          <a:bodyPr/>
          <a:lstStyle/>
          <a:p>
            <a:endParaRPr lang="fr-FR" dirty="0"/>
          </a:p>
        </p:txBody>
      </p:sp>
      <p:pic>
        <p:nvPicPr>
          <p:cNvPr id="7" name="Picture 2" descr="C:\Users\ChristopheB\Desktop\Photos P1 Cartoucherie\968424-201608-seq-parkcartouch-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00" y="3803016"/>
            <a:ext cx="3475475" cy="23169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ChristopheB\Desktop\Photos P1 Cartoucherie\968423-201608-seq-parkcartouch-2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65580" y="1440000"/>
            <a:ext cx="3474420" cy="22185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C:\Users\ChristopheB\Desktop\Photos P1 Cartoucherie\201608-seq-ParkCartouch-21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000" y="1440000"/>
            <a:ext cx="3475475" cy="228035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C:\Users\ChristopheB\Desktop\Photos P1 Cartoucherie\201608-seq-ParkCartouch-1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65580" y="3803015"/>
            <a:ext cx="3474420" cy="2318865"/>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p:cNvSpPr txBox="1"/>
          <p:nvPr/>
        </p:nvSpPr>
        <p:spPr>
          <a:xfrm>
            <a:off x="4195475" y="5620873"/>
            <a:ext cx="970105" cy="56477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algn="ctr" fontAlgn="auto">
              <a:spcBef>
                <a:spcPts val="0"/>
              </a:spcBef>
              <a:spcAft>
                <a:spcPts val="0"/>
              </a:spcAft>
            </a:pPr>
            <a:r>
              <a:rPr lang="fr-FR" sz="800" dirty="0">
                <a:solidFill>
                  <a:schemeClr val="tx1"/>
                </a:solidFill>
                <a:latin typeface="+mn-lt"/>
                <a:ea typeface="Verdana" charset="0"/>
                <a:cs typeface="Verdana" charset="0"/>
                <a:sym typeface="Helvetica"/>
              </a:rPr>
              <a:t>Parking P1 dit parking du Barry. Crédits : Séquences architectes</a:t>
            </a:r>
          </a:p>
          <a:p>
            <a:pPr marL="0" marR="0" indent="0" algn="l" defTabSz="457200" rtl="0" fontAlgn="auto" latinLnBrk="0" hangingPunct="0">
              <a:lnSpc>
                <a:spcPct val="100000"/>
              </a:lnSpc>
              <a:spcBef>
                <a:spcPts val="0"/>
              </a:spcBef>
              <a:spcAft>
                <a:spcPts val="0"/>
              </a:spcAft>
              <a:buClrTx/>
              <a:buSzTx/>
              <a:buFontTx/>
              <a:buNone/>
              <a:tabLst/>
            </a:pPr>
            <a:endParaRPr kumimoji="0" lang="fr-FR" sz="800" b="0" i="0" u="none" strike="noStrike" cap="none" spc="0" normalizeH="0" baseline="0" dirty="0">
              <a:ln>
                <a:noFill/>
              </a:ln>
              <a:solidFill>
                <a:schemeClr val="tx1"/>
              </a:solidFill>
              <a:effectLst/>
              <a:uFillTx/>
              <a:latin typeface="+mn-lt"/>
              <a:ea typeface="Verdana" charset="0"/>
              <a:cs typeface="Verdana" charset="0"/>
              <a:sym typeface="Helvetica"/>
            </a:endParaRPr>
          </a:p>
        </p:txBody>
      </p:sp>
      <p:sp>
        <p:nvSpPr>
          <p:cNvPr id="13" name="BDP"/>
          <p:cNvSpPr/>
          <p:nvPr/>
        </p:nvSpPr>
        <p:spPr>
          <a:xfrm>
            <a:off x="0" y="6515100"/>
            <a:ext cx="743093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5" name="PB">
            <a:extLst>
              <a:ext uri="{FF2B5EF4-FFF2-40B4-BE49-F238E27FC236}">
                <a16:creationId xmlns:a16="http://schemas.microsoft.com/office/drawing/2014/main" id="{2F2E01D7-9D12-40D7-B556-2A29439607DF}"/>
              </a:ext>
            </a:extLst>
          </p:cNvPr>
          <p:cNvSpPr/>
          <p:nvPr/>
        </p:nvSpPr>
        <p:spPr>
          <a:xfrm>
            <a:off x="0" y="6515100"/>
            <a:ext cx="760977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6" name="Espace réservé de la date 15">
            <a:extLst>
              <a:ext uri="{FF2B5EF4-FFF2-40B4-BE49-F238E27FC236}">
                <a16:creationId xmlns:a16="http://schemas.microsoft.com/office/drawing/2014/main" id="{35C65BF1-E094-4F5B-8422-6C72C81E8A40}"/>
              </a:ext>
            </a:extLst>
          </p:cNvPr>
          <p:cNvSpPr>
            <a:spLocks noGrp="1"/>
          </p:cNvSpPr>
          <p:nvPr>
            <p:ph type="dt" sz="half" idx="15"/>
          </p:nvPr>
        </p:nvSpPr>
        <p:spPr/>
        <p:txBody>
          <a:bodyPr/>
          <a:lstStyle/>
          <a:p>
            <a:pPr>
              <a:defRPr/>
            </a:pPr>
            <a:endParaRPr lang="fr-FR" dirty="0"/>
          </a:p>
        </p:txBody>
      </p:sp>
      <p:sp>
        <p:nvSpPr>
          <p:cNvPr id="17" name="Espace réservé du pied de page 16">
            <a:extLst>
              <a:ext uri="{FF2B5EF4-FFF2-40B4-BE49-F238E27FC236}">
                <a16:creationId xmlns:a16="http://schemas.microsoft.com/office/drawing/2014/main" id="{7BF685EB-7B51-4A4F-83BD-5257607F41A8}"/>
              </a:ext>
            </a:extLst>
          </p:cNvPr>
          <p:cNvSpPr>
            <a:spLocks noGrp="1"/>
          </p:cNvSpPr>
          <p:nvPr>
            <p:ph type="ftr" sz="quarter" idx="16"/>
          </p:nvPr>
        </p:nvSpPr>
        <p:spPr/>
        <p:txBody>
          <a:bodyPr/>
          <a:lstStyle/>
          <a:p>
            <a:pPr>
              <a:defRPr/>
            </a:pPr>
            <a:endParaRPr lang="fr-FR" dirty="0"/>
          </a:p>
        </p:txBody>
      </p:sp>
      <p:sp>
        <p:nvSpPr>
          <p:cNvPr id="18" name="Espace réservé du numéro de diapositive 17">
            <a:extLst>
              <a:ext uri="{FF2B5EF4-FFF2-40B4-BE49-F238E27FC236}">
                <a16:creationId xmlns:a16="http://schemas.microsoft.com/office/drawing/2014/main" id="{DA395325-3479-438A-A2B6-0DA9568B2894}"/>
              </a:ext>
            </a:extLst>
          </p:cNvPr>
          <p:cNvSpPr>
            <a:spLocks noGrp="1"/>
          </p:cNvSpPr>
          <p:nvPr>
            <p:ph type="sldNum" sz="quarter" idx="17"/>
          </p:nvPr>
        </p:nvSpPr>
        <p:spPr/>
        <p:txBody>
          <a:bodyPr/>
          <a:lstStyle/>
          <a:p>
            <a:pPr>
              <a:defRPr/>
            </a:pPr>
            <a:fld id="{2A19B30F-9136-4BF4-ACE0-62FF267387C0}" type="slidenum">
              <a:rPr lang="fr-FR" altLang="fr-FR" smtClean="0"/>
              <a:pPr>
                <a:defRPr/>
              </a:pPr>
              <a:t>38</a:t>
            </a:fld>
            <a:endParaRPr lang="fr-FR" altLang="fr-FR" dirty="0"/>
          </a:p>
        </p:txBody>
      </p:sp>
    </p:spTree>
    <p:extLst>
      <p:ext uri="{BB962C8B-B14F-4D97-AF65-F5344CB8AC3E}">
        <p14:creationId xmlns:p14="http://schemas.microsoft.com/office/powerpoint/2010/main" val="2591921070"/>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719999" y="360000"/>
            <a:ext cx="8029571" cy="720000"/>
          </a:xfrm>
        </p:spPr>
        <p:txBody>
          <a:bodyPr>
            <a:normAutofit/>
          </a:bodyPr>
          <a:lstStyle/>
          <a:p>
            <a:r>
              <a:rPr lang="fr-FR" dirty="0"/>
              <a:t>Cœur de quartier à Nanterre</a:t>
            </a:r>
            <a:br>
              <a:rPr lang="fr-FR" dirty="0"/>
            </a:br>
            <a:r>
              <a:rPr lang="fr-FR" dirty="0"/>
              <a:t>Un parking mutualisé en socle sur deux niveaux</a:t>
            </a:r>
          </a:p>
        </p:txBody>
      </p:sp>
      <p:sp>
        <p:nvSpPr>
          <p:cNvPr id="7" name="Espace réservé du texte 6"/>
          <p:cNvSpPr>
            <a:spLocks noGrp="1"/>
          </p:cNvSpPr>
          <p:nvPr>
            <p:ph type="body" sz="quarter" idx="19"/>
          </p:nvPr>
        </p:nvSpPr>
        <p:spPr/>
        <p:txBody>
          <a:bodyPr/>
          <a:lstStyle/>
          <a:p>
            <a:pPr lvl="1"/>
            <a:r>
              <a:rPr lang="fr-FR" dirty="0"/>
              <a:t>Projet immobilier situé à proximité de la gare RER Nanterre Université, livré en 2015</a:t>
            </a:r>
          </a:p>
          <a:p>
            <a:pPr lvl="1"/>
            <a:endParaRPr lang="fr-FR" dirty="0"/>
          </a:p>
          <a:p>
            <a:pPr lvl="1"/>
            <a:r>
              <a:rPr lang="fr-FR" dirty="0"/>
              <a:t>Programmation (24 600 m²)</a:t>
            </a:r>
          </a:p>
          <a:p>
            <a:pPr lvl="2"/>
            <a:r>
              <a:rPr lang="fr-FR" dirty="0"/>
              <a:t>6170m² de logement en accession</a:t>
            </a:r>
          </a:p>
          <a:p>
            <a:pPr lvl="2"/>
            <a:r>
              <a:rPr lang="fr-FR" dirty="0"/>
              <a:t>4130m² de logement social</a:t>
            </a:r>
          </a:p>
          <a:p>
            <a:pPr lvl="2"/>
            <a:r>
              <a:rPr lang="fr-FR" dirty="0"/>
              <a:t>Résidence étudiante : 117 logements</a:t>
            </a:r>
          </a:p>
          <a:p>
            <a:pPr lvl="2"/>
            <a:r>
              <a:rPr lang="fr-FR" dirty="0"/>
              <a:t>Résidence hôtelière de 104 chambres</a:t>
            </a:r>
          </a:p>
          <a:p>
            <a:pPr lvl="2"/>
            <a:r>
              <a:rPr lang="fr-FR" dirty="0"/>
              <a:t>5500 m² de commerces</a:t>
            </a:r>
          </a:p>
          <a:p>
            <a:pPr lvl="1"/>
            <a:endParaRPr lang="fr-FR" dirty="0"/>
          </a:p>
          <a:p>
            <a:pPr lvl="1"/>
            <a:r>
              <a:rPr lang="fr-FR" dirty="0"/>
              <a:t>Volonté de la Ville de trouver une offre de stationnement publique pour les besoins de l’opération et une offre complémentaire pour le quartier existant </a:t>
            </a:r>
          </a:p>
          <a:p>
            <a:pPr lvl="1"/>
            <a:endParaRPr lang="fr-FR" dirty="0"/>
          </a:p>
          <a:p>
            <a:pPr lvl="1"/>
            <a:r>
              <a:rPr lang="fr-FR" dirty="0"/>
              <a:t>Parking mutualisé de 455 places sur deux niveaux </a:t>
            </a:r>
          </a:p>
          <a:p>
            <a:pPr lvl="2"/>
            <a:r>
              <a:rPr lang="fr-FR" dirty="0"/>
              <a:t>357 places banalisées (commerces, logements sociaux, résidences étudiante et hôtelière)</a:t>
            </a:r>
          </a:p>
          <a:p>
            <a:pPr lvl="2"/>
            <a:r>
              <a:rPr lang="fr-FR" dirty="0"/>
              <a:t>98 places privatives dans une poche séparée pour les logements en accession</a:t>
            </a:r>
          </a:p>
          <a:p>
            <a:endParaRPr lang="fr-FR" dirty="0"/>
          </a:p>
        </p:txBody>
      </p:sp>
      <p:pic>
        <p:nvPicPr>
          <p:cNvPr id="9" name="Picture 2" descr="\\S03\Company\Affaires BC\SA654A - SPL 2 Rives - Stat mobilité ZAC\Travail\Illustrations\Coeur-de-quartier.jpg">
            <a:extLst>
              <a:ext uri="{FF2B5EF4-FFF2-40B4-BE49-F238E27FC236}">
                <a16:creationId xmlns:a16="http://schemas.microsoft.com/office/drawing/2014/main" id="{5341CA1A-7CF4-4550-A187-56A840CD33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2886" y="996775"/>
            <a:ext cx="4019926" cy="268256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S03\Company\Affaires BC\SA654A - SPL 2 Rives - Stat mobilité ZAC\Travail\Illustrations\Coeur-de-quartier2.jpg">
            <a:extLst>
              <a:ext uri="{FF2B5EF4-FFF2-40B4-BE49-F238E27FC236}">
                <a16:creationId xmlns:a16="http://schemas.microsoft.com/office/drawing/2014/main" id="{930D8930-6C63-4CE1-9279-E363A129A09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27" t="973" r="358" b="1558"/>
          <a:stretch/>
        </p:blipFill>
        <p:spPr bwMode="auto">
          <a:xfrm>
            <a:off x="4732886" y="3788328"/>
            <a:ext cx="4016684" cy="244652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8" name="BDP"/>
          <p:cNvSpPr/>
          <p:nvPr/>
        </p:nvSpPr>
        <p:spPr>
          <a:xfrm>
            <a:off x="0" y="6515100"/>
            <a:ext cx="8034787"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PB">
            <a:extLst>
              <a:ext uri="{FF2B5EF4-FFF2-40B4-BE49-F238E27FC236}">
                <a16:creationId xmlns:a16="http://schemas.microsoft.com/office/drawing/2014/main" id="{52897BEC-2402-4087-8E9B-20F6C6F4AD4A}"/>
              </a:ext>
            </a:extLst>
          </p:cNvPr>
          <p:cNvSpPr/>
          <p:nvPr/>
        </p:nvSpPr>
        <p:spPr>
          <a:xfrm>
            <a:off x="0" y="6515100"/>
            <a:ext cx="783280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3" name="Espace réservé de la date 12">
            <a:extLst>
              <a:ext uri="{FF2B5EF4-FFF2-40B4-BE49-F238E27FC236}">
                <a16:creationId xmlns:a16="http://schemas.microsoft.com/office/drawing/2014/main" id="{7BB89FA0-71DA-48D8-B771-26EDD92B85E5}"/>
              </a:ext>
            </a:extLst>
          </p:cNvPr>
          <p:cNvSpPr>
            <a:spLocks noGrp="1"/>
          </p:cNvSpPr>
          <p:nvPr>
            <p:ph type="dt" sz="half" idx="15"/>
          </p:nvPr>
        </p:nvSpPr>
        <p:spPr/>
        <p:txBody>
          <a:bodyPr/>
          <a:lstStyle/>
          <a:p>
            <a:pPr>
              <a:defRPr/>
            </a:pPr>
            <a:endParaRPr lang="fr-FR" dirty="0"/>
          </a:p>
        </p:txBody>
      </p:sp>
      <p:sp>
        <p:nvSpPr>
          <p:cNvPr id="14" name="Espace réservé du pied de page 13">
            <a:extLst>
              <a:ext uri="{FF2B5EF4-FFF2-40B4-BE49-F238E27FC236}">
                <a16:creationId xmlns:a16="http://schemas.microsoft.com/office/drawing/2014/main" id="{9172658C-AFA8-4F0A-AA80-DA1D80D2CFF2}"/>
              </a:ext>
            </a:extLst>
          </p:cNvPr>
          <p:cNvSpPr>
            <a:spLocks noGrp="1"/>
          </p:cNvSpPr>
          <p:nvPr>
            <p:ph type="ftr" sz="quarter" idx="16"/>
          </p:nvPr>
        </p:nvSpPr>
        <p:spPr/>
        <p:txBody>
          <a:bodyPr/>
          <a:lstStyle/>
          <a:p>
            <a:pPr>
              <a:defRPr/>
            </a:pPr>
            <a:endParaRPr lang="fr-FR" dirty="0"/>
          </a:p>
        </p:txBody>
      </p:sp>
      <p:sp>
        <p:nvSpPr>
          <p:cNvPr id="15" name="Espace réservé du numéro de diapositive 14">
            <a:extLst>
              <a:ext uri="{FF2B5EF4-FFF2-40B4-BE49-F238E27FC236}">
                <a16:creationId xmlns:a16="http://schemas.microsoft.com/office/drawing/2014/main" id="{8BA59F9A-90F0-44A5-859B-2103343BD71F}"/>
              </a:ext>
            </a:extLst>
          </p:cNvPr>
          <p:cNvSpPr>
            <a:spLocks noGrp="1"/>
          </p:cNvSpPr>
          <p:nvPr>
            <p:ph type="sldNum" sz="quarter" idx="17"/>
          </p:nvPr>
        </p:nvSpPr>
        <p:spPr/>
        <p:txBody>
          <a:bodyPr/>
          <a:lstStyle/>
          <a:p>
            <a:pPr>
              <a:defRPr/>
            </a:pPr>
            <a:fld id="{2A19B30F-9136-4BF4-ACE0-62FF267387C0}" type="slidenum">
              <a:rPr lang="fr-FR" altLang="fr-FR" smtClean="0"/>
              <a:pPr>
                <a:defRPr/>
              </a:pPr>
              <a:t>39</a:t>
            </a:fld>
            <a:endParaRPr lang="fr-FR" altLang="fr-FR" dirty="0"/>
          </a:p>
        </p:txBody>
      </p:sp>
    </p:spTree>
    <p:extLst>
      <p:ext uri="{BB962C8B-B14F-4D97-AF65-F5344CB8AC3E}">
        <p14:creationId xmlns:p14="http://schemas.microsoft.com/office/powerpoint/2010/main" val="1586210894"/>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720000" y="360000"/>
            <a:ext cx="7804068" cy="720000"/>
          </a:xfrm>
        </p:spPr>
        <p:txBody>
          <a:bodyPr/>
          <a:lstStyle/>
          <a:p>
            <a:r>
              <a:rPr lang="fr-FR" dirty="0"/>
              <a:t>Ecoquartier Danube à Strasbourg</a:t>
            </a:r>
            <a:br>
              <a:rPr lang="fr-FR" dirty="0"/>
            </a:br>
            <a:r>
              <a:rPr lang="fr-FR" dirty="0"/>
              <a:t>Deux parkings aux deux entrées du quartier</a:t>
            </a:r>
          </a:p>
        </p:txBody>
      </p:sp>
      <p:sp>
        <p:nvSpPr>
          <p:cNvPr id="6" name="Espace réservé du texte 5"/>
          <p:cNvSpPr>
            <a:spLocks noGrp="1"/>
          </p:cNvSpPr>
          <p:nvPr>
            <p:ph type="body" sz="quarter" idx="18"/>
          </p:nvPr>
        </p:nvSpPr>
        <p:spPr>
          <a:xfrm>
            <a:off x="720000" y="1440000"/>
            <a:ext cx="3681671" cy="4680000"/>
          </a:xfrm>
        </p:spPr>
        <p:txBody>
          <a:bodyPr/>
          <a:lstStyle/>
          <a:p>
            <a:pPr lvl="1"/>
            <a:r>
              <a:rPr lang="fr-FR" dirty="0"/>
              <a:t>ZAC mixte (7 hectares) à vocation d’</a:t>
            </a:r>
            <a:r>
              <a:rPr lang="fr-FR" dirty="0" err="1"/>
              <a:t>écoquartier</a:t>
            </a:r>
            <a:r>
              <a:rPr lang="fr-FR" dirty="0"/>
              <a:t> située en péricentre de Strasbourg</a:t>
            </a:r>
          </a:p>
          <a:p>
            <a:pPr lvl="1"/>
            <a:endParaRPr lang="fr-FR" dirty="0"/>
          </a:p>
          <a:p>
            <a:pPr lvl="1"/>
            <a:r>
              <a:rPr lang="fr-FR" dirty="0"/>
              <a:t>Volonté très forte de la Collectivité de limiter drastiquement le taux de motorisation des ménages et l’usage de la voiture, notamment en instaurant des normes de stationnement très basses (0,5 place / logement)</a:t>
            </a:r>
          </a:p>
          <a:p>
            <a:pPr lvl="1"/>
            <a:endParaRPr lang="fr-FR" dirty="0"/>
          </a:p>
          <a:p>
            <a:pPr lvl="1"/>
            <a:r>
              <a:rPr lang="fr-FR" dirty="0"/>
              <a:t>Organisation du stationnement </a:t>
            </a:r>
          </a:p>
          <a:p>
            <a:pPr lvl="2"/>
            <a:r>
              <a:rPr lang="fr-FR" dirty="0"/>
              <a:t>Offre sur voirie très réduite </a:t>
            </a:r>
          </a:p>
          <a:p>
            <a:pPr lvl="3"/>
            <a:r>
              <a:rPr lang="fr-FR" dirty="0" err="1"/>
              <a:t>Autopartage</a:t>
            </a:r>
            <a:r>
              <a:rPr lang="fr-FR" dirty="0"/>
              <a:t> (4 ou 5 places) </a:t>
            </a:r>
          </a:p>
          <a:p>
            <a:pPr lvl="3"/>
            <a:r>
              <a:rPr lang="fr-FR" dirty="0"/>
              <a:t>PMR : une place répartie dans chaque voie</a:t>
            </a:r>
          </a:p>
          <a:p>
            <a:pPr lvl="3"/>
            <a:r>
              <a:rPr lang="fr-FR" dirty="0"/>
              <a:t>Aires de livraison ou de dépose minute sur certains axes, à proximité des commerces </a:t>
            </a:r>
          </a:p>
          <a:p>
            <a:pPr lvl="2"/>
            <a:r>
              <a:rPr lang="fr-FR" dirty="0"/>
              <a:t>Deux grands parkings totalisant 466 places sont présents aux deux entrées du quartier </a:t>
            </a:r>
          </a:p>
          <a:p>
            <a:pPr lvl="3"/>
            <a:r>
              <a:rPr lang="fr-FR" dirty="0"/>
              <a:t>Un parking souterrain de 128 places (abonnés uniquement)</a:t>
            </a:r>
          </a:p>
          <a:p>
            <a:pPr lvl="3"/>
            <a:r>
              <a:rPr lang="fr-FR" dirty="0"/>
              <a:t>Un parking en partie en silo de 338 places (abonnés et visiteurs)</a:t>
            </a:r>
          </a:p>
          <a:p>
            <a:pPr lvl="2"/>
            <a:endParaRPr lang="fr-FR" dirty="0"/>
          </a:p>
          <a:p>
            <a:endParaRPr lang="fr-FR" dirty="0"/>
          </a:p>
        </p:txBody>
      </p:sp>
      <p:pic>
        <p:nvPicPr>
          <p:cNvPr id="2050" name="Picture 2" descr="\\s03\Company\Affaires BC\SA799A - RATP - Centrales de mobilité\Travail\M3 - Stt payant en ouvrage\danub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52683" y="3638576"/>
            <a:ext cx="3987318" cy="2481424"/>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descr="https://3.bp.blogspot.com/-cTAjuTQEpLQ/W8kXRRGdAZI/AAAAAAAACa4/hhxseyChrIY2FIfjzLmC-Vm3nvrnTM2NACLcBGAs/s400/parking-vaisseau-ecoquartier-danube-sers-strasbourg.png">
            <a:hlinkClick r:id="rId3"/>
            <a:extLst>
              <a:ext uri="{FF2B5EF4-FFF2-40B4-BE49-F238E27FC236}">
                <a16:creationId xmlns:a16="http://schemas.microsoft.com/office/drawing/2014/main" id="{000670AB-9291-4EFF-BAFC-C686002C136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652682" y="1440001"/>
            <a:ext cx="3992880" cy="2016404"/>
          </a:xfrm>
          <a:prstGeom prst="rect">
            <a:avLst/>
          </a:prstGeom>
          <a:noFill/>
          <a:ln>
            <a:noFill/>
          </a:ln>
        </p:spPr>
      </p:pic>
      <p:sp>
        <p:nvSpPr>
          <p:cNvPr id="9" name="BDP"/>
          <p:cNvSpPr/>
          <p:nvPr/>
        </p:nvSpPr>
        <p:spPr>
          <a:xfrm>
            <a:off x="0" y="6515100"/>
            <a:ext cx="8207315"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1" name="PB">
            <a:extLst>
              <a:ext uri="{FF2B5EF4-FFF2-40B4-BE49-F238E27FC236}">
                <a16:creationId xmlns:a16="http://schemas.microsoft.com/office/drawing/2014/main" id="{2E81913F-D98C-45DF-A3FE-B787AFD422F5}"/>
              </a:ext>
            </a:extLst>
          </p:cNvPr>
          <p:cNvSpPr/>
          <p:nvPr/>
        </p:nvSpPr>
        <p:spPr>
          <a:xfrm>
            <a:off x="0" y="6515100"/>
            <a:ext cx="8055827"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Espace réservé de la date 11">
            <a:extLst>
              <a:ext uri="{FF2B5EF4-FFF2-40B4-BE49-F238E27FC236}">
                <a16:creationId xmlns:a16="http://schemas.microsoft.com/office/drawing/2014/main" id="{FB75F5E0-0C47-423D-BF28-92F0E143A568}"/>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6B427BE4-3CA6-4BC2-AAC4-6D72DCEF59E6}"/>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947E7CD4-FC38-4576-BC8F-305D47697E05}"/>
              </a:ext>
            </a:extLst>
          </p:cNvPr>
          <p:cNvSpPr>
            <a:spLocks noGrp="1"/>
          </p:cNvSpPr>
          <p:nvPr>
            <p:ph type="sldNum" sz="quarter" idx="17"/>
          </p:nvPr>
        </p:nvSpPr>
        <p:spPr/>
        <p:txBody>
          <a:bodyPr/>
          <a:lstStyle/>
          <a:p>
            <a:pPr>
              <a:defRPr/>
            </a:pPr>
            <a:fld id="{2A19B30F-9136-4BF4-ACE0-62FF267387C0}" type="slidenum">
              <a:rPr lang="fr-FR" altLang="fr-FR" smtClean="0"/>
              <a:pPr>
                <a:defRPr/>
              </a:pPr>
              <a:t>40</a:t>
            </a:fld>
            <a:endParaRPr lang="fr-FR" altLang="fr-FR" dirty="0"/>
          </a:p>
        </p:txBody>
      </p:sp>
    </p:spTree>
    <p:extLst>
      <p:ext uri="{BB962C8B-B14F-4D97-AF65-F5344CB8AC3E}">
        <p14:creationId xmlns:p14="http://schemas.microsoft.com/office/powerpoint/2010/main" val="78374707"/>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720000" y="360000"/>
            <a:ext cx="8032812" cy="720000"/>
          </a:xfrm>
        </p:spPr>
        <p:txBody>
          <a:bodyPr/>
          <a:lstStyle/>
          <a:p>
            <a:r>
              <a:rPr lang="fr-FR" dirty="0"/>
              <a:t>Campus Paris Saclay</a:t>
            </a:r>
            <a:br>
              <a:rPr lang="fr-FR" dirty="0"/>
            </a:br>
            <a:r>
              <a:rPr lang="fr-FR" dirty="0"/>
              <a:t>Intégration dans un bâtiment complexe et réversibilité</a:t>
            </a:r>
          </a:p>
        </p:txBody>
      </p:sp>
      <p:sp>
        <p:nvSpPr>
          <p:cNvPr id="6" name="Espace réservé du texte 5"/>
          <p:cNvSpPr>
            <a:spLocks noGrp="1"/>
          </p:cNvSpPr>
          <p:nvPr>
            <p:ph type="body" sz="quarter" idx="18"/>
          </p:nvPr>
        </p:nvSpPr>
        <p:spPr>
          <a:xfrm>
            <a:off x="300562" y="2293206"/>
            <a:ext cx="3558516" cy="2368198"/>
          </a:xfrm>
        </p:spPr>
        <p:txBody>
          <a:bodyPr/>
          <a:lstStyle/>
          <a:p>
            <a:r>
              <a:rPr lang="fr-FR" dirty="0"/>
              <a:t>Parking du Quartier de l’École Polytechnique à Palaiseau (campus Paris Saclay)</a:t>
            </a:r>
          </a:p>
          <a:p>
            <a:pPr lvl="2"/>
            <a:r>
              <a:rPr lang="fr-FR" dirty="0"/>
              <a:t>Capacité : 448 VP, 32 motos/scooters</a:t>
            </a:r>
          </a:p>
          <a:p>
            <a:pPr lvl="2"/>
            <a:r>
              <a:rPr lang="fr-FR" dirty="0"/>
              <a:t>Programmes complémentaires : local vélo/mobilité en RDC de 250m² SU</a:t>
            </a:r>
          </a:p>
          <a:p>
            <a:pPr lvl="2"/>
            <a:r>
              <a:rPr lang="fr-FR" dirty="0"/>
              <a:t>Intégration à un ensemble complexe (résidence étudiante, commerces en RDC…)</a:t>
            </a:r>
          </a:p>
          <a:p>
            <a:pPr lvl="2"/>
            <a:r>
              <a:rPr lang="fr-FR" dirty="0"/>
              <a:t>2 niveaux souterrains</a:t>
            </a:r>
          </a:p>
          <a:p>
            <a:pPr lvl="2"/>
            <a:r>
              <a:rPr lang="fr-FR" dirty="0"/>
              <a:t>2 niveaux aériens réversibles en bureaux</a:t>
            </a:r>
          </a:p>
          <a:p>
            <a:pPr lvl="2"/>
            <a:r>
              <a:rPr lang="fr-FR" dirty="0"/>
              <a:t>Avancement du projet : livraison prochaine</a:t>
            </a:r>
          </a:p>
          <a:p>
            <a:pPr lvl="1"/>
            <a:endParaRPr lang="fr-FR" dirty="0"/>
          </a:p>
          <a:p>
            <a:endParaRPr lang="fr-FR" dirty="0"/>
          </a:p>
        </p:txBody>
      </p:sp>
      <p:pic>
        <p:nvPicPr>
          <p:cNvPr id="7" name="Picture 2" descr="\\S03\Company\Affaires BC\SA654A - SPL 2 Rives - Stat mobilité ZAC\Travail\Illustrations\Epaps2.PNG">
            <a:extLst>
              <a:ext uri="{FF2B5EF4-FFF2-40B4-BE49-F238E27FC236}">
                <a16:creationId xmlns:a16="http://schemas.microsoft.com/office/drawing/2014/main" id="{7E844997-F7F2-4F07-A93A-1189EE22926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921"/>
          <a:stretch/>
        </p:blipFill>
        <p:spPr bwMode="auto">
          <a:xfrm>
            <a:off x="4219410" y="1568284"/>
            <a:ext cx="4732516" cy="3725862"/>
          </a:xfrm>
          <a:prstGeom prst="rect">
            <a:avLst/>
          </a:prstGeom>
          <a:noFill/>
          <a:extLst>
            <a:ext uri="{909E8E84-426E-40DD-AFC4-6F175D3DCCD1}">
              <a14:hiddenFill xmlns:a14="http://schemas.microsoft.com/office/drawing/2010/main">
                <a:solidFill>
                  <a:srgbClr val="FFFFFF"/>
                </a:solidFill>
              </a14:hiddenFill>
            </a:ext>
          </a:extLst>
        </p:spPr>
      </p:pic>
      <p:sp>
        <p:nvSpPr>
          <p:cNvPr id="9" name="BDP"/>
          <p:cNvSpPr/>
          <p:nvPr/>
        </p:nvSpPr>
        <p:spPr>
          <a:xfrm>
            <a:off x="0" y="6515100"/>
            <a:ext cx="432542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PB">
            <a:extLst>
              <a:ext uri="{FF2B5EF4-FFF2-40B4-BE49-F238E27FC236}">
                <a16:creationId xmlns:a16="http://schemas.microsoft.com/office/drawing/2014/main" id="{AB3C0E16-6140-4085-B107-C0969BF6194F}"/>
              </a:ext>
            </a:extLst>
          </p:cNvPr>
          <p:cNvSpPr/>
          <p:nvPr/>
        </p:nvSpPr>
        <p:spPr>
          <a:xfrm>
            <a:off x="0" y="6515100"/>
            <a:ext cx="8724900"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3" name="Espace réservé de la date 12">
            <a:extLst>
              <a:ext uri="{FF2B5EF4-FFF2-40B4-BE49-F238E27FC236}">
                <a16:creationId xmlns:a16="http://schemas.microsoft.com/office/drawing/2014/main" id="{E88933A4-306A-4B6F-921E-C46A13A83ABA}"/>
              </a:ext>
            </a:extLst>
          </p:cNvPr>
          <p:cNvSpPr>
            <a:spLocks noGrp="1"/>
          </p:cNvSpPr>
          <p:nvPr>
            <p:ph type="dt" sz="half" idx="15"/>
          </p:nvPr>
        </p:nvSpPr>
        <p:spPr/>
        <p:txBody>
          <a:bodyPr/>
          <a:lstStyle/>
          <a:p>
            <a:pPr>
              <a:defRPr/>
            </a:pPr>
            <a:endParaRPr lang="fr-FR" dirty="0"/>
          </a:p>
        </p:txBody>
      </p:sp>
      <p:sp>
        <p:nvSpPr>
          <p:cNvPr id="14" name="Espace réservé du pied de page 13">
            <a:extLst>
              <a:ext uri="{FF2B5EF4-FFF2-40B4-BE49-F238E27FC236}">
                <a16:creationId xmlns:a16="http://schemas.microsoft.com/office/drawing/2014/main" id="{2C85E87F-B5F7-4AE4-A638-3929D92BC67B}"/>
              </a:ext>
            </a:extLst>
          </p:cNvPr>
          <p:cNvSpPr>
            <a:spLocks noGrp="1"/>
          </p:cNvSpPr>
          <p:nvPr>
            <p:ph type="ftr" sz="quarter" idx="16"/>
          </p:nvPr>
        </p:nvSpPr>
        <p:spPr/>
        <p:txBody>
          <a:bodyPr/>
          <a:lstStyle/>
          <a:p>
            <a:pPr>
              <a:defRPr/>
            </a:pPr>
            <a:endParaRPr lang="fr-FR" dirty="0"/>
          </a:p>
        </p:txBody>
      </p:sp>
      <p:sp>
        <p:nvSpPr>
          <p:cNvPr id="15" name="Espace réservé du numéro de diapositive 14">
            <a:extLst>
              <a:ext uri="{FF2B5EF4-FFF2-40B4-BE49-F238E27FC236}">
                <a16:creationId xmlns:a16="http://schemas.microsoft.com/office/drawing/2014/main" id="{E24E45D4-E4BF-4900-8BAC-7A06D6A6E9B1}"/>
              </a:ext>
            </a:extLst>
          </p:cNvPr>
          <p:cNvSpPr>
            <a:spLocks noGrp="1"/>
          </p:cNvSpPr>
          <p:nvPr>
            <p:ph type="sldNum" sz="quarter" idx="17"/>
          </p:nvPr>
        </p:nvSpPr>
        <p:spPr/>
        <p:txBody>
          <a:bodyPr/>
          <a:lstStyle/>
          <a:p>
            <a:pPr>
              <a:defRPr/>
            </a:pPr>
            <a:fld id="{2A19B30F-9136-4BF4-ACE0-62FF267387C0}" type="slidenum">
              <a:rPr lang="fr-FR" altLang="fr-FR" smtClean="0"/>
              <a:pPr>
                <a:defRPr/>
              </a:pPr>
              <a:t>41</a:t>
            </a:fld>
            <a:endParaRPr lang="fr-FR" altLang="fr-FR" dirty="0"/>
          </a:p>
        </p:txBody>
      </p:sp>
    </p:spTree>
    <p:extLst>
      <p:ext uri="{BB962C8B-B14F-4D97-AF65-F5344CB8AC3E}">
        <p14:creationId xmlns:p14="http://schemas.microsoft.com/office/powerpoint/2010/main" val="3096316504"/>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5"/>
          </p:nvPr>
        </p:nvSpPr>
        <p:spPr/>
        <p:txBody>
          <a:bodyPr/>
          <a:lstStyle/>
          <a:p>
            <a:pPr>
              <a:defRPr/>
            </a:pPr>
            <a:r>
              <a:rPr lang="fr-FR"/>
              <a:t>12 mars 2020</a:t>
            </a:r>
            <a:endParaRPr lang="fr-FR" dirty="0"/>
          </a:p>
        </p:txBody>
      </p:sp>
      <p:sp>
        <p:nvSpPr>
          <p:cNvPr id="3" name="Espace réservé du pied de page 2"/>
          <p:cNvSpPr>
            <a:spLocks noGrp="1"/>
          </p:cNvSpPr>
          <p:nvPr>
            <p:ph type="ftr" sz="quarter" idx="16"/>
          </p:nvPr>
        </p:nvSpPr>
        <p:spPr/>
        <p:txBody>
          <a:bodyPr/>
          <a:lstStyle/>
          <a:p>
            <a:pPr>
              <a:defRPr/>
            </a:pPr>
            <a:r>
              <a:rPr lang="fr-FR"/>
              <a:t>Le modèle économique du stationnement payant en ouvrage - PROVISOIRE</a:t>
            </a:r>
            <a:endParaRPr lang="fr-FR" dirty="0"/>
          </a:p>
        </p:txBody>
      </p:sp>
      <p:sp>
        <p:nvSpPr>
          <p:cNvPr id="4" name="Espace réservé du numéro de diapositive 3"/>
          <p:cNvSpPr>
            <a:spLocks noGrp="1"/>
          </p:cNvSpPr>
          <p:nvPr>
            <p:ph type="sldNum" sz="quarter" idx="17"/>
          </p:nvPr>
        </p:nvSpPr>
        <p:spPr/>
        <p:txBody>
          <a:bodyPr/>
          <a:lstStyle/>
          <a:p>
            <a:pPr>
              <a:defRPr/>
            </a:pPr>
            <a:fld id="{2A19B30F-9136-4BF4-ACE0-62FF267387C0}" type="slidenum">
              <a:rPr lang="fr-FR" altLang="fr-FR" smtClean="0"/>
              <a:pPr>
                <a:defRPr/>
              </a:pPr>
              <a:t>42</a:t>
            </a:fld>
            <a:endParaRPr lang="fr-FR" altLang="fr-FR" dirty="0"/>
          </a:p>
        </p:txBody>
      </p:sp>
      <p:sp>
        <p:nvSpPr>
          <p:cNvPr id="5" name="Titre 4"/>
          <p:cNvSpPr>
            <a:spLocks noGrp="1"/>
          </p:cNvSpPr>
          <p:nvPr>
            <p:ph type="title"/>
          </p:nvPr>
        </p:nvSpPr>
        <p:spPr>
          <a:xfrm>
            <a:off x="720000" y="360000"/>
            <a:ext cx="7947950" cy="720000"/>
          </a:xfrm>
        </p:spPr>
        <p:txBody>
          <a:bodyPr>
            <a:normAutofit/>
          </a:bodyPr>
          <a:lstStyle/>
          <a:p>
            <a:r>
              <a:rPr lang="fr-FR" dirty="0"/>
              <a:t>Strasbourg et Dijon </a:t>
            </a:r>
            <a:br>
              <a:rPr lang="fr-FR" dirty="0"/>
            </a:br>
            <a:r>
              <a:rPr lang="fr-FR" dirty="0"/>
              <a:t>Parkings en bois</a:t>
            </a:r>
          </a:p>
        </p:txBody>
      </p:sp>
      <p:sp>
        <p:nvSpPr>
          <p:cNvPr id="6" name="Espace réservé du texte 5"/>
          <p:cNvSpPr>
            <a:spLocks noGrp="1"/>
          </p:cNvSpPr>
          <p:nvPr>
            <p:ph type="body" sz="quarter" idx="18"/>
          </p:nvPr>
        </p:nvSpPr>
        <p:spPr>
          <a:xfrm>
            <a:off x="720000" y="1440000"/>
            <a:ext cx="4156800" cy="4680000"/>
          </a:xfrm>
          <a:ln>
            <a:noFill/>
          </a:ln>
        </p:spPr>
        <p:txBody>
          <a:bodyPr/>
          <a:lstStyle/>
          <a:p>
            <a:pPr lvl="1"/>
            <a:r>
              <a:rPr lang="fr-FR" dirty="0"/>
              <a:t>La construction de parkings silos en bois est très peu répandue aujourd'hui. Seuls deux projets semblent référencés en France :</a:t>
            </a:r>
          </a:p>
          <a:p>
            <a:pPr lvl="2"/>
            <a:r>
              <a:rPr lang="fr-FR" dirty="0"/>
              <a:t>à Ostwald (67) : parking de 405 places desservant des logements (Bouygues Immobilier / </a:t>
            </a:r>
            <a:r>
              <a:rPr lang="fr-FR" dirty="0" err="1"/>
              <a:t>Jourda</a:t>
            </a:r>
            <a:r>
              <a:rPr lang="fr-FR" dirty="0"/>
              <a:t> Architectes)</a:t>
            </a:r>
          </a:p>
          <a:p>
            <a:pPr lvl="2"/>
            <a:r>
              <a:rPr lang="fr-FR" dirty="0"/>
              <a:t>à Dijon (21) : parking de 563 places (</a:t>
            </a:r>
            <a:r>
              <a:rPr lang="fr-FR" dirty="0" err="1"/>
              <a:t>Graam</a:t>
            </a:r>
            <a:r>
              <a:rPr lang="fr-FR" dirty="0"/>
              <a:t> Architecture)</a:t>
            </a:r>
          </a:p>
          <a:p>
            <a:pPr lvl="1"/>
            <a:endParaRPr lang="fr-FR" dirty="0"/>
          </a:p>
          <a:p>
            <a:pPr lvl="1"/>
            <a:r>
              <a:rPr lang="fr-FR" dirty="0"/>
              <a:t>Aucun des deux projets n'est réalisé totalement en bois : la norme « parc de stationnement largement ventilé », pensée pour le béton et le métal, impose le recours à des planchers utilisant ces matériaux. Les deux projets présentent  un niveau différent en termes d’utilisation du bois : à Dijon, le contreventement est entièrement assuré par la structure bois, là ou des cages d'escalier en béton l'assurent à Strasbourg de manière plus traditionnelle.</a:t>
            </a:r>
          </a:p>
          <a:p>
            <a:pPr lvl="1"/>
            <a:endParaRPr lang="fr-FR" dirty="0"/>
          </a:p>
          <a:p>
            <a:pPr lvl="1"/>
            <a:r>
              <a:rPr lang="fr-FR" dirty="0"/>
              <a:t>Le coût travaux annoncé pour le projet de Strasbourg est de 8000 € HT/place.</a:t>
            </a:r>
          </a:p>
          <a:p>
            <a:pPr lvl="1"/>
            <a:endParaRPr lang="fr-FR" dirty="0"/>
          </a:p>
          <a:p>
            <a:pPr lvl="1"/>
            <a:r>
              <a:rPr lang="fr-FR" dirty="0"/>
              <a:t>Les exigences en matière de construction bas carbone devraient pousser au développement de tels ouvrages.</a:t>
            </a:r>
          </a:p>
          <a:p>
            <a:pPr lvl="1"/>
            <a:endParaRPr lang="fr-FR" dirty="0"/>
          </a:p>
        </p:txBody>
      </p:sp>
      <p:pic>
        <p:nvPicPr>
          <p:cNvPr id="2050" name="Picture 2" descr="C:\Users\ChristopheB\Downloads\Screenshot_2020-02-12 GRAAM architecture – Sil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4376" y="4052719"/>
            <a:ext cx="3683574" cy="206728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s03\Company\Affaires BC\SA799A - RATP - Centrales de mobilité\Travail\M3 - Stt payant en ouvrage\jourd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376" y="1440000"/>
            <a:ext cx="3683574" cy="2455716"/>
          </a:xfrm>
          <a:prstGeom prst="rect">
            <a:avLst/>
          </a:prstGeom>
          <a:noFill/>
          <a:extLst>
            <a:ext uri="{909E8E84-426E-40DD-AFC4-6F175D3DCCD1}">
              <a14:hiddenFill xmlns:a14="http://schemas.microsoft.com/office/drawing/2010/main">
                <a:solidFill>
                  <a:srgbClr val="FFFFFF"/>
                </a:solidFill>
              </a14:hiddenFill>
            </a:ext>
          </a:extLst>
        </p:spPr>
      </p:pic>
      <p:sp>
        <p:nvSpPr>
          <p:cNvPr id="8" name="BDP"/>
          <p:cNvSpPr/>
          <p:nvPr/>
        </p:nvSpPr>
        <p:spPr>
          <a:xfrm>
            <a:off x="0" y="6515100"/>
            <a:ext cx="3894108"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Tree>
    <p:extLst>
      <p:ext uri="{BB962C8B-B14F-4D97-AF65-F5344CB8AC3E}">
        <p14:creationId xmlns:p14="http://schemas.microsoft.com/office/powerpoint/2010/main" val="2293585735"/>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descr="\\s03\Company\Affaires BC\SA654A - SPL 2 Rives - Stat mobilité ZAC\Travail\Illustrations\véloparc2.jpg">
            <a:extLst>
              <a:ext uri="{FF2B5EF4-FFF2-40B4-BE49-F238E27FC236}">
                <a16:creationId xmlns:a16="http://schemas.microsoft.com/office/drawing/2014/main" id="{EC5CCE2C-C920-497F-87E6-2284B4FAE0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2475" y="1470025"/>
            <a:ext cx="3527425" cy="234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Titre 1">
            <a:extLst>
              <a:ext uri="{FF2B5EF4-FFF2-40B4-BE49-F238E27FC236}">
                <a16:creationId xmlns:a16="http://schemas.microsoft.com/office/drawing/2014/main" id="{67DD57D6-BA30-4160-90F4-65EF14B62660}"/>
              </a:ext>
            </a:extLst>
          </p:cNvPr>
          <p:cNvSpPr>
            <a:spLocks noGrp="1"/>
          </p:cNvSpPr>
          <p:nvPr>
            <p:ph type="ctrTitle"/>
          </p:nvPr>
        </p:nvSpPr>
        <p:spPr>
          <a:xfrm>
            <a:off x="922338" y="301625"/>
            <a:ext cx="7535862" cy="755650"/>
          </a:xfrm>
        </p:spPr>
        <p:txBody>
          <a:bodyPr/>
          <a:lstStyle/>
          <a:p>
            <a:r>
              <a:rPr lang="fr-FR" altLang="fr-FR" dirty="0">
                <a:latin typeface="Arial" panose="020B0604020202020204" pitchFamily="34" charset="0"/>
                <a:ea typeface="ＭＳ Ｐゴシック" panose="020B0600070205080204" pitchFamily="34" charset="-128"/>
                <a:cs typeface="Arial" panose="020B0604020202020204" pitchFamily="34" charset="0"/>
              </a:rPr>
              <a:t>Strasbourg</a:t>
            </a:r>
            <a:br>
              <a:rPr lang="fr-FR" altLang="fr-FR" dirty="0">
                <a:latin typeface="Arial" panose="020B0604020202020204" pitchFamily="34" charset="0"/>
                <a:ea typeface="ＭＳ Ｐゴシック" panose="020B0600070205080204" pitchFamily="34" charset="-128"/>
                <a:cs typeface="Arial" panose="020B0604020202020204" pitchFamily="34" charset="0"/>
              </a:rPr>
            </a:br>
            <a:r>
              <a:rPr lang="fr-FR" altLang="fr-FR" dirty="0">
                <a:latin typeface="Arial" panose="020B0604020202020204" pitchFamily="34" charset="0"/>
                <a:ea typeface="ＭＳ Ｐゴシック" panose="020B0600070205080204" pitchFamily="34" charset="-128"/>
                <a:cs typeface="Arial" panose="020B0604020202020204" pitchFamily="34" charset="0"/>
              </a:rPr>
              <a:t>Parkings à vélos sécurisés</a:t>
            </a:r>
          </a:p>
        </p:txBody>
      </p:sp>
      <p:pic>
        <p:nvPicPr>
          <p:cNvPr id="59397" name="Picture 2" descr="\\s03\Company\Affaires BC\SA654A - SPL 2 Rives - Stat mobilité ZAC\Travail\Illustrations\véloparc1.jpg">
            <a:extLst>
              <a:ext uri="{FF2B5EF4-FFF2-40B4-BE49-F238E27FC236}">
                <a16:creationId xmlns:a16="http://schemas.microsoft.com/office/drawing/2014/main" id="{43BA61F7-3CD6-4423-B915-5E72253F0A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338" y="1476375"/>
            <a:ext cx="3533775" cy="234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Picture 4" descr="\\s03\Company\Affaires BC\SA654A - SPL 2 Rives - Stat mobilité ZAC\Travail\Illustrations\véloparc3.jpg">
            <a:extLst>
              <a:ext uri="{FF2B5EF4-FFF2-40B4-BE49-F238E27FC236}">
                <a16:creationId xmlns:a16="http://schemas.microsoft.com/office/drawing/2014/main" id="{5B2A3B5E-91C4-4D38-8290-2D7805AE2E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2475" y="3897313"/>
            <a:ext cx="3533775"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5" descr="\\s03\Company\Affaires BC\SA654A - SPL 2 Rives - Stat mobilité ZAC\Travail\Illustrations\véloparc4.jpg">
            <a:extLst>
              <a:ext uri="{FF2B5EF4-FFF2-40B4-BE49-F238E27FC236}">
                <a16:creationId xmlns:a16="http://schemas.microsoft.com/office/drawing/2014/main" id="{C844B10C-95B4-4712-855B-2AB46FD082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338" y="3897313"/>
            <a:ext cx="3533775" cy="235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ZoneTexte 1">
            <a:extLst>
              <a:ext uri="{FF2B5EF4-FFF2-40B4-BE49-F238E27FC236}">
                <a16:creationId xmlns:a16="http://schemas.microsoft.com/office/drawing/2014/main" id="{1B00575F-557B-4635-AE79-FFCD4FA0850B}"/>
              </a:ext>
            </a:extLst>
          </p:cNvPr>
          <p:cNvSpPr txBox="1">
            <a:spLocks noChangeArrowheads="1"/>
          </p:cNvSpPr>
          <p:nvPr/>
        </p:nvSpPr>
        <p:spPr bwMode="auto">
          <a:xfrm>
            <a:off x="3960813" y="5895975"/>
            <a:ext cx="4135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9pPr>
          </a:lstStyle>
          <a:p>
            <a:pPr algn="r" eaLnBrk="1" hangingPunct="1">
              <a:spcBef>
                <a:spcPct val="0"/>
              </a:spcBef>
              <a:buFontTx/>
              <a:buNone/>
            </a:pPr>
            <a:r>
              <a:rPr lang="fr-FR" altLang="fr-FR" sz="1800" b="1"/>
              <a:t>Véloparc des Tanneurs </a:t>
            </a:r>
          </a:p>
        </p:txBody>
      </p:sp>
      <p:sp>
        <p:nvSpPr>
          <p:cNvPr id="6" name="PB">
            <a:extLst>
              <a:ext uri="{FF2B5EF4-FFF2-40B4-BE49-F238E27FC236}">
                <a16:creationId xmlns:a16="http://schemas.microsoft.com/office/drawing/2014/main" id="{1FE6F991-D6D8-45A6-A0F4-8991DDB8ABEE}"/>
              </a:ext>
            </a:extLst>
          </p:cNvPr>
          <p:cNvSpPr/>
          <p:nvPr/>
        </p:nvSpPr>
        <p:spPr>
          <a:xfrm>
            <a:off x="0" y="6515100"/>
            <a:ext cx="8278851"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8" name="Espace réservé du numéro de diapositive 7">
            <a:extLst>
              <a:ext uri="{FF2B5EF4-FFF2-40B4-BE49-F238E27FC236}">
                <a16:creationId xmlns:a16="http://schemas.microsoft.com/office/drawing/2014/main" id="{56B2B531-5D6E-4F09-8551-451291385DED}"/>
              </a:ext>
            </a:extLst>
          </p:cNvPr>
          <p:cNvSpPr>
            <a:spLocks noGrp="1"/>
          </p:cNvSpPr>
          <p:nvPr>
            <p:ph type="sldNum" sz="quarter" idx="11"/>
          </p:nvPr>
        </p:nvSpPr>
        <p:spPr/>
        <p:txBody>
          <a:bodyPr/>
          <a:lstStyle/>
          <a:p>
            <a:fld id="{7AFCC581-8502-4782-B9F9-DD1DEB2E3034}" type="slidenum">
              <a:rPr lang="fr-FR" altLang="fr-FR" smtClean="0"/>
              <a:pPr/>
              <a:t>43</a:t>
            </a:fld>
            <a:endParaRPr lang="fr-FR" altLang="fr-F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20000" y="360000"/>
            <a:ext cx="8032812" cy="720000"/>
          </a:xfrm>
        </p:spPr>
        <p:txBody>
          <a:bodyPr anchor="ctr" anchorCtr="0">
            <a:normAutofit/>
          </a:bodyPr>
          <a:lstStyle/>
          <a:p>
            <a:r>
              <a:rPr lang="fr-FR" dirty="0"/>
              <a:t>Une tendance au regroupement du stationnement dans des ouvrages de plusieurs centaines de places</a:t>
            </a:r>
          </a:p>
        </p:txBody>
      </p:sp>
      <p:sp>
        <p:nvSpPr>
          <p:cNvPr id="7" name="Espace réservé du contenu 2"/>
          <p:cNvSpPr>
            <a:spLocks noGrp="1"/>
          </p:cNvSpPr>
          <p:nvPr>
            <p:ph type="body" sz="quarter" idx="18"/>
          </p:nvPr>
        </p:nvSpPr>
        <p:spPr>
          <a:xfrm>
            <a:off x="347093" y="1437963"/>
            <a:ext cx="8612094" cy="4790252"/>
          </a:xfrm>
        </p:spPr>
        <p:txBody>
          <a:bodyPr>
            <a:normAutofit/>
          </a:bodyPr>
          <a:lstStyle>
            <a:lvl1pPr>
              <a:defRPr sz="2000"/>
            </a:lvl1pPr>
            <a:lvl2pPr>
              <a:defRPr sz="1800"/>
            </a:lvl2pPr>
            <a:lvl3pPr>
              <a:defRPr sz="1800"/>
            </a:lvl3pPr>
            <a:lvl4pPr>
              <a:defRPr sz="1800"/>
            </a:lvl4pPr>
            <a:lvl5pPr>
              <a:defRPr sz="1600"/>
            </a:lvl5pPr>
          </a:lstStyle>
          <a:p>
            <a:r>
              <a:rPr lang="fr-FR" sz="1800" dirty="0"/>
              <a:t>Les intérêts</a:t>
            </a:r>
          </a:p>
          <a:p>
            <a:endParaRPr lang="fr-FR" sz="1800" b="0" dirty="0"/>
          </a:p>
          <a:p>
            <a:r>
              <a:rPr lang="fr-FR" sz="1400" dirty="0"/>
              <a:t>Concentration</a:t>
            </a:r>
            <a:r>
              <a:rPr lang="fr-FR" sz="1400" b="0" dirty="0"/>
              <a:t> du stationnement et potentiel de limitation dans les autres espaces</a:t>
            </a:r>
          </a:p>
          <a:p>
            <a:pPr marL="285750" indent="-285750">
              <a:buFont typeface="Arial" panose="020B0604020202020204" pitchFamily="34" charset="0"/>
              <a:buChar char="•"/>
            </a:pPr>
            <a:r>
              <a:rPr lang="fr-FR" sz="1200" b="0" dirty="0"/>
              <a:t>Limitation des voiries d’accès</a:t>
            </a:r>
          </a:p>
          <a:p>
            <a:pPr marL="285750" indent="-285750">
              <a:buFont typeface="Arial" panose="020B0604020202020204" pitchFamily="34" charset="0"/>
              <a:buChar char="•"/>
            </a:pPr>
            <a:r>
              <a:rPr lang="fr-FR" sz="1200" b="0" dirty="0"/>
              <a:t>Limitation du nombre d’entrées de parking qui coupent les cheminements piétons, les pistes cyclables</a:t>
            </a:r>
          </a:p>
          <a:p>
            <a:pPr marL="285750" indent="-285750">
              <a:buFont typeface="Arial" panose="020B0604020202020204" pitchFamily="34" charset="0"/>
              <a:buChar char="•"/>
            </a:pPr>
            <a:r>
              <a:rPr lang="fr-FR" sz="1200" b="0" dirty="0"/>
              <a:t>Espace libéré dans les programmes de logements, bureaux pour d’autres programmations: parkings vélos, locaux poussettes, pleine terre, etc.</a:t>
            </a:r>
          </a:p>
          <a:p>
            <a:endParaRPr lang="fr-FR" sz="1200" b="0" dirty="0"/>
          </a:p>
          <a:p>
            <a:r>
              <a:rPr lang="fr-FR" sz="1400" dirty="0"/>
              <a:t>Limitation de l’usage et de la possession de la voiture</a:t>
            </a:r>
          </a:p>
          <a:p>
            <a:pPr marL="285750" indent="-285750">
              <a:buFont typeface="Arial" panose="020B0604020202020204" pitchFamily="34" charset="0"/>
              <a:buChar char="•"/>
            </a:pPr>
            <a:r>
              <a:rPr lang="fr-FR" sz="1200" b="0" dirty="0"/>
              <a:t>Par l’amélioration du cadre de vie urbain (davantage d’aménités accessibles à pied)</a:t>
            </a:r>
          </a:p>
          <a:p>
            <a:pPr marL="285750" indent="-285750">
              <a:buFont typeface="Arial" panose="020B0604020202020204" pitchFamily="34" charset="0"/>
              <a:buChar char="•"/>
            </a:pPr>
            <a:r>
              <a:rPr lang="fr-FR" sz="1200" b="0" dirty="0"/>
              <a:t>Par les micro pertes de temps liées à l’éloignement relatif du lieu de stationnement, qui engendrent une perte d’attractivité de la voiture pour les très courts trajets en particulier</a:t>
            </a:r>
          </a:p>
          <a:p>
            <a:pPr marL="285750" indent="-285750">
              <a:buFont typeface="Arial" panose="020B0604020202020204" pitchFamily="34" charset="0"/>
              <a:buChar char="•"/>
            </a:pPr>
            <a:endParaRPr lang="fr-FR" sz="1200" b="0" dirty="0"/>
          </a:p>
          <a:p>
            <a:r>
              <a:rPr lang="fr-FR" sz="1400" dirty="0"/>
              <a:t>Gains économiques et d’espaces liés au foisonnement</a:t>
            </a:r>
          </a:p>
          <a:p>
            <a:pPr marL="285750" indent="-285750">
              <a:buFont typeface="Arial" panose="020B0604020202020204" pitchFamily="34" charset="0"/>
              <a:buChar char="•"/>
            </a:pPr>
            <a:r>
              <a:rPr lang="fr-FR" sz="1200" b="0" dirty="0"/>
              <a:t>Jusqu’à 25% pour une programmation équilibrée logements-bureaux-commerces-équipements</a:t>
            </a:r>
          </a:p>
          <a:p>
            <a:endParaRPr lang="fr-FR" sz="1200" b="0" dirty="0"/>
          </a:p>
          <a:p>
            <a:r>
              <a:rPr lang="fr-FR" sz="1400" dirty="0"/>
              <a:t>Cadre favorable au développement de services liés au stationnement </a:t>
            </a:r>
            <a:r>
              <a:rPr lang="fr-FR" sz="1400" b="0" dirty="0"/>
              <a:t>(économies d’échelle)</a:t>
            </a:r>
            <a:endParaRPr lang="fr-FR" sz="1400" dirty="0"/>
          </a:p>
          <a:p>
            <a:pPr marL="171450" indent="-171450">
              <a:buFont typeface="Arial" panose="020B0604020202020204" pitchFamily="34" charset="0"/>
              <a:buChar char="•"/>
            </a:pPr>
            <a:r>
              <a:rPr lang="fr-FR" sz="1200" b="0" dirty="0"/>
              <a:t>Recharge électrique, autopartage, services vélos, consignes automatiques, etc.</a:t>
            </a:r>
          </a:p>
          <a:p>
            <a:pPr marL="285750" indent="-285750">
              <a:buFont typeface="Arial" panose="020B0604020202020204" pitchFamily="34" charset="0"/>
              <a:buChar char="•"/>
            </a:pPr>
            <a:endParaRPr lang="fr-FR" sz="1200" b="0" dirty="0"/>
          </a:p>
          <a:p>
            <a:pPr marL="285750" indent="-285750">
              <a:buFont typeface="Arial" panose="020B0604020202020204" pitchFamily="34" charset="0"/>
              <a:buChar char="•"/>
            </a:pPr>
            <a:endParaRPr lang="fr-FR" sz="1200" b="0" dirty="0"/>
          </a:p>
          <a:p>
            <a:r>
              <a:rPr lang="fr-FR" sz="1600" dirty="0"/>
              <a:t>Le principal écueil</a:t>
            </a:r>
          </a:p>
          <a:p>
            <a:pPr marL="285750" indent="-285750">
              <a:buFont typeface="Arial" panose="020B0604020202020204" pitchFamily="34" charset="0"/>
              <a:buChar char="•"/>
            </a:pPr>
            <a:r>
              <a:rPr lang="fr-FR" sz="1400" b="0" dirty="0"/>
              <a:t>Convaincre la chaîne d’acteurs (collectivité, aménageur, promoteur, investisseurs, futurs habitants) du bien fondé de cette organisation du stationnement</a:t>
            </a:r>
          </a:p>
          <a:p>
            <a:endParaRPr lang="fr-FR" sz="1600" b="0" dirty="0"/>
          </a:p>
        </p:txBody>
      </p:sp>
      <p:sp>
        <p:nvSpPr>
          <p:cNvPr id="11" name="PB">
            <a:extLst>
              <a:ext uri="{FF2B5EF4-FFF2-40B4-BE49-F238E27FC236}">
                <a16:creationId xmlns:a16="http://schemas.microsoft.com/office/drawing/2014/main" id="{80FF20A8-9D16-4E7E-A5B6-9202C4C8BBBC}"/>
              </a:ext>
            </a:extLst>
          </p:cNvPr>
          <p:cNvSpPr/>
          <p:nvPr/>
        </p:nvSpPr>
        <p:spPr>
          <a:xfrm>
            <a:off x="0" y="6515100"/>
            <a:ext cx="582558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Espace réservé de la date 11">
            <a:extLst>
              <a:ext uri="{FF2B5EF4-FFF2-40B4-BE49-F238E27FC236}">
                <a16:creationId xmlns:a16="http://schemas.microsoft.com/office/drawing/2014/main" id="{78B9A3DE-ADDC-4A10-8013-0BCE64ECF157}"/>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46011313-1844-4F77-8FA8-E0BC586BE1DE}"/>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21E8AD62-5364-4730-BBBB-938A362ADF8E}"/>
              </a:ext>
            </a:extLst>
          </p:cNvPr>
          <p:cNvSpPr>
            <a:spLocks noGrp="1"/>
          </p:cNvSpPr>
          <p:nvPr>
            <p:ph type="sldNum" sz="quarter" idx="17"/>
          </p:nvPr>
        </p:nvSpPr>
        <p:spPr/>
        <p:txBody>
          <a:bodyPr/>
          <a:lstStyle/>
          <a:p>
            <a:pPr>
              <a:defRPr/>
            </a:pPr>
            <a:fld id="{2A19B30F-9136-4BF4-ACE0-62FF267387C0}" type="slidenum">
              <a:rPr lang="fr-FR" altLang="fr-FR" smtClean="0"/>
              <a:pPr>
                <a:defRPr/>
              </a:pPr>
              <a:t>44</a:t>
            </a:fld>
            <a:endParaRPr lang="fr-FR" altLang="fr-FR" dirty="0"/>
          </a:p>
        </p:txBody>
      </p:sp>
    </p:spTree>
    <p:extLst>
      <p:ext uri="{BB962C8B-B14F-4D97-AF65-F5344CB8AC3E}">
        <p14:creationId xmlns:p14="http://schemas.microsoft.com/office/powerpoint/2010/main" val="2769628117"/>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20000" y="360000"/>
            <a:ext cx="8032812" cy="720000"/>
          </a:xfrm>
        </p:spPr>
        <p:txBody>
          <a:bodyPr anchor="ctr" anchorCtr="0">
            <a:normAutofit/>
          </a:bodyPr>
          <a:lstStyle/>
          <a:p>
            <a:r>
              <a:rPr lang="fr-FR" dirty="0"/>
              <a:t>Une tendance à la réduction des ratios de stationnement dans les métropoles…</a:t>
            </a:r>
          </a:p>
        </p:txBody>
      </p:sp>
      <p:sp>
        <p:nvSpPr>
          <p:cNvPr id="7" name="Espace réservé du contenu 2"/>
          <p:cNvSpPr>
            <a:spLocks noGrp="1"/>
          </p:cNvSpPr>
          <p:nvPr>
            <p:ph type="body" sz="quarter" idx="18"/>
          </p:nvPr>
        </p:nvSpPr>
        <p:spPr>
          <a:xfrm>
            <a:off x="347093" y="1225257"/>
            <a:ext cx="8612094" cy="5190013"/>
          </a:xfrm>
        </p:spPr>
        <p:txBody>
          <a:bodyPr>
            <a:normAutofit fontScale="92500" lnSpcReduction="10000"/>
          </a:bodyPr>
          <a:lstStyle>
            <a:lvl1pPr>
              <a:defRPr sz="2000"/>
            </a:lvl1pPr>
            <a:lvl2pPr>
              <a:defRPr sz="1800"/>
            </a:lvl2pPr>
            <a:lvl3pPr>
              <a:defRPr sz="1800"/>
            </a:lvl3pPr>
            <a:lvl4pPr>
              <a:defRPr sz="1800"/>
            </a:lvl4pPr>
            <a:lvl5pPr>
              <a:defRPr sz="1600"/>
            </a:lvl5pPr>
          </a:lstStyle>
          <a:p>
            <a:r>
              <a:rPr lang="fr-FR" sz="1800" dirty="0"/>
              <a:t>Les intérêts</a:t>
            </a:r>
          </a:p>
          <a:p>
            <a:endParaRPr lang="fr-FR" sz="1800" b="0" dirty="0"/>
          </a:p>
          <a:p>
            <a:r>
              <a:rPr lang="fr-FR" sz="1400" dirty="0"/>
              <a:t>Accompagner et amplifier la transition des mobilités</a:t>
            </a:r>
            <a:endParaRPr lang="fr-FR" sz="1200" b="0" dirty="0"/>
          </a:p>
          <a:p>
            <a:endParaRPr lang="fr-FR" sz="1200" b="0" dirty="0"/>
          </a:p>
          <a:p>
            <a:r>
              <a:rPr lang="fr-FR" sz="1400" dirty="0"/>
              <a:t>Mieux valoriser l’espace public et le foncier, </a:t>
            </a:r>
            <a:r>
              <a:rPr lang="fr-FR" sz="1400" b="0" dirty="0"/>
              <a:t>et « laisser de la place » aux autres enjeux d’un projet: gestion des eaux pluviales, espaces verts, production d’énergies renouvelables, etc.</a:t>
            </a:r>
            <a:endParaRPr lang="fr-FR" sz="1400" dirty="0"/>
          </a:p>
          <a:p>
            <a:pPr marL="285750" indent="-285750">
              <a:buFont typeface="Arial" panose="020B0604020202020204" pitchFamily="34" charset="0"/>
              <a:buChar char="•"/>
            </a:pPr>
            <a:endParaRPr lang="fr-FR" sz="1200" b="0" dirty="0"/>
          </a:p>
          <a:p>
            <a:r>
              <a:rPr lang="fr-FR" sz="1400" dirty="0"/>
              <a:t>Améliorer l’équilibre financier des projets</a:t>
            </a:r>
          </a:p>
          <a:p>
            <a:endParaRPr lang="fr-FR" sz="1400" dirty="0"/>
          </a:p>
          <a:p>
            <a:pPr marL="285750" indent="-285750">
              <a:buFont typeface="Arial" panose="020B0604020202020204" pitchFamily="34" charset="0"/>
              <a:buChar char="•"/>
            </a:pPr>
            <a:r>
              <a:rPr lang="fr-FR" sz="1400" b="0" dirty="0"/>
              <a:t>L’équilibrage des projets de stationnement est toujours compliqué</a:t>
            </a:r>
          </a:p>
          <a:p>
            <a:pPr marL="285750" indent="-285750">
              <a:buFont typeface="Arial" panose="020B0604020202020204" pitchFamily="34" charset="0"/>
              <a:buChar char="•"/>
            </a:pPr>
            <a:endParaRPr lang="fr-FR" sz="1400" b="0" dirty="0"/>
          </a:p>
          <a:p>
            <a:pPr marL="285750" indent="-285750">
              <a:buFont typeface="Arial" panose="020B0604020202020204" pitchFamily="34" charset="0"/>
              <a:buChar char="•"/>
            </a:pPr>
            <a:r>
              <a:rPr lang="fr-FR" sz="1400" b="0" dirty="0"/>
              <a:t>Les tarifs semblent « toujours trop chers » aux usagers finaux: les places sont souvent vendues à perte</a:t>
            </a:r>
          </a:p>
          <a:p>
            <a:pPr marL="285750" indent="-285750">
              <a:buFont typeface="Arial" panose="020B0604020202020204" pitchFamily="34" charset="0"/>
              <a:buChar char="•"/>
            </a:pPr>
            <a:endParaRPr lang="fr-FR" sz="1400" b="0" dirty="0"/>
          </a:p>
          <a:p>
            <a:pPr marL="285750" indent="-285750">
              <a:buFont typeface="Arial" panose="020B0604020202020204" pitchFamily="34" charset="0"/>
              <a:buChar char="•"/>
            </a:pPr>
            <a:r>
              <a:rPr lang="fr-FR" sz="1400" b="0" dirty="0"/>
              <a:t>Les coûts sont importants, à la fois en investissement et en exploitation</a:t>
            </a:r>
          </a:p>
          <a:p>
            <a:pPr marL="465138" lvl="2" indent="-285750"/>
            <a:r>
              <a:rPr lang="fr-FR" sz="1050" b="0" dirty="0"/>
              <a:t>Coût de construction de 15 000 à  20 000 € HT par place en silo + coût du foncier</a:t>
            </a:r>
          </a:p>
          <a:p>
            <a:pPr marL="465138" lvl="2" indent="-285750"/>
            <a:r>
              <a:rPr lang="fr-FR" sz="1050" dirty="0"/>
              <a:t>Coût de construction de 20 000 € HT à 40 000 € HT par place en souterrain selon caractéristiques du sol</a:t>
            </a:r>
          </a:p>
          <a:p>
            <a:pPr marL="465138" lvl="2" indent="-285750"/>
            <a:r>
              <a:rPr lang="fr-FR" sz="1050" dirty="0"/>
              <a:t>Charges de fonctionnement de 300 – 400 € HT par place en silo et 400-600 € HT par place en souterrain</a:t>
            </a:r>
          </a:p>
          <a:p>
            <a:pPr lvl="2" indent="0">
              <a:buNone/>
            </a:pPr>
            <a:endParaRPr lang="fr-FR" sz="1050" dirty="0"/>
          </a:p>
          <a:p>
            <a:pPr marL="285750" indent="-285750">
              <a:buFont typeface="Arial" panose="020B0604020202020204" pitchFamily="34" charset="0"/>
              <a:buChar char="•"/>
            </a:pPr>
            <a:r>
              <a:rPr lang="fr-FR" sz="1400" b="0" dirty="0"/>
              <a:t>Le coût marginal est souvent supérieur au coût moyen</a:t>
            </a:r>
          </a:p>
          <a:p>
            <a:pPr marL="465138" lvl="2" indent="-285750"/>
            <a:r>
              <a:rPr lang="fr-FR" sz="1100" dirty="0"/>
              <a:t>Coûts croissants avec le nombre de niveaux: nappes phréatiques, etc.</a:t>
            </a:r>
          </a:p>
          <a:p>
            <a:pPr lvl="2" indent="0">
              <a:buNone/>
            </a:pPr>
            <a:endParaRPr lang="fr-FR" sz="1100" b="0" dirty="0"/>
          </a:p>
          <a:p>
            <a:r>
              <a:rPr lang="fr-FR" sz="1600" dirty="0"/>
              <a:t>Le principal écueil</a:t>
            </a:r>
          </a:p>
          <a:p>
            <a:endParaRPr lang="fr-FR" sz="1600" dirty="0"/>
          </a:p>
          <a:p>
            <a:pPr marL="285750" indent="-285750">
              <a:buFont typeface="Arial" panose="020B0604020202020204" pitchFamily="34" charset="0"/>
              <a:buChar char="•"/>
            </a:pPr>
            <a:r>
              <a:rPr lang="fr-FR" sz="1400" b="0" dirty="0"/>
              <a:t>Convaincre la chaîne d’acteurs que le quartier est en mesure de fonctionner de manière qualitative pour ses habitants/employés avec moins de places de parking</a:t>
            </a:r>
          </a:p>
          <a:p>
            <a:pPr marL="285750" indent="-285750">
              <a:buFont typeface="Arial" panose="020B0604020202020204" pitchFamily="34" charset="0"/>
              <a:buChar char="•"/>
            </a:pPr>
            <a:endParaRPr lang="fr-FR" sz="1400" b="0" dirty="0"/>
          </a:p>
          <a:p>
            <a:pPr marL="285750" indent="-285750">
              <a:buFont typeface="Arial" panose="020B0604020202020204" pitchFamily="34" charset="0"/>
              <a:buChar char="•"/>
            </a:pPr>
            <a:r>
              <a:rPr lang="fr-FR" sz="1400" b="0" dirty="0"/>
              <a:t>Développer à une échelle de temps les équipements nécessaires: transports en commun, axes cyclables, commerces et services de proximité</a:t>
            </a:r>
          </a:p>
          <a:p>
            <a:pPr marL="285750" indent="-285750">
              <a:buFont typeface="Arial" panose="020B0604020202020204" pitchFamily="34" charset="0"/>
              <a:buChar char="•"/>
            </a:pPr>
            <a:endParaRPr lang="fr-FR" sz="1100" b="0" dirty="0"/>
          </a:p>
          <a:p>
            <a:endParaRPr lang="fr-FR" sz="1200" b="0" dirty="0"/>
          </a:p>
          <a:p>
            <a:pPr marL="285750" indent="-285750">
              <a:buFont typeface="Arial" panose="020B0604020202020204" pitchFamily="34" charset="0"/>
              <a:buChar char="•"/>
            </a:pPr>
            <a:endParaRPr lang="fr-FR" sz="1200" b="0" dirty="0"/>
          </a:p>
          <a:p>
            <a:endParaRPr lang="fr-FR" sz="1600" b="0" dirty="0"/>
          </a:p>
        </p:txBody>
      </p:sp>
      <p:sp>
        <p:nvSpPr>
          <p:cNvPr id="11" name="PB">
            <a:extLst>
              <a:ext uri="{FF2B5EF4-FFF2-40B4-BE49-F238E27FC236}">
                <a16:creationId xmlns:a16="http://schemas.microsoft.com/office/drawing/2014/main" id="{80FF20A8-9D16-4E7E-A5B6-9202C4C8BBBC}"/>
              </a:ext>
            </a:extLst>
          </p:cNvPr>
          <p:cNvSpPr/>
          <p:nvPr/>
        </p:nvSpPr>
        <p:spPr>
          <a:xfrm>
            <a:off x="0" y="6515100"/>
            <a:ext cx="582558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2" name="Espace réservé de la date 11">
            <a:extLst>
              <a:ext uri="{FF2B5EF4-FFF2-40B4-BE49-F238E27FC236}">
                <a16:creationId xmlns:a16="http://schemas.microsoft.com/office/drawing/2014/main" id="{78B9A3DE-ADDC-4A10-8013-0BCE64ECF157}"/>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46011313-1844-4F77-8FA8-E0BC586BE1DE}"/>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21E8AD62-5364-4730-BBBB-938A362ADF8E}"/>
              </a:ext>
            </a:extLst>
          </p:cNvPr>
          <p:cNvSpPr>
            <a:spLocks noGrp="1"/>
          </p:cNvSpPr>
          <p:nvPr>
            <p:ph type="sldNum" sz="quarter" idx="17"/>
          </p:nvPr>
        </p:nvSpPr>
        <p:spPr/>
        <p:txBody>
          <a:bodyPr/>
          <a:lstStyle/>
          <a:p>
            <a:pPr>
              <a:defRPr/>
            </a:pPr>
            <a:fld id="{2A19B30F-9136-4BF4-ACE0-62FF267387C0}" type="slidenum">
              <a:rPr lang="fr-FR" altLang="fr-FR" smtClean="0"/>
              <a:pPr>
                <a:defRPr/>
              </a:pPr>
              <a:t>45</a:t>
            </a:fld>
            <a:endParaRPr lang="fr-FR" altLang="fr-FR" dirty="0"/>
          </a:p>
        </p:txBody>
      </p:sp>
    </p:spTree>
    <p:extLst>
      <p:ext uri="{BB962C8B-B14F-4D97-AF65-F5344CB8AC3E}">
        <p14:creationId xmlns:p14="http://schemas.microsoft.com/office/powerpoint/2010/main" val="383736227"/>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chor="ctr" anchorCtr="0">
            <a:normAutofit fontScale="90000"/>
          </a:bodyPr>
          <a:lstStyle/>
          <a:p>
            <a:r>
              <a:rPr lang="fr-FR" dirty="0"/>
              <a:t>Une anticipation d’un avenir avec moins de voitures </a:t>
            </a:r>
            <a:br>
              <a:rPr lang="fr-FR" dirty="0"/>
            </a:br>
            <a:r>
              <a:rPr lang="fr-FR" dirty="0"/>
              <a:t>de plus en plus prise en compte dans les projets</a:t>
            </a:r>
          </a:p>
        </p:txBody>
      </p:sp>
      <p:sp>
        <p:nvSpPr>
          <p:cNvPr id="12" name="Espace réservé de la date 11">
            <a:extLst>
              <a:ext uri="{FF2B5EF4-FFF2-40B4-BE49-F238E27FC236}">
                <a16:creationId xmlns:a16="http://schemas.microsoft.com/office/drawing/2014/main" id="{78B9A3DE-ADDC-4A10-8013-0BCE64ECF157}"/>
              </a:ext>
            </a:extLst>
          </p:cNvPr>
          <p:cNvSpPr>
            <a:spLocks noGrp="1"/>
          </p:cNvSpPr>
          <p:nvPr>
            <p:ph type="dt" sz="half" idx="15"/>
          </p:nvPr>
        </p:nvSpPr>
        <p:spPr/>
        <p:txBody>
          <a:bodyPr/>
          <a:lstStyle/>
          <a:p>
            <a:pPr>
              <a:defRPr/>
            </a:pPr>
            <a:endParaRPr lang="fr-FR" dirty="0"/>
          </a:p>
        </p:txBody>
      </p:sp>
      <p:sp>
        <p:nvSpPr>
          <p:cNvPr id="13" name="Espace réservé du pied de page 12">
            <a:extLst>
              <a:ext uri="{FF2B5EF4-FFF2-40B4-BE49-F238E27FC236}">
                <a16:creationId xmlns:a16="http://schemas.microsoft.com/office/drawing/2014/main" id="{46011313-1844-4F77-8FA8-E0BC586BE1DE}"/>
              </a:ext>
            </a:extLst>
          </p:cNvPr>
          <p:cNvSpPr>
            <a:spLocks noGrp="1"/>
          </p:cNvSpPr>
          <p:nvPr>
            <p:ph type="ftr" sz="quarter" idx="16"/>
          </p:nvPr>
        </p:nvSpPr>
        <p:spPr/>
        <p:txBody>
          <a:bodyPr/>
          <a:lstStyle/>
          <a:p>
            <a:pPr>
              <a:defRPr/>
            </a:pPr>
            <a:endParaRPr lang="fr-FR" dirty="0"/>
          </a:p>
        </p:txBody>
      </p:sp>
      <p:sp>
        <p:nvSpPr>
          <p:cNvPr id="14" name="Espace réservé du numéro de diapositive 13">
            <a:extLst>
              <a:ext uri="{FF2B5EF4-FFF2-40B4-BE49-F238E27FC236}">
                <a16:creationId xmlns:a16="http://schemas.microsoft.com/office/drawing/2014/main" id="{21E8AD62-5364-4730-BBBB-938A362ADF8E}"/>
              </a:ext>
            </a:extLst>
          </p:cNvPr>
          <p:cNvSpPr>
            <a:spLocks noGrp="1"/>
          </p:cNvSpPr>
          <p:nvPr>
            <p:ph type="sldNum" sz="quarter" idx="17"/>
          </p:nvPr>
        </p:nvSpPr>
        <p:spPr/>
        <p:txBody>
          <a:bodyPr/>
          <a:lstStyle/>
          <a:p>
            <a:pPr>
              <a:defRPr/>
            </a:pPr>
            <a:fld id="{2A19B30F-9136-4BF4-ACE0-62FF267387C0}" type="slidenum">
              <a:rPr lang="fr-FR" altLang="fr-FR" smtClean="0"/>
              <a:pPr>
                <a:defRPr/>
              </a:pPr>
              <a:t>46</a:t>
            </a:fld>
            <a:endParaRPr lang="fr-FR" altLang="fr-FR" dirty="0"/>
          </a:p>
        </p:txBody>
      </p:sp>
      <p:sp>
        <p:nvSpPr>
          <p:cNvPr id="7" name="Espace réservé du contenu 2"/>
          <p:cNvSpPr>
            <a:spLocks noGrp="1"/>
          </p:cNvSpPr>
          <p:nvPr>
            <p:ph type="body" sz="quarter" idx="18"/>
          </p:nvPr>
        </p:nvSpPr>
        <p:spPr>
          <a:xfrm>
            <a:off x="512064" y="1607198"/>
            <a:ext cx="3807936" cy="4512802"/>
          </a:xfrm>
        </p:spPr>
        <p:txBody>
          <a:bodyPr>
            <a:normAutofit lnSpcReduction="10000"/>
          </a:bodyPr>
          <a:lstStyle>
            <a:lvl1pPr>
              <a:defRPr sz="2000"/>
            </a:lvl1pPr>
            <a:lvl2pPr>
              <a:defRPr sz="1800"/>
            </a:lvl2pPr>
            <a:lvl3pPr>
              <a:defRPr sz="1800"/>
            </a:lvl3pPr>
            <a:lvl4pPr>
              <a:defRPr sz="1800"/>
            </a:lvl4pPr>
            <a:lvl5pPr>
              <a:defRPr sz="1600"/>
            </a:lvl5pPr>
          </a:lstStyle>
          <a:p>
            <a:r>
              <a:rPr lang="fr-FR" sz="1600" dirty="0"/>
              <a:t>Parking réversible</a:t>
            </a:r>
          </a:p>
          <a:p>
            <a:pPr marL="285750" indent="-285750">
              <a:buFont typeface="Arial" panose="020B0604020202020204" pitchFamily="34" charset="0"/>
              <a:buChar char="•"/>
            </a:pPr>
            <a:r>
              <a:rPr lang="fr-FR" sz="1400" b="0" dirty="0"/>
              <a:t>En bureaux par exemple, mais certaines contraintes fortes: hauteur, résistance des dalles notamment</a:t>
            </a:r>
          </a:p>
          <a:p>
            <a:endParaRPr lang="fr-FR" sz="1600" b="0" dirty="0"/>
          </a:p>
          <a:p>
            <a:r>
              <a:rPr lang="fr-FR" sz="1600" dirty="0"/>
              <a:t>Parking démontable</a:t>
            </a:r>
          </a:p>
          <a:p>
            <a:pPr marL="285750" indent="-285750">
              <a:buFont typeface="Arial" panose="020B0604020202020204" pitchFamily="34" charset="0"/>
              <a:buChar char="•"/>
            </a:pPr>
            <a:r>
              <a:rPr lang="fr-FR" sz="1400" b="0" dirty="0"/>
              <a:t>Ex photo ci-contre</a:t>
            </a:r>
          </a:p>
          <a:p>
            <a:pPr marL="285750" indent="-285750">
              <a:buFont typeface="Arial" panose="020B0604020202020204" pitchFamily="34" charset="0"/>
              <a:buChar char="•"/>
            </a:pPr>
            <a:r>
              <a:rPr lang="fr-FR" sz="1400" b="0" dirty="0"/>
              <a:t>Structures posées</a:t>
            </a:r>
          </a:p>
          <a:p>
            <a:endParaRPr lang="fr-FR" sz="1600" b="0" dirty="0"/>
          </a:p>
          <a:p>
            <a:r>
              <a:rPr lang="fr-FR" sz="1600" dirty="0"/>
              <a:t>Parking de surface provisoire</a:t>
            </a:r>
          </a:p>
          <a:p>
            <a:endParaRPr lang="fr-FR" sz="1600" dirty="0"/>
          </a:p>
          <a:p>
            <a:r>
              <a:rPr lang="fr-FR" sz="1600" dirty="0"/>
              <a:t>Mobilisation de parkings existants sous-utilisés</a:t>
            </a:r>
            <a:endParaRPr lang="fr-FR" sz="1600" b="0" dirty="0"/>
          </a:p>
          <a:p>
            <a:endParaRPr lang="fr-FR" sz="1600" b="0" dirty="0"/>
          </a:p>
          <a:p>
            <a:r>
              <a:rPr lang="fr-FR" sz="1600" dirty="0"/>
              <a:t>Evolutivité d’usage</a:t>
            </a:r>
          </a:p>
          <a:p>
            <a:r>
              <a:rPr lang="fr-FR" sz="1200" b="0" dirty="0"/>
              <a:t>Extension programmée de la zone de chalandise d’un parking</a:t>
            </a:r>
          </a:p>
          <a:p>
            <a:r>
              <a:rPr lang="fr-FR" sz="1200" b="0" dirty="0"/>
              <a:t>Ex: </a:t>
            </a:r>
          </a:p>
          <a:p>
            <a:pPr marL="285750" indent="-285750">
              <a:buFont typeface="Arial" panose="020B0604020202020204" pitchFamily="34" charset="0"/>
              <a:buChar char="•"/>
            </a:pPr>
            <a:r>
              <a:rPr lang="fr-FR" sz="1200" b="0" dirty="0"/>
              <a:t>A sa livraison, le parking dessert 2 bâtiments</a:t>
            </a:r>
          </a:p>
          <a:p>
            <a:pPr marL="285750" indent="-285750">
              <a:buFont typeface="Arial" panose="020B0604020202020204" pitchFamily="34" charset="0"/>
              <a:buChar char="•"/>
            </a:pPr>
            <a:r>
              <a:rPr lang="fr-FR" sz="1200" b="0" dirty="0"/>
              <a:t>Aucun parking n’est prévu pour un 3</a:t>
            </a:r>
            <a:r>
              <a:rPr lang="fr-FR" sz="1200" b="0" baseline="30000" dirty="0"/>
              <a:t>ème</a:t>
            </a:r>
            <a:r>
              <a:rPr lang="fr-FR" sz="1200" b="0" dirty="0"/>
              <a:t> bâtiment dont la livraison est prévue 5 ans plus tard</a:t>
            </a:r>
          </a:p>
          <a:p>
            <a:pPr marL="285750" indent="-285750">
              <a:buFont typeface="Arial" panose="020B0604020202020204" pitchFamily="34" charset="0"/>
              <a:buChar char="•"/>
            </a:pPr>
            <a:endParaRPr lang="fr-FR" sz="1600" b="0" dirty="0"/>
          </a:p>
          <a:p>
            <a:endParaRPr lang="fr-FR" sz="1600" b="0" dirty="0"/>
          </a:p>
          <a:p>
            <a:endParaRPr lang="fr-FR" sz="1600" b="0" dirty="0"/>
          </a:p>
          <a:p>
            <a:endParaRPr lang="fr-FR" sz="1600" b="0" dirty="0"/>
          </a:p>
          <a:p>
            <a:endParaRPr lang="fr-FR" sz="1600" b="0" dirty="0"/>
          </a:p>
          <a:p>
            <a:endParaRPr lang="fr-FR" sz="1600" b="0" dirty="0"/>
          </a:p>
          <a:p>
            <a:endParaRPr lang="fr-FR" sz="1600" b="0" dirty="0"/>
          </a:p>
          <a:p>
            <a:pPr lvl="1"/>
            <a:endParaRPr lang="fr-FR" sz="1400" b="0" dirty="0"/>
          </a:p>
          <a:p>
            <a:pPr marL="228600" indent="-228600">
              <a:buAutoNum type="arabicParenR"/>
            </a:pPr>
            <a:endParaRPr lang="fr-FR" sz="1600" b="0" dirty="0"/>
          </a:p>
          <a:p>
            <a:pPr marL="228600" indent="-228600">
              <a:buAutoNum type="arabicParenR"/>
            </a:pPr>
            <a:endParaRPr lang="fr-FR" sz="1100" b="0" dirty="0"/>
          </a:p>
          <a:p>
            <a:pPr marL="228600" indent="-228600">
              <a:buAutoNum type="arabicParenR"/>
            </a:pPr>
            <a:endParaRPr lang="fr-FR" sz="1100" b="0" dirty="0"/>
          </a:p>
          <a:p>
            <a:endParaRPr lang="fr-FR" sz="1100" b="0" dirty="0"/>
          </a:p>
          <a:p>
            <a:endParaRPr lang="fr-FR" sz="1200" b="0" dirty="0"/>
          </a:p>
          <a:p>
            <a:pPr marL="285750" indent="-285750">
              <a:buFont typeface="Arial" panose="020B0604020202020204" pitchFamily="34" charset="0"/>
              <a:buChar char="•"/>
            </a:pPr>
            <a:endParaRPr lang="fr-FR" sz="1200" b="0" dirty="0"/>
          </a:p>
          <a:p>
            <a:endParaRPr lang="fr-FR" sz="1600" b="0" dirty="0"/>
          </a:p>
        </p:txBody>
      </p:sp>
      <p:sp>
        <p:nvSpPr>
          <p:cNvPr id="11" name="PB">
            <a:extLst>
              <a:ext uri="{FF2B5EF4-FFF2-40B4-BE49-F238E27FC236}">
                <a16:creationId xmlns:a16="http://schemas.microsoft.com/office/drawing/2014/main" id="{80FF20A8-9D16-4E7E-A5B6-9202C4C8BBBC}"/>
              </a:ext>
            </a:extLst>
          </p:cNvPr>
          <p:cNvSpPr/>
          <p:nvPr/>
        </p:nvSpPr>
        <p:spPr>
          <a:xfrm>
            <a:off x="0" y="6515100"/>
            <a:ext cx="5825583" cy="50800"/>
          </a:xfrm>
          <a:prstGeom prst="rect">
            <a:avLst/>
          </a:prstGeom>
          <a:solidFill>
            <a:srgbClr val="D12D2D"/>
          </a:solidFill>
          <a:ln w="6350">
            <a:solidFill>
              <a:schemeClr val="accent1"/>
            </a:solidFill>
          </a:ln>
        </p:spPr>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endParaRPr lang="fr-FR" dirty="0">
              <a:latin typeface="+mn-lt"/>
              <a:cs typeface="Helvetica" panose="020B0604020202020204" pitchFamily="34" charset="0"/>
            </a:endParaRPr>
          </a:p>
        </p:txBody>
      </p:sp>
      <p:sp>
        <p:nvSpPr>
          <p:cNvPr id="17" name="ZoneTexte 16">
            <a:extLst>
              <a:ext uri="{FF2B5EF4-FFF2-40B4-BE49-F238E27FC236}">
                <a16:creationId xmlns:a16="http://schemas.microsoft.com/office/drawing/2014/main" id="{60E5996D-9882-41A6-B4F6-54C1BAC24B5A}"/>
              </a:ext>
            </a:extLst>
          </p:cNvPr>
          <p:cNvSpPr txBox="1"/>
          <p:nvPr/>
        </p:nvSpPr>
        <p:spPr>
          <a:xfrm>
            <a:off x="4894263" y="6144316"/>
            <a:ext cx="3715727" cy="13258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1" u="none" strike="noStrike" cap="none" spc="0" normalizeH="0" baseline="0" dirty="0">
                <a:ln>
                  <a:noFill/>
                </a:ln>
                <a:solidFill>
                  <a:schemeClr val="tx1"/>
                </a:solidFill>
                <a:effectLst/>
                <a:uFillTx/>
                <a:latin typeface="+mn-lt"/>
                <a:ea typeface="Verdana" charset="0"/>
                <a:cs typeface="Verdana" charset="0"/>
                <a:sym typeface="Helvetica"/>
              </a:rPr>
              <a:t>Parking silo démontable, visuel société </a:t>
            </a:r>
            <a:r>
              <a:rPr kumimoji="0" lang="fr-FR" sz="1200" b="0" i="1" u="none" strike="noStrike" cap="none" spc="0" normalizeH="0" baseline="0" dirty="0" err="1">
                <a:ln>
                  <a:noFill/>
                </a:ln>
                <a:solidFill>
                  <a:schemeClr val="tx1"/>
                </a:solidFill>
                <a:effectLst/>
                <a:uFillTx/>
                <a:latin typeface="+mn-lt"/>
                <a:ea typeface="Verdana" charset="0"/>
                <a:cs typeface="Verdana" charset="0"/>
                <a:sym typeface="Helvetica"/>
              </a:rPr>
              <a:t>Park’up</a:t>
            </a:r>
            <a:endParaRPr kumimoji="0" lang="fr-FR" sz="1200" b="0" i="1" u="none" strike="noStrike" cap="none" spc="0" normalizeH="0" baseline="0" dirty="0">
              <a:ln>
                <a:noFill/>
              </a:ln>
              <a:solidFill>
                <a:schemeClr val="tx1"/>
              </a:solidFill>
              <a:effectLst/>
              <a:uFillTx/>
              <a:latin typeface="+mn-lt"/>
              <a:ea typeface="Verdana" charset="0"/>
              <a:cs typeface="Verdana" charset="0"/>
              <a:sym typeface="Helvetica"/>
            </a:endParaRPr>
          </a:p>
        </p:txBody>
      </p:sp>
      <p:pic>
        <p:nvPicPr>
          <p:cNvPr id="29" name="Espace réservé pour une image  9">
            <a:extLst>
              <a:ext uri="{FF2B5EF4-FFF2-40B4-BE49-F238E27FC236}">
                <a16:creationId xmlns:a16="http://schemas.microsoft.com/office/drawing/2014/main" id="{6F3393CD-9A5E-4E8D-B8A3-281F94BE8E64}"/>
              </a:ext>
            </a:extLst>
          </p:cNvPr>
          <p:cNvPicPr>
            <a:picLocks noGrp="1" noChangeAspect="1"/>
          </p:cNvPicPr>
          <p:nvPr>
            <p:ph type="pic" sz="quarter" idx="14"/>
          </p:nvPr>
        </p:nvPicPr>
        <p:blipFill rotWithShape="1">
          <a:blip r:embed="rId2" cstate="email">
            <a:extLst>
              <a:ext uri="{28A0092B-C50C-407E-A947-70E740481C1C}">
                <a14:useLocalDpi xmlns:a14="http://schemas.microsoft.com/office/drawing/2010/main" val="0"/>
              </a:ext>
            </a:extLst>
          </a:blip>
          <a:srcRect l="8680" r="8680"/>
          <a:stretch/>
        </p:blipFill>
        <p:spPr>
          <a:xfrm>
            <a:off x="4894263" y="3500438"/>
            <a:ext cx="3859212" cy="2581275"/>
          </a:xfrm>
          <a:prstGeom prst="rect">
            <a:avLst/>
          </a:prstGeom>
          <a:solidFill>
            <a:schemeClr val="bg1"/>
          </a:solidFill>
        </p:spPr>
      </p:pic>
      <p:pic>
        <p:nvPicPr>
          <p:cNvPr id="6" name="Espace réservé pour une image  5" descr="Une image contenant plein air, ciel, ville, immeuble&#10;&#10;Description générée automatiquement">
            <a:extLst>
              <a:ext uri="{FF2B5EF4-FFF2-40B4-BE49-F238E27FC236}">
                <a16:creationId xmlns:a16="http://schemas.microsoft.com/office/drawing/2014/main" id="{9E43DB27-65A4-BFDA-CE67-D11D02A429DD}"/>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5428" b="5428"/>
          <a:stretch>
            <a:fillRect/>
          </a:stretch>
        </p:blipFill>
        <p:spPr/>
      </p:pic>
      <p:sp>
        <p:nvSpPr>
          <p:cNvPr id="8" name="ZoneTexte 7">
            <a:extLst>
              <a:ext uri="{FF2B5EF4-FFF2-40B4-BE49-F238E27FC236}">
                <a16:creationId xmlns:a16="http://schemas.microsoft.com/office/drawing/2014/main" id="{6182466A-4F38-6CB2-36D4-2194F320C145}"/>
              </a:ext>
            </a:extLst>
          </p:cNvPr>
          <p:cNvSpPr txBox="1"/>
          <p:nvPr/>
        </p:nvSpPr>
        <p:spPr>
          <a:xfrm>
            <a:off x="4894130" y="3086643"/>
            <a:ext cx="3715727" cy="13258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6000" tIns="36000" rIns="36000" bIns="36000" numCol="1" spcCol="38100" rtlCol="0" anchor="t">
            <a:noAutofit/>
          </a:bodyPr>
          <a:lstStyle/>
          <a:p>
            <a:pPr marL="0" marR="0" indent="0" algn="l" defTabSz="457200" rtl="0" fontAlgn="auto" latinLnBrk="0" hangingPunct="0">
              <a:lnSpc>
                <a:spcPct val="100000"/>
              </a:lnSpc>
              <a:spcBef>
                <a:spcPts val="0"/>
              </a:spcBef>
              <a:spcAft>
                <a:spcPts val="0"/>
              </a:spcAft>
              <a:buClrTx/>
              <a:buSzTx/>
              <a:buFontTx/>
              <a:buNone/>
              <a:tabLst/>
            </a:pPr>
            <a:r>
              <a:rPr kumimoji="0" lang="fr-FR" sz="1200" b="0" i="1" u="none" strike="noStrike" cap="none" spc="0" normalizeH="0" baseline="0" dirty="0">
                <a:ln>
                  <a:noFill/>
                </a:ln>
                <a:solidFill>
                  <a:schemeClr val="tx1"/>
                </a:solidFill>
                <a:effectLst/>
                <a:uFillTx/>
                <a:latin typeface="+mn-lt"/>
                <a:ea typeface="Verdana" charset="0"/>
                <a:cs typeface="Verdana" charset="0"/>
                <a:sym typeface="Helvetica"/>
              </a:rPr>
              <a:t>Parking réversible, Bordeaux, Bassins à Flots</a:t>
            </a:r>
          </a:p>
        </p:txBody>
      </p:sp>
    </p:spTree>
    <p:extLst>
      <p:ext uri="{BB962C8B-B14F-4D97-AF65-F5344CB8AC3E}">
        <p14:creationId xmlns:p14="http://schemas.microsoft.com/office/powerpoint/2010/main" val="3814324978"/>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hape 114">
            <a:extLst>
              <a:ext uri="{FF2B5EF4-FFF2-40B4-BE49-F238E27FC236}">
                <a16:creationId xmlns:a16="http://schemas.microsoft.com/office/drawing/2014/main" id="{CB697053-5BBE-457A-9BC1-EB8F9B3E8671}"/>
              </a:ext>
            </a:extLst>
          </p:cNvPr>
          <p:cNvSpPr txBox="1">
            <a:spLocks/>
          </p:cNvSpPr>
          <p:nvPr/>
        </p:nvSpPr>
        <p:spPr>
          <a:xfrm>
            <a:off x="2412206" y="2907845"/>
            <a:ext cx="4743450" cy="457200"/>
          </a:xfrm>
          <a:prstGeom prst="rect">
            <a:avLst/>
          </a:prstGeom>
        </p:spPr>
        <p:txBody>
          <a:bodyPr/>
          <a:lstStyle>
            <a:lvl1pPr algn="l" defTabSz="923925" rtl="0" eaLnBrk="1" fontAlgn="base" hangingPunct="1">
              <a:lnSpc>
                <a:spcPct val="90000"/>
              </a:lnSpc>
              <a:spcBef>
                <a:spcPct val="0"/>
              </a:spcBef>
              <a:spcAft>
                <a:spcPct val="0"/>
              </a:spcAft>
              <a:defRPr sz="2000">
                <a:solidFill>
                  <a:srgbClr val="E2001A"/>
                </a:solidFill>
                <a:latin typeface="Tahoma" panose="020B0604030504040204" pitchFamily="34" charset="0"/>
                <a:ea typeface="Tahoma" panose="020B0604030504040204" pitchFamily="34" charset="0"/>
                <a:cs typeface="Tahoma" panose="020B0604030504040204" pitchFamily="34" charset="0"/>
                <a:sym typeface="Verdana" pitchFamily="34" charset="0"/>
              </a:defRPr>
            </a:lvl1pPr>
            <a:lvl2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2pPr>
            <a:lvl3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3pPr>
            <a:lvl4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4pPr>
            <a:lvl5pPr algn="l" defTabSz="923925" rtl="0" eaLnBrk="1" fontAlgn="base" hangingPunct="1">
              <a:lnSpc>
                <a:spcPct val="90000"/>
              </a:lnSpc>
              <a:spcBef>
                <a:spcPct val="0"/>
              </a:spcBef>
              <a:spcAft>
                <a:spcPct val="0"/>
              </a:spcAft>
              <a:defRPr sz="2500">
                <a:solidFill>
                  <a:srgbClr val="E2001A"/>
                </a:solidFill>
                <a:latin typeface="Verdana"/>
                <a:ea typeface="Verdana"/>
                <a:cs typeface="Verdana"/>
                <a:sym typeface="Verdana" pitchFamily="34" charset="0"/>
              </a:defRPr>
            </a:lvl5pPr>
            <a:lvl6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6pPr>
            <a:lvl7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7pPr>
            <a:lvl8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8pPr>
            <a:lvl9pPr marL="0" marR="0" indent="0" algn="l" defTabSz="924281" eaLnBrk="1" latinLnBrk="0" hangingPunct="1">
              <a:lnSpc>
                <a:spcPct val="90000"/>
              </a:lnSpc>
              <a:spcBef>
                <a:spcPts val="0"/>
              </a:spcBef>
              <a:spcAft>
                <a:spcPts val="0"/>
              </a:spcAft>
              <a:buClrTx/>
              <a:buSzTx/>
              <a:buFontTx/>
              <a:buNone/>
              <a:tabLst/>
              <a:defRPr sz="2500" b="0" i="0" u="none" strike="noStrike" cap="none" spc="0" baseline="0">
                <a:ln>
                  <a:noFill/>
                </a:ln>
                <a:solidFill>
                  <a:srgbClr val="E2001A"/>
                </a:solidFill>
                <a:uFillTx/>
                <a:latin typeface="Verdana"/>
                <a:ea typeface="Verdana"/>
                <a:cs typeface="Verdana"/>
                <a:sym typeface="Verdana"/>
              </a:defRPr>
            </a:lvl9pPr>
          </a:lstStyle>
          <a:p>
            <a:r>
              <a:rPr lang="fr-FR" altLang="fr-FR" sz="2400" b="1" kern="0" dirty="0">
                <a:solidFill>
                  <a:schemeClr val="tx1"/>
                </a:solidFill>
                <a:latin typeface="Verdana" pitchFamily="34" charset="0"/>
                <a:ea typeface="Verdana" pitchFamily="34" charset="0"/>
                <a:cs typeface="Verdana" pitchFamily="34" charset="0"/>
              </a:rPr>
              <a:t>Merci pour votre attention</a:t>
            </a:r>
          </a:p>
        </p:txBody>
      </p:sp>
      <p:sp>
        <p:nvSpPr>
          <p:cNvPr id="19" name="Shape 116">
            <a:extLst>
              <a:ext uri="{FF2B5EF4-FFF2-40B4-BE49-F238E27FC236}">
                <a16:creationId xmlns:a16="http://schemas.microsoft.com/office/drawing/2014/main" id="{FFFD8102-EBD1-4BC4-AC42-36797A7DF000}"/>
              </a:ext>
            </a:extLst>
          </p:cNvPr>
          <p:cNvSpPr>
            <a:spLocks noChangeArrowheads="1"/>
          </p:cNvSpPr>
          <p:nvPr/>
        </p:nvSpPr>
        <p:spPr bwMode="auto">
          <a:xfrm>
            <a:off x="3670300" y="3496358"/>
            <a:ext cx="2227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0" tIns="0" rIns="0" bIns="0">
            <a:spAutoFit/>
          </a:bodyPr>
          <a:lstStyle/>
          <a:p>
            <a:pPr algn="ctr" eaLnBrk="1"/>
            <a:r>
              <a:rPr lang="fr-FR" altLang="fr-FR" sz="2400" dirty="0">
                <a:solidFill>
                  <a:srgbClr val="D12D2D"/>
                </a:solidFill>
                <a:latin typeface="Verdana" pitchFamily="34" charset="0"/>
                <a:sym typeface="Verdana" pitchFamily="34" charset="0"/>
              </a:rPr>
              <a:t>www.sareco.fr</a:t>
            </a:r>
          </a:p>
        </p:txBody>
      </p:sp>
      <p:sp>
        <p:nvSpPr>
          <p:cNvPr id="20" name="Shape 115">
            <a:extLst>
              <a:ext uri="{FF2B5EF4-FFF2-40B4-BE49-F238E27FC236}">
                <a16:creationId xmlns:a16="http://schemas.microsoft.com/office/drawing/2014/main" id="{A6E77694-D78A-46E3-87F0-C9F37E1613F1}"/>
              </a:ext>
            </a:extLst>
          </p:cNvPr>
          <p:cNvSpPr>
            <a:spLocks noChangeArrowheads="1"/>
          </p:cNvSpPr>
          <p:nvPr/>
        </p:nvSpPr>
        <p:spPr bwMode="auto">
          <a:xfrm>
            <a:off x="3999604" y="4409794"/>
            <a:ext cx="130176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0" tIns="0" rIns="0" bIns="0">
            <a:spAutoFit/>
          </a:bodyPr>
          <a:lstStyle/>
          <a:p>
            <a:pPr algn="ctr" eaLnBrk="1"/>
            <a:r>
              <a:rPr lang="fr-FR" altLang="fr-FR" sz="1600" dirty="0">
                <a:latin typeface="Verdana" pitchFamily="34" charset="0"/>
                <a:sym typeface="Verdana" pitchFamily="34" charset="0"/>
              </a:rPr>
              <a:t>Simon Guiot</a:t>
            </a:r>
          </a:p>
          <a:p>
            <a:pPr algn="ctr" eaLnBrk="1"/>
            <a:r>
              <a:rPr lang="fr-FR" altLang="fr-FR" dirty="0">
                <a:latin typeface="Verdana" pitchFamily="34" charset="0"/>
                <a:sym typeface="Verdana" pitchFamily="34" charset="0"/>
              </a:rPr>
              <a:t>sguiot@sareco.fr</a:t>
            </a:r>
          </a:p>
        </p:txBody>
      </p:sp>
      <p:sp>
        <p:nvSpPr>
          <p:cNvPr id="9" name="Rectangle 8">
            <a:extLst>
              <a:ext uri="{FF2B5EF4-FFF2-40B4-BE49-F238E27FC236}">
                <a16:creationId xmlns:a16="http://schemas.microsoft.com/office/drawing/2014/main" id="{E6D95CD1-FC2E-49E0-B8BD-4EC56D59D807}"/>
              </a:ext>
            </a:extLst>
          </p:cNvPr>
          <p:cNvSpPr/>
          <p:nvPr/>
        </p:nvSpPr>
        <p:spPr>
          <a:xfrm>
            <a:off x="0" y="6515100"/>
            <a:ext cx="9144000" cy="38100"/>
          </a:xfrm>
          <a:prstGeom prst="rect">
            <a:avLst/>
          </a:prstGeom>
        </p:spPr>
        <p:txBody>
          <a:bodyPr wrap="none" rtlCol="0" anchor="ctr">
            <a:spAutoFit/>
          </a:bodyPr>
          <a:lstStyle/>
          <a:p>
            <a:pPr algn="ctr"/>
            <a:endParaRPr lang="fr-FR"/>
          </a:p>
        </p:txBody>
      </p:sp>
      <p:sp>
        <p:nvSpPr>
          <p:cNvPr id="10" name="Rectangle 9">
            <a:extLst>
              <a:ext uri="{FF2B5EF4-FFF2-40B4-BE49-F238E27FC236}">
                <a16:creationId xmlns:a16="http://schemas.microsoft.com/office/drawing/2014/main" id="{FC591295-3552-46A0-86A1-DA17FC4CCA2F}"/>
              </a:ext>
            </a:extLst>
          </p:cNvPr>
          <p:cNvSpPr/>
          <p:nvPr/>
        </p:nvSpPr>
        <p:spPr>
          <a:xfrm>
            <a:off x="0" y="6515100"/>
            <a:ext cx="9144000" cy="38100"/>
          </a:xfrm>
          <a:prstGeom prst="rect">
            <a:avLst/>
          </a:prstGeom>
        </p:spPr>
        <p:txBody>
          <a:bodyPr wrap="none" rtlCol="0" anchor="ctr">
            <a:spAutoFit/>
          </a:bodyPr>
          <a:lstStyle/>
          <a:p>
            <a:pPr algn="ctr"/>
            <a:endParaRPr lang="fr-FR"/>
          </a:p>
        </p:txBody>
      </p:sp>
      <p:sp>
        <p:nvSpPr>
          <p:cNvPr id="11" name="Espace réservé du numéro de diapositive 1">
            <a:extLst>
              <a:ext uri="{FF2B5EF4-FFF2-40B4-BE49-F238E27FC236}">
                <a16:creationId xmlns:a16="http://schemas.microsoft.com/office/drawing/2014/main" id="{5E84411A-7863-405B-A96E-53D570782BA9}"/>
              </a:ext>
            </a:extLst>
          </p:cNvPr>
          <p:cNvSpPr>
            <a:spLocks noGrp="1"/>
          </p:cNvSpPr>
          <p:nvPr>
            <p:ph type="sldNum" sz="quarter" idx="4"/>
          </p:nvPr>
        </p:nvSpPr>
        <p:spPr>
          <a:xfrm>
            <a:off x="8752812" y="6437476"/>
            <a:ext cx="206375" cy="190500"/>
          </a:xfrm>
        </p:spPr>
        <p:txBody>
          <a:bodyPr/>
          <a:lstStyle/>
          <a:p>
            <a:pPr>
              <a:defRPr/>
            </a:pPr>
            <a:fld id="{2A19B30F-9136-4BF4-ACE0-62FF267387C0}" type="slidenum">
              <a:rPr lang="fr-FR" altLang="fr-FR" smtClean="0"/>
              <a:pPr>
                <a:defRPr/>
              </a:pPr>
              <a:t>47</a:t>
            </a:fld>
            <a:endParaRPr lang="fr-FR" altLang="fr-FR" dirty="0"/>
          </a:p>
        </p:txBody>
      </p:sp>
      <p:sp>
        <p:nvSpPr>
          <p:cNvPr id="2" name="Espace réservé de la date 1">
            <a:extLst>
              <a:ext uri="{FF2B5EF4-FFF2-40B4-BE49-F238E27FC236}">
                <a16:creationId xmlns:a16="http://schemas.microsoft.com/office/drawing/2014/main" id="{BDE134EB-4E4D-441D-9652-03A12062A9CE}"/>
              </a:ext>
            </a:extLst>
          </p:cNvPr>
          <p:cNvSpPr>
            <a:spLocks noGrp="1"/>
          </p:cNvSpPr>
          <p:nvPr>
            <p:ph type="dt" sz="half" idx="2"/>
          </p:nvPr>
        </p:nvSpPr>
        <p:spPr/>
        <p:txBody>
          <a:bodyPr/>
          <a:lstStyle/>
          <a:p>
            <a:pPr>
              <a:defRPr/>
            </a:pPr>
            <a:endParaRPr lang="fr-FR" dirty="0"/>
          </a:p>
        </p:txBody>
      </p:sp>
      <p:sp>
        <p:nvSpPr>
          <p:cNvPr id="3" name="Espace réservé du pied de page 2">
            <a:extLst>
              <a:ext uri="{FF2B5EF4-FFF2-40B4-BE49-F238E27FC236}">
                <a16:creationId xmlns:a16="http://schemas.microsoft.com/office/drawing/2014/main" id="{F062996B-E14F-4827-83C9-5440D8AFD5DE}"/>
              </a:ext>
            </a:extLst>
          </p:cNvPr>
          <p:cNvSpPr>
            <a:spLocks noGrp="1"/>
          </p:cNvSpPr>
          <p:nvPr>
            <p:ph type="ftr" sz="quarter" idx="3"/>
          </p:nvPr>
        </p:nvSpPr>
        <p:spPr/>
        <p:txBody>
          <a:bodyPr/>
          <a:lstStyle/>
          <a:p>
            <a:pPr>
              <a:defRPr/>
            </a:pPr>
            <a:endParaRPr lang="fr-FR" dirty="0"/>
          </a:p>
        </p:txBody>
      </p:sp>
      <p:sp>
        <p:nvSpPr>
          <p:cNvPr id="4" name="PB">
            <a:extLst>
              <a:ext uri="{FF2B5EF4-FFF2-40B4-BE49-F238E27FC236}">
                <a16:creationId xmlns:a16="http://schemas.microsoft.com/office/drawing/2014/main" id="{346CF7ED-DEBD-4837-8B60-35E7CD14156F}"/>
              </a:ext>
            </a:extLst>
          </p:cNvPr>
          <p:cNvSpPr/>
          <p:nvPr/>
        </p:nvSpPr>
        <p:spPr>
          <a:xfrm>
            <a:off x="0" y="6515100"/>
            <a:ext cx="8724900" cy="50800"/>
          </a:xfrm>
          <a:prstGeom prst="rect">
            <a:avLst/>
          </a:prstGeom>
          <a:solidFill>
            <a:srgbClr val="D12D2D"/>
          </a:solidFill>
        </p:spPr>
        <p:txBody>
          <a:bodyPr wrap="none" rtlCol="0" anchor="ctr">
            <a:spAutoFit/>
          </a:bodyPr>
          <a:lstStyle/>
          <a:p>
            <a:pPr algn="ctr"/>
            <a:endParaRPr lang="fr-FR"/>
          </a:p>
        </p:txBody>
      </p:sp>
    </p:spTree>
    <p:extLst>
      <p:ext uri="{BB962C8B-B14F-4D97-AF65-F5344CB8AC3E}">
        <p14:creationId xmlns:p14="http://schemas.microsoft.com/office/powerpoint/2010/main" val="2567236016"/>
      </p:ext>
    </p:extLst>
  </p:cSld>
  <p:clrMapOvr>
    <a:masterClrMapping/>
  </p:clrMapOvr>
  <p:transition spd="med"/>
</p:sld>
</file>

<file path=ppt/theme/theme1.xml><?xml version="1.0" encoding="utf-8"?>
<a:theme xmlns:a="http://schemas.openxmlformats.org/drawingml/2006/main" name="Blank">
  <a:themeElements>
    <a:clrScheme name="Personnalisé 1">
      <a:dk1>
        <a:srgbClr val="000000"/>
      </a:dk1>
      <a:lt1>
        <a:srgbClr val="F2F2F2"/>
      </a:lt1>
      <a:dk2>
        <a:srgbClr val="571513"/>
      </a:dk2>
      <a:lt2>
        <a:srgbClr val="FFFFFF"/>
      </a:lt2>
      <a:accent1>
        <a:srgbClr val="D12D2D"/>
      </a:accent1>
      <a:accent2>
        <a:srgbClr val="2AA4AF"/>
      </a:accent2>
      <a:accent3>
        <a:srgbClr val="00B050"/>
      </a:accent3>
      <a:accent4>
        <a:srgbClr val="FAAD17"/>
      </a:accent4>
      <a:accent5>
        <a:srgbClr val="7030A0"/>
      </a:accent5>
      <a:accent6>
        <a:srgbClr val="BCBCBC"/>
      </a:accent6>
      <a:hlink>
        <a:srgbClr val="000000"/>
      </a:hlink>
      <a:folHlink>
        <a:srgbClr val="000000"/>
      </a:folHlink>
    </a:clrScheme>
    <a:fontScheme name="Police Tahoma">
      <a:majorFont>
        <a:latin typeface="Tahoma"/>
        <a:ea typeface=""/>
        <a:cs typeface=""/>
      </a:majorFont>
      <a:minorFont>
        <a:latin typeface="Tahoma"/>
        <a:ea typeface=""/>
        <a:cs typeface=""/>
      </a:minorFont>
    </a:fontScheme>
    <a:fmtScheme name="IpsosGlobal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6350">
          <a:solidFill>
            <a:schemeClr val="accent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algn="ctr">
          <a:defRPr dirty="0" smtClean="0">
            <a:latin typeface="+mn-lt"/>
            <a:cs typeface="Helvetica" panose="020B0604020202020204" pitchFamily="34" charset="0"/>
          </a:defRPr>
        </a:defPPr>
      </a:lst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36000" tIns="36000" rIns="36000" bIns="36000" numCol="1" spcCol="38100" rtlCol="0" anchor="t">
        <a:no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dirty="0" smtClean="0">
            <a:ln>
              <a:noFill/>
            </a:ln>
            <a:solidFill>
              <a:schemeClr val="tx1"/>
            </a:solidFill>
            <a:effectLst/>
            <a:uFillTx/>
            <a:latin typeface="+mn-lt"/>
            <a:ea typeface="Verdana" charset="0"/>
            <a:cs typeface="Verdana" charset="0"/>
            <a:sym typeface="Helvetica"/>
          </a:defRPr>
        </a:def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Blank.pptm" id="{1591EFFF-1BC8-48C5-8310-946E7D5AF08D}" vid="{AE9F8A97-47AD-40BE-B5A4-B924E39528AE}"/>
    </a:ext>
  </a:extLst>
</a:theme>
</file>

<file path=ppt/theme/theme2.xml><?xml version="1.0" encoding="utf-8"?>
<a:theme xmlns:a="http://schemas.openxmlformats.org/drawingml/2006/main" name="Sareco_simple_large_2019">
  <a:themeElements>
    <a:clrScheme name="Sareco_2019_v16">
      <a:dk1>
        <a:srgbClr val="000000"/>
      </a:dk1>
      <a:lt1>
        <a:srgbClr val="F2F2F2"/>
      </a:lt1>
      <a:dk2>
        <a:srgbClr val="571513"/>
      </a:dk2>
      <a:lt2>
        <a:srgbClr val="FFFFFF"/>
      </a:lt2>
      <a:accent1>
        <a:srgbClr val="D12D2D"/>
      </a:accent1>
      <a:accent2>
        <a:srgbClr val="2AA4AF"/>
      </a:accent2>
      <a:accent3>
        <a:srgbClr val="00B050"/>
      </a:accent3>
      <a:accent4>
        <a:srgbClr val="FAAD17"/>
      </a:accent4>
      <a:accent5>
        <a:srgbClr val="7030A0"/>
      </a:accent5>
      <a:accent6>
        <a:srgbClr val="BCBCBC"/>
      </a:accent6>
      <a:hlink>
        <a:srgbClr val="000000"/>
      </a:hlink>
      <a:folHlink>
        <a:srgbClr val="000000"/>
      </a:folHlink>
    </a:clrScheme>
    <a:fontScheme name="Police Tahoma">
      <a:majorFont>
        <a:latin typeface="Tahoma"/>
        <a:ea typeface=""/>
        <a:cs typeface=""/>
      </a:majorFont>
      <a:minorFont>
        <a:latin typeface="Tahoma"/>
        <a:ea typeface=""/>
        <a:cs typeface=""/>
      </a:minorFont>
    </a:fontScheme>
    <a:fmtScheme name="IpsosGlobal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6350">
          <a:solidFill>
            <a:schemeClr val="accent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algn="ctr">
          <a:defRPr dirty="0" smtClean="0">
            <a:latin typeface="+mn-lt"/>
            <a:cs typeface="Helvetica" panose="020B0604020202020204" pitchFamily="34" charset="0"/>
          </a:defRPr>
        </a:defPPr>
      </a:lst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36000" tIns="36000" rIns="36000" bIns="36000" numCol="1" spcCol="38100" rtlCol="0" anchor="t">
        <a:no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dirty="0" smtClean="0">
            <a:ln>
              <a:noFill/>
            </a:ln>
            <a:solidFill>
              <a:schemeClr val="tx1"/>
            </a:solidFill>
            <a:effectLst/>
            <a:uFillTx/>
            <a:latin typeface="+mn-lt"/>
            <a:ea typeface="Verdana" charset="0"/>
            <a:cs typeface="Verdana" charset="0"/>
            <a:sym typeface="Helvetica"/>
          </a:defRPr>
        </a:def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Blank.pptm" id="{1591EFFF-1BC8-48C5-8310-946E7D5AF08D}" vid="{3175BD57-E9FC-4396-BD57-A3842BF02979}"/>
    </a:ext>
  </a:extLst>
</a:theme>
</file>

<file path=ppt/theme/theme3.xml><?xml version="1.0" encoding="utf-8"?>
<a:theme xmlns:a="http://schemas.openxmlformats.org/drawingml/2006/main" name="Sareco_simple_demi_2019">
  <a:themeElements>
    <a:clrScheme name="Sareco_2019_v16">
      <a:dk1>
        <a:srgbClr val="000000"/>
      </a:dk1>
      <a:lt1>
        <a:srgbClr val="F2F2F2"/>
      </a:lt1>
      <a:dk2>
        <a:srgbClr val="571513"/>
      </a:dk2>
      <a:lt2>
        <a:srgbClr val="FFFFFF"/>
      </a:lt2>
      <a:accent1>
        <a:srgbClr val="D12D2D"/>
      </a:accent1>
      <a:accent2>
        <a:srgbClr val="2AA4AF"/>
      </a:accent2>
      <a:accent3>
        <a:srgbClr val="00B050"/>
      </a:accent3>
      <a:accent4>
        <a:srgbClr val="FAAD17"/>
      </a:accent4>
      <a:accent5>
        <a:srgbClr val="7030A0"/>
      </a:accent5>
      <a:accent6>
        <a:srgbClr val="BCBCBC"/>
      </a:accent6>
      <a:hlink>
        <a:srgbClr val="000000"/>
      </a:hlink>
      <a:folHlink>
        <a:srgbClr val="000000"/>
      </a:folHlink>
    </a:clrScheme>
    <a:fontScheme name="Police Tahoma">
      <a:majorFont>
        <a:latin typeface="Tahoma"/>
        <a:ea typeface=""/>
        <a:cs typeface=""/>
      </a:majorFont>
      <a:minorFont>
        <a:latin typeface="Tahoma"/>
        <a:ea typeface=""/>
        <a:cs typeface=""/>
      </a:minorFont>
    </a:fontScheme>
    <a:fmtScheme name="IpsosGlobal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6350">
          <a:solidFill>
            <a:schemeClr val="accent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algn="ctr">
          <a:defRPr dirty="0" smtClean="0">
            <a:latin typeface="+mn-lt"/>
            <a:cs typeface="Helvetica" panose="020B0604020202020204" pitchFamily="34" charset="0"/>
          </a:defRPr>
        </a:defPPr>
      </a:lst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36000" tIns="36000" rIns="36000" bIns="36000" numCol="1" spcCol="38100" rtlCol="0" anchor="t">
        <a:no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dirty="0" smtClean="0">
            <a:ln>
              <a:noFill/>
            </a:ln>
            <a:solidFill>
              <a:schemeClr val="tx1"/>
            </a:solidFill>
            <a:effectLst/>
            <a:uFillTx/>
            <a:latin typeface="+mn-lt"/>
            <a:ea typeface="Verdana" charset="0"/>
            <a:cs typeface="Verdana" charset="0"/>
            <a:sym typeface="Helvetica"/>
          </a:defRPr>
        </a:def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Blank.pptm" id="{1591EFFF-1BC8-48C5-8310-946E7D5AF08D}" vid="{A513F5DB-E87E-4F0D-98C7-32C6C2431E67}"/>
    </a:ext>
  </a:extLst>
</a:theme>
</file>

<file path=ppt/theme/theme4.xml><?xml version="1.0" encoding="utf-8"?>
<a:theme xmlns:a="http://schemas.openxmlformats.org/drawingml/2006/main" name="IpsosGlobalTemplate">
  <a:themeElements>
    <a:clrScheme name="IpsosGlobalTemplate">
      <a:dk1>
        <a:srgbClr val="000000"/>
      </a:dk1>
      <a:lt1>
        <a:srgbClr val="FFFFFF"/>
      </a:lt1>
      <a:dk2>
        <a:srgbClr val="A7A7A7"/>
      </a:dk2>
      <a:lt2>
        <a:srgbClr val="535353"/>
      </a:lt2>
      <a:accent1>
        <a:srgbClr val="E87722"/>
      </a:accent1>
      <a:accent2>
        <a:srgbClr val="F1BE48"/>
      </a:accent2>
      <a:accent3>
        <a:srgbClr val="B7BF12"/>
      </a:accent3>
      <a:accent4>
        <a:srgbClr val="C8C9C7"/>
      </a:accent4>
      <a:accent5>
        <a:srgbClr val="71B2C9"/>
      </a:accent5>
      <a:accent6>
        <a:srgbClr val="007681"/>
      </a:accent6>
      <a:hlink>
        <a:srgbClr val="0000FF"/>
      </a:hlink>
      <a:folHlink>
        <a:srgbClr val="FF00FF"/>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IpsosGlobal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5.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5896</TotalTime>
  <Words>3983</Words>
  <Application>Microsoft Office PowerPoint</Application>
  <PresentationFormat>Affichage à l'écran (4:3)</PresentationFormat>
  <Paragraphs>595</Paragraphs>
  <Slides>47</Slides>
  <Notes>0</Notes>
  <HiddenSlides>0</HiddenSlides>
  <MMClips>0</MMClips>
  <ScaleCrop>false</ScaleCrop>
  <HeadingPairs>
    <vt:vector size="6" baseType="variant">
      <vt:variant>
        <vt:lpstr>Polices utilisées</vt:lpstr>
      </vt:variant>
      <vt:variant>
        <vt:i4>8</vt:i4>
      </vt:variant>
      <vt:variant>
        <vt:lpstr>Thème</vt:lpstr>
      </vt:variant>
      <vt:variant>
        <vt:i4>3</vt:i4>
      </vt:variant>
      <vt:variant>
        <vt:lpstr>Titres des diapositives</vt:lpstr>
      </vt:variant>
      <vt:variant>
        <vt:i4>47</vt:i4>
      </vt:variant>
    </vt:vector>
  </HeadingPairs>
  <TitlesOfParts>
    <vt:vector size="58" baseType="lpstr">
      <vt:lpstr>Arial</vt:lpstr>
      <vt:lpstr>Arial Narrow</vt:lpstr>
      <vt:lpstr>Courier New</vt:lpstr>
      <vt:lpstr>Helvetica</vt:lpstr>
      <vt:lpstr>Tahoma</vt:lpstr>
      <vt:lpstr>Times New Roman</vt:lpstr>
      <vt:lpstr>Verdana</vt:lpstr>
      <vt:lpstr>Wingdings</vt:lpstr>
      <vt:lpstr>Blank</vt:lpstr>
      <vt:lpstr>Sareco_simple_large_2019</vt:lpstr>
      <vt:lpstr>Sareco_simple_demi_2019</vt:lpstr>
      <vt:lpstr>Introduction au stationnement et application aux enjeux des opérations d’aménagement</vt:lpstr>
      <vt:lpstr>Présentation - SARECO </vt:lpstr>
      <vt:lpstr>Présentation – Simon Guiot</vt:lpstr>
      <vt:lpstr>Présentation PowerPoint</vt:lpstr>
      <vt:lpstr>Introduction Historique des politiques de stationnement</vt:lpstr>
      <vt:lpstr>Emergence de la question du stationnement</vt:lpstr>
      <vt:lpstr>Impact 1. Construction de parkings publics en ouvrage</vt:lpstr>
      <vt:lpstr>Impact 2 Développement du stationnement payant sur voirie</vt:lpstr>
      <vt:lpstr>Impact 3 Développement du stationnement privé</vt:lpstr>
      <vt:lpstr>Illustration –  Offre de stationnement à Paris dans les années 1990 (Pic)</vt:lpstr>
      <vt:lpstr> Le stationnement - un rouage essentiel du« système automobile »  </vt:lpstr>
      <vt:lpstr>Le « système automobile » en quelques chiffres</vt:lpstr>
      <vt:lpstr>L’automobile - un rôle central dans la crise climatique</vt:lpstr>
      <vt:lpstr>Des populations laissées à l’écart</vt:lpstr>
      <vt:lpstr>Un système qui repose sur une multitude de décisions d’agents économiques à différentes échelles de temps qui interagissent</vt:lpstr>
      <vt:lpstr>Comportement de court terme Le choix d’un mode de transport / choix d’un lieu de destination pour les déplacements choisis</vt:lpstr>
      <vt:lpstr>Comportement de moyen terme Le choix de l’équipement ou non en véhicule</vt:lpstr>
      <vt:lpstr>Comportement de moyen terme Stratégies d’implantation</vt:lpstr>
      <vt:lpstr>Des dynamiques différentes selon les territoires</vt:lpstr>
      <vt:lpstr>Des dynamiques différentes selon les territoires</vt:lpstr>
      <vt:lpstr>Le stationnement comme outil de régulation de la mobilité automobile</vt:lpstr>
      <vt:lpstr>Illustration. Normes plafond pour les bureaux fixées par le PDM de l’Ile-de-France</vt:lpstr>
      <vt:lpstr>Années 2010 –  Nouvelles normes visant à encadrer le développement de l’offre de stationnement résidentiel</vt:lpstr>
      <vt:lpstr>Cette régulation renforce toutefois les divergences territoriales</vt:lpstr>
      <vt:lpstr>Opérations d’aménagement Approche méthodologique du stationnement</vt:lpstr>
      <vt:lpstr>Approche générale du dimensionnement</vt:lpstr>
      <vt:lpstr>1. Evaluation de la demande – les catégories d’usagers</vt:lpstr>
      <vt:lpstr>Evaluation de la demande - stationnement résidentiel</vt:lpstr>
      <vt:lpstr>Evaluation de la demande - stationnement des pendulaires </vt:lpstr>
      <vt:lpstr>Evaluation de la demande - stationnement des visiteurs</vt:lpstr>
      <vt:lpstr>Affectation de la demande – les différentes options</vt:lpstr>
      <vt:lpstr>Affectation - contexte urbain classique</vt:lpstr>
      <vt:lpstr>Affectation – parking commun</vt:lpstr>
      <vt:lpstr>Affectation – parking banalisé</vt:lpstr>
      <vt:lpstr>Mutualisation – Vecteurs d’occupation hebdomadaires</vt:lpstr>
      <vt:lpstr>Quelques exemples de projets récents et enseignements</vt:lpstr>
      <vt:lpstr>ZAC Cartoucherie à Toulouse –  4 parkings silos maillant un quartier de grande taille</vt:lpstr>
      <vt:lpstr>ZAC Cartoucherie à Toulouse Visuel du premier parking silo</vt:lpstr>
      <vt:lpstr>Cœur de quartier à Nanterre Un parking mutualisé en socle sur deux niveaux</vt:lpstr>
      <vt:lpstr>Ecoquartier Danube à Strasbourg Deux parkings aux deux entrées du quartier</vt:lpstr>
      <vt:lpstr>Campus Paris Saclay Intégration dans un bâtiment complexe et réversibilité</vt:lpstr>
      <vt:lpstr>Strasbourg et Dijon  Parkings en bois</vt:lpstr>
      <vt:lpstr>Strasbourg Parkings à vélos sécurisés</vt:lpstr>
      <vt:lpstr>Une tendance au regroupement du stationnement dans des ouvrages de plusieurs centaines de places</vt:lpstr>
      <vt:lpstr>Une tendance à la réduction des ratios de stationnement dans les métropoles…</vt:lpstr>
      <vt:lpstr>Une anticipation d’un avenir avec moins de voitures  de plus en plus prise en compte dans les projets</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Christophe Begon</dc:creator>
  <cp:lastModifiedBy>Simon GUIOT</cp:lastModifiedBy>
  <cp:revision>408</cp:revision>
  <dcterms:created xsi:type="dcterms:W3CDTF">2020-01-14T13:51:47Z</dcterms:created>
  <dcterms:modified xsi:type="dcterms:W3CDTF">2026-04-07T20:03:14Z</dcterms:modified>
</cp:coreProperties>
</file>