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7" r:id="rId5"/>
    <p:sldId id="264" r:id="rId6"/>
    <p:sldId id="262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1F83C1"/>
    <a:srgbClr val="F2F2F2"/>
    <a:srgbClr val="13A6D8"/>
    <a:srgbClr val="FFFFFF"/>
    <a:srgbClr val="05FF2A"/>
    <a:srgbClr val="2679FF"/>
    <a:srgbClr val="E0F56F"/>
    <a:srgbClr val="EAD2A4"/>
    <a:srgbClr val="00A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9926E-0215-4019-987E-D8F1801DF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55943F-47C4-4342-8E0B-3D17F66D9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42616B-082A-4662-A8AE-C9AA5540D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10E254-4E42-4D08-9889-57B8CB27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8BB4B0-F87F-42D5-B80B-5F92576B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272871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20FA61-52AD-43B6-9D7F-00889D3FC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63CFC7-A5AD-4AAF-8695-C24BBEC27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CACAFB-5FBF-4DE3-AE18-7BA30C318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A0CF02-077C-4541-B139-81200387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9611FF-977B-4C60-B6CC-6A3D4314D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3212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2A36C06-783D-4824-BADA-737155FFE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E98123-7F48-4892-8DBC-A39C0FACE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B58EA1-57A2-4217-950E-D1A96762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CE3F86-14F0-4147-A16D-1EF1F964C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812695-A6C9-4E48-A4DD-26B06C581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908075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5BE86-B710-4F3C-9393-19A27A53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6FEB3E-436A-488D-9AE4-8CC5426F4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F09B6D-F201-4F17-B6EC-B4A38B99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1F68B9-84CC-4ADE-BFD4-FBAD58FF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8951F8-01F2-4817-916A-BD45B752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833468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A061D3-145E-4D04-A69F-1CA6A0A52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B554C2-D7E1-41DB-B144-2BBB18D98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1D9222-F28B-4220-AD23-31070AE9D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61AE6E-0A04-481B-962A-748C5320D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98932F-0E84-4A7C-943B-A6B8B37D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191355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A04B8-0E5E-4F53-8A90-3364E7DC6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3C9F47-AE32-4E51-BA8E-53E637C33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FB5415-FA31-4332-A4C2-624929232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867961-8323-480D-82C4-C610B17E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65DC2B-EAED-4981-B8FF-BBE9C823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3CEA0A-E213-4068-BB4C-DFEB5D50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868442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9EA1F-5FF7-4858-BEE5-66F4C019D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0EB753-2D10-4DB6-A5A2-81C2F470F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862177-7D4E-4DE0-9437-A6964E124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6A3D23-62FA-4B18-BDD3-2E045E24B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D9DA58-B5ED-4353-B4F1-9FB3CD883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912778-7EB3-4E8F-99E0-018C73B4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1834DE-A48B-46E5-A7A6-1F15B7F30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7D19DFB-D175-4EF7-8D2C-232962CDE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611565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C0D557-D9D0-415D-B626-7D52C79C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B424353-579D-4A5D-8E13-98D03B79C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0B82B9-86C5-45EB-9F07-A846D9CC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017948-6C43-4714-9298-86BFBE40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613791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4AA2EE-6A26-440A-950D-6CAF55DD4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821BAD-2D01-44C1-B771-75D13F93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021E82-A46F-43AB-B3C6-89B882606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45983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24ABE1-9626-4460-A623-70EBE348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8D5CC7-DA4B-49F9-B3FF-CBDBBD435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900F6A-B519-4625-BF6F-E0CC05F8D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0600E6-B988-44EC-879B-2F6C10456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888CB3-3B67-441E-9F07-FBDE54A05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B2691D-65B2-4C18-B871-3D29F1B9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77248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046E8D-7F07-4A67-9755-196D16DC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7F16F7B-2C91-453E-841C-6392168F5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72CF17-726B-4FF5-919F-3E635D9FE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B67752-FE1A-4A30-9CF4-DE121D811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B07504-8871-4E7F-8A21-07A159FC5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460DAF-2F4D-4B2E-A695-E40DB1D1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98688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5605B18-C608-48DF-84C1-4A9EFB74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EEFFD3-4D99-4FCD-A2D6-478C93310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54EFBB-1F02-4BEF-8B71-6CE7EA3C9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EE059-A0F4-4A6F-BCA1-C067B9028FF8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083549-58D2-40E5-B69B-B13271448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6FC3E3-8C8F-4AB9-BCC5-EB1B8DCF2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C45-A9D2-43AB-94FB-AD41D6ADED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39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Delphine.laot@eleves.enpc.f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293A2681-6C5C-4151-B3F4-60057320A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95" b="12495"/>
          <a:stretch/>
        </p:blipFill>
        <p:spPr>
          <a:xfrm>
            <a:off x="-1173" y="0"/>
            <a:ext cx="12192000" cy="6858000"/>
          </a:xfrm>
          <a:prstGeom prst="rect">
            <a:avLst/>
          </a:prstGeom>
        </p:spPr>
      </p:pic>
      <p:sp>
        <p:nvSpPr>
          <p:cNvPr id="6" name="Rectangle : avec coins arrondis en haut 5">
            <a:extLst>
              <a:ext uri="{FF2B5EF4-FFF2-40B4-BE49-F238E27FC236}">
                <a16:creationId xmlns:a16="http://schemas.microsoft.com/office/drawing/2014/main" id="{852E6581-B177-45F1-8A82-0D9BBA261BFC}"/>
              </a:ext>
            </a:extLst>
          </p:cNvPr>
          <p:cNvSpPr/>
          <p:nvPr/>
        </p:nvSpPr>
        <p:spPr>
          <a:xfrm>
            <a:off x="755374" y="0"/>
            <a:ext cx="3021496" cy="1683026"/>
          </a:xfrm>
          <a:prstGeom prst="round2SameRect">
            <a:avLst>
              <a:gd name="adj1" fmla="val 0"/>
              <a:gd name="adj2" fmla="val 212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1" dirty="0">
              <a:latin typeface="Century Gothic" panose="020B0502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C1CD0D6-7026-41C8-91C0-D01A1D07F931}"/>
              </a:ext>
            </a:extLst>
          </p:cNvPr>
          <p:cNvSpPr txBox="1"/>
          <p:nvPr/>
        </p:nvSpPr>
        <p:spPr>
          <a:xfrm>
            <a:off x="934278" y="87460"/>
            <a:ext cx="266368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Retour d’expérience</a:t>
            </a:r>
          </a:p>
          <a:p>
            <a:pPr algn="ctr"/>
            <a:r>
              <a:rPr lang="fr-F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ERASMUS</a:t>
            </a:r>
            <a: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Rectangle : avec coins arrondis en haut 9">
            <a:extLst>
              <a:ext uri="{FF2B5EF4-FFF2-40B4-BE49-F238E27FC236}">
                <a16:creationId xmlns:a16="http://schemas.microsoft.com/office/drawing/2014/main" id="{F4FEF23F-640D-4098-B67E-6B70AA267899}"/>
              </a:ext>
            </a:extLst>
          </p:cNvPr>
          <p:cNvSpPr/>
          <p:nvPr/>
        </p:nvSpPr>
        <p:spPr>
          <a:xfrm rot="5400000">
            <a:off x="10342493" y="4380675"/>
            <a:ext cx="1220855" cy="2478156"/>
          </a:xfrm>
          <a:prstGeom prst="round2SameRect">
            <a:avLst>
              <a:gd name="adj1" fmla="val 0"/>
              <a:gd name="adj2" fmla="val 20748"/>
            </a:avLst>
          </a:prstGeom>
          <a:solidFill>
            <a:schemeClr val="bg1"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1" dirty="0">
              <a:latin typeface="Century Gothic" panose="020B0502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05F2D99-B374-4B13-88AE-6B8DAA766F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259" y="5178783"/>
            <a:ext cx="881941" cy="88194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998EB65-E544-4E82-BCE7-5B9BE164D520}"/>
              </a:ext>
            </a:extLst>
          </p:cNvPr>
          <p:cNvSpPr txBox="1"/>
          <p:nvPr/>
        </p:nvSpPr>
        <p:spPr>
          <a:xfrm>
            <a:off x="10969464" y="5250421"/>
            <a:ext cx="1307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KTH Royal Institute of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Tehnology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4FFB672-C44B-4F18-AC06-88F814DFB0CE}"/>
              </a:ext>
            </a:extLst>
          </p:cNvPr>
          <p:cNvCxnSpPr/>
          <p:nvPr/>
        </p:nvCxnSpPr>
        <p:spPr>
          <a:xfrm>
            <a:off x="10952920" y="5178783"/>
            <a:ext cx="0" cy="88194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1AB89C48-3D47-402C-894A-B3E277F133F1}"/>
              </a:ext>
            </a:extLst>
          </p:cNvPr>
          <p:cNvSpPr txBox="1"/>
          <p:nvPr/>
        </p:nvSpPr>
        <p:spPr>
          <a:xfrm>
            <a:off x="9276523" y="6550314"/>
            <a:ext cx="2915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 © Photo de Jorge Fernandez Sales</a:t>
            </a:r>
          </a:p>
        </p:txBody>
      </p:sp>
    </p:spTree>
    <p:extLst>
      <p:ext uri="{BB962C8B-B14F-4D97-AF65-F5344CB8AC3E}">
        <p14:creationId xmlns:p14="http://schemas.microsoft.com/office/powerpoint/2010/main" val="2802901030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5105025-DB49-4DD5-930F-1997E18125E5}"/>
              </a:ext>
            </a:extLst>
          </p:cNvPr>
          <p:cNvSpPr/>
          <p:nvPr/>
        </p:nvSpPr>
        <p:spPr>
          <a:xfrm>
            <a:off x="0" y="366886"/>
            <a:ext cx="12192000" cy="329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C225E7F-8C1C-410D-8A98-0988C85E0E10}"/>
              </a:ext>
            </a:extLst>
          </p:cNvPr>
          <p:cNvSpPr/>
          <p:nvPr/>
        </p:nvSpPr>
        <p:spPr>
          <a:xfrm>
            <a:off x="7340853" y="1486403"/>
            <a:ext cx="4558672" cy="45586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E8D6BE1-A66F-468A-9D89-26FD985D2BD5}"/>
              </a:ext>
            </a:extLst>
          </p:cNvPr>
          <p:cNvSpPr txBox="1"/>
          <p:nvPr/>
        </p:nvSpPr>
        <p:spPr>
          <a:xfrm>
            <a:off x="2504560" y="222108"/>
            <a:ext cx="6822319" cy="58477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KTH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D2B7CF4-9481-428A-8DB1-7DED7A94843F}"/>
              </a:ext>
            </a:extLst>
          </p:cNvPr>
          <p:cNvSpPr txBox="1"/>
          <p:nvPr/>
        </p:nvSpPr>
        <p:spPr>
          <a:xfrm>
            <a:off x="8493810" y="1736650"/>
            <a:ext cx="2365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Parcours possibles</a:t>
            </a:r>
          </a:p>
          <a:p>
            <a:pPr algn="ctr"/>
            <a:endParaRPr lang="fr-FR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D3199529-0F67-442C-86AC-9FF9661A8E4A}"/>
              </a:ext>
            </a:extLst>
          </p:cNvPr>
          <p:cNvSpPr/>
          <p:nvPr/>
        </p:nvSpPr>
        <p:spPr>
          <a:xfrm>
            <a:off x="7799263" y="2818850"/>
            <a:ext cx="2024263" cy="7506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 ou 2 semestres d’échange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311D2BFE-DE3A-4EC2-847A-020474BD7CD2}"/>
              </a:ext>
            </a:extLst>
          </p:cNvPr>
          <p:cNvSpPr/>
          <p:nvPr/>
        </p:nvSpPr>
        <p:spPr>
          <a:xfrm>
            <a:off x="9932662" y="2818850"/>
            <a:ext cx="1602979" cy="750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Double Diplôme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2CDF6775-D014-446D-9DE1-C8AD2A9D4B0D}"/>
              </a:ext>
            </a:extLst>
          </p:cNvPr>
          <p:cNvSpPr txBox="1"/>
          <p:nvPr/>
        </p:nvSpPr>
        <p:spPr>
          <a:xfrm>
            <a:off x="9280420" y="3931370"/>
            <a:ext cx="202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GCC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AC6C7A25-96C3-4529-8C94-C4BA1652FB0F}"/>
              </a:ext>
            </a:extLst>
          </p:cNvPr>
          <p:cNvSpPr txBox="1"/>
          <p:nvPr/>
        </p:nvSpPr>
        <p:spPr>
          <a:xfrm>
            <a:off x="9279622" y="4424569"/>
            <a:ext cx="202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VET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5DEFF3C5-DD8C-40C1-82C0-DFD1BB4D682C}"/>
              </a:ext>
            </a:extLst>
          </p:cNvPr>
          <p:cNvSpPr txBox="1"/>
          <p:nvPr/>
        </p:nvSpPr>
        <p:spPr>
          <a:xfrm>
            <a:off x="9279622" y="4915923"/>
            <a:ext cx="202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SGEF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0659BA-6362-7146-AF73-9233F73C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322" y="1029905"/>
            <a:ext cx="4346826" cy="325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C5BA6A-D3C5-034F-B762-13C4E88B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81" y="3356119"/>
            <a:ext cx="3919382" cy="29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033825"/>
      </p:ext>
    </p:ext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5105025-DB49-4DD5-930F-1997E18125E5}"/>
              </a:ext>
            </a:extLst>
          </p:cNvPr>
          <p:cNvSpPr/>
          <p:nvPr/>
        </p:nvSpPr>
        <p:spPr>
          <a:xfrm>
            <a:off x="0" y="366886"/>
            <a:ext cx="12192000" cy="329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E8D6BE1-A66F-468A-9D89-26FD985D2BD5}"/>
              </a:ext>
            </a:extLst>
          </p:cNvPr>
          <p:cNvSpPr txBox="1"/>
          <p:nvPr/>
        </p:nvSpPr>
        <p:spPr>
          <a:xfrm>
            <a:off x="2504560" y="222108"/>
            <a:ext cx="6822319" cy="58477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KTH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D2B7CF4-9481-428A-8DB1-7DED7A94843F}"/>
              </a:ext>
            </a:extLst>
          </p:cNvPr>
          <p:cNvSpPr txBox="1"/>
          <p:nvPr/>
        </p:nvSpPr>
        <p:spPr>
          <a:xfrm>
            <a:off x="5846909" y="1285988"/>
            <a:ext cx="6345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Une immersion internationale</a:t>
            </a:r>
          </a:p>
          <a:p>
            <a:pPr algn="ctr"/>
            <a:endParaRPr lang="fr-FR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2CDF6775-D014-446D-9DE1-C8AD2A9D4B0D}"/>
              </a:ext>
            </a:extLst>
          </p:cNvPr>
          <p:cNvSpPr txBox="1"/>
          <p:nvPr/>
        </p:nvSpPr>
        <p:spPr>
          <a:xfrm>
            <a:off x="13873092" y="5830510"/>
            <a:ext cx="1010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GCC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AC6C7A25-96C3-4529-8C94-C4BA1652FB0F}"/>
              </a:ext>
            </a:extLst>
          </p:cNvPr>
          <p:cNvSpPr txBox="1"/>
          <p:nvPr/>
        </p:nvSpPr>
        <p:spPr>
          <a:xfrm>
            <a:off x="9279622" y="4424569"/>
            <a:ext cx="202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VET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5DEFF3C5-DD8C-40C1-82C0-DFD1BB4D682C}"/>
              </a:ext>
            </a:extLst>
          </p:cNvPr>
          <p:cNvSpPr txBox="1"/>
          <p:nvPr/>
        </p:nvSpPr>
        <p:spPr>
          <a:xfrm>
            <a:off x="9279622" y="4915923"/>
            <a:ext cx="202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SGEF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DE74F07-525D-0742-A132-E578E8F99049}"/>
              </a:ext>
            </a:extLst>
          </p:cNvPr>
          <p:cNvSpPr txBox="1"/>
          <p:nvPr/>
        </p:nvSpPr>
        <p:spPr>
          <a:xfrm>
            <a:off x="482703" y="1607228"/>
            <a:ext cx="50086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Caractéristiques des cours:</a:t>
            </a:r>
          </a:p>
          <a:p>
            <a:pPr algn="ctr"/>
            <a:endParaRPr lang="fr-FR" sz="2000" b="1" dirty="0">
              <a:latin typeface="Century Gothic" panose="020B0502020202020204" pitchFamily="34" charset="0"/>
            </a:endParaRPr>
          </a:p>
          <a:p>
            <a:pPr algn="ctr"/>
            <a:endParaRPr lang="fr-FR" sz="2000" b="1" dirty="0">
              <a:latin typeface="Century Gothic" panose="020B0502020202020204" pitchFamily="34" charset="0"/>
            </a:endParaRPr>
          </a:p>
          <a:p>
            <a:pPr algn="ctr"/>
            <a:endParaRPr lang="fr-FR" sz="2000" b="1" dirty="0">
              <a:latin typeface="Century Gothic" panose="020B0502020202020204" pitchFamily="34" charset="0"/>
            </a:endParaRPr>
          </a:p>
          <a:p>
            <a:pPr marL="457200" indent="-457200">
              <a:buFontTx/>
              <a:buChar char="-"/>
            </a:pPr>
            <a:endParaRPr lang="fr-FR" sz="2000" b="1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fr-FR" sz="2000" b="1" dirty="0">
                <a:latin typeface="Century Gothic" panose="020B0502020202020204" pitchFamily="34" charset="0"/>
              </a:rPr>
              <a:t>2 périodes par semestre</a:t>
            </a:r>
          </a:p>
          <a:p>
            <a:endParaRPr lang="fr-FR" sz="2000" b="1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fr-FR" sz="2000" b="1" dirty="0">
                <a:latin typeface="Century Gothic" panose="020B0502020202020204" pitchFamily="34" charset="0"/>
              </a:rPr>
              <a:t>2 cours (7.5 ECTS) par période</a:t>
            </a:r>
          </a:p>
          <a:p>
            <a:pPr marL="457200" indent="-457200">
              <a:buFont typeface="Wingdings" pitchFamily="2" charset="2"/>
              <a:buChar char="q"/>
            </a:pPr>
            <a:endParaRPr lang="fr-FR" sz="2000" b="1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fr-FR" sz="2000" b="1" dirty="0">
                <a:latin typeface="Century Gothic" panose="020B0502020202020204" pitchFamily="34" charset="0"/>
              </a:rPr>
              <a:t>Beaucoup de projets</a:t>
            </a:r>
          </a:p>
          <a:p>
            <a:pPr marL="457200" indent="-457200">
              <a:buFontTx/>
              <a:buChar char="-"/>
            </a:pPr>
            <a:endParaRPr lang="fr-FR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endParaRPr lang="fr-FR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AD9977F-F2FC-2F4E-9ACF-96C5BEFD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54" y="1983302"/>
            <a:ext cx="5541904" cy="415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5582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5105025-DB49-4DD5-930F-1997E18125E5}"/>
              </a:ext>
            </a:extLst>
          </p:cNvPr>
          <p:cNvSpPr/>
          <p:nvPr/>
        </p:nvSpPr>
        <p:spPr>
          <a:xfrm>
            <a:off x="0" y="366886"/>
            <a:ext cx="12192000" cy="329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E8D6BE1-A66F-468A-9D89-26FD985D2BD5}"/>
              </a:ext>
            </a:extLst>
          </p:cNvPr>
          <p:cNvSpPr txBox="1"/>
          <p:nvPr/>
        </p:nvSpPr>
        <p:spPr>
          <a:xfrm>
            <a:off x="2504560" y="222108"/>
            <a:ext cx="6822319" cy="58477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Stockholm et la Suède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6CF4BFF-E840-EF4B-910F-C9AE47E3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236" y="3829412"/>
            <a:ext cx="3737813" cy="28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B319C58-5B86-6B44-A713-E7BCFF2A2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61" y="841145"/>
            <a:ext cx="3737814" cy="28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DC64944A-26FA-F34D-ACA3-4D8CCB65D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85" y="841145"/>
            <a:ext cx="2547685" cy="33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E3167DEC-A67E-C847-855C-F6AA1ABD9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3" y="3788310"/>
            <a:ext cx="3737813" cy="28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Where to find the best meatballs in Stockholm - Routes North">
            <a:extLst>
              <a:ext uri="{FF2B5EF4-FFF2-40B4-BE49-F238E27FC236}">
                <a16:creationId xmlns:a16="http://schemas.microsoft.com/office/drawing/2014/main" id="{90AACA07-BDBC-4F4B-A6D2-92AF194E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13" y="4399068"/>
            <a:ext cx="3273212" cy="219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AEB232C6-3BD3-8B47-A3ED-6ABC40663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236" y="924618"/>
            <a:ext cx="3726998" cy="279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748837"/>
      </p:ext>
    </p:extLst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9D8371-6794-4E67-AC7D-120683BEEC51}"/>
              </a:ext>
            </a:extLst>
          </p:cNvPr>
          <p:cNvSpPr/>
          <p:nvPr/>
        </p:nvSpPr>
        <p:spPr>
          <a:xfrm>
            <a:off x="0" y="366886"/>
            <a:ext cx="12192000" cy="329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EA4B60-D8D1-4E16-A611-1A16D80D0CA6}"/>
              </a:ext>
            </a:extLst>
          </p:cNvPr>
          <p:cNvSpPr txBox="1"/>
          <p:nvPr/>
        </p:nvSpPr>
        <p:spPr>
          <a:xfrm>
            <a:off x="2504560" y="222108"/>
            <a:ext cx="6822319" cy="58477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INFOS PRATIQUES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586D590-0CEE-414E-9A47-DA2B3EBB29F1}"/>
              </a:ext>
            </a:extLst>
          </p:cNvPr>
          <p:cNvSpPr txBox="1"/>
          <p:nvPr/>
        </p:nvSpPr>
        <p:spPr>
          <a:xfrm>
            <a:off x="2094990" y="5578134"/>
            <a:ext cx="3067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rgbClr val="1F83C1"/>
                </a:solidFill>
                <a:latin typeface="Century Gothic" panose="020B0502020202020204" pitchFamily="34" charset="0"/>
              </a:rPr>
              <a:t>LES DÉPLACEMENTS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C52A6CB-20F4-3248-AC56-835C8104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48" y="4570369"/>
            <a:ext cx="2370824" cy="17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84E4A58D-7234-BB4A-99AA-7B3FE93647FA}"/>
              </a:ext>
            </a:extLst>
          </p:cNvPr>
          <p:cNvGrpSpPr/>
          <p:nvPr/>
        </p:nvGrpSpPr>
        <p:grpSpPr>
          <a:xfrm>
            <a:off x="217768" y="1419133"/>
            <a:ext cx="5465580" cy="2763526"/>
            <a:chOff x="328359" y="1646173"/>
            <a:chExt cx="5465580" cy="2997964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6F7DF4A2-5CFC-6842-BC64-EE46C10DACEF}"/>
                </a:ext>
              </a:extLst>
            </p:cNvPr>
            <p:cNvGrpSpPr/>
            <p:nvPr/>
          </p:nvGrpSpPr>
          <p:grpSpPr>
            <a:xfrm>
              <a:off x="328359" y="1646173"/>
              <a:ext cx="3082864" cy="2876570"/>
              <a:chOff x="2942185" y="3052306"/>
              <a:chExt cx="3082864" cy="2876570"/>
            </a:xfrm>
          </p:grpSpPr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80F9F09-7249-C54A-8402-BAD4D8861048}"/>
                  </a:ext>
                </a:extLst>
              </p:cNvPr>
              <p:cNvSpPr txBox="1"/>
              <p:nvPr/>
            </p:nvSpPr>
            <p:spPr>
              <a:xfrm>
                <a:off x="2942185" y="3052306"/>
                <a:ext cx="23915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/>
                  <a:t>KTH </a:t>
                </a:r>
                <a:r>
                  <a:rPr lang="fr-FR" sz="2000" b="1" dirty="0" err="1"/>
                  <a:t>Accomodation</a:t>
                </a:r>
                <a:endParaRPr lang="fr-FR" sz="2000" b="1" dirty="0"/>
              </a:p>
            </p:txBody>
          </p:sp>
          <p:pic>
            <p:nvPicPr>
              <p:cNvPr id="32" name="Picture 6">
                <a:extLst>
                  <a:ext uri="{FF2B5EF4-FFF2-40B4-BE49-F238E27FC236}">
                    <a16:creationId xmlns:a16="http://schemas.microsoft.com/office/drawing/2014/main" id="{4D064381-358E-5F43-ACE4-25E8C66BC0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5477" y="3687474"/>
                <a:ext cx="2989572" cy="2241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A3D0A849-AE58-B54B-857B-391CDC0B5E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24" b="9539"/>
            <a:stretch/>
          </p:blipFill>
          <p:spPr bwMode="auto">
            <a:xfrm>
              <a:off x="3526293" y="2254417"/>
              <a:ext cx="2267646" cy="2389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03E7E00-BE3D-4111-BC36-74692482FF2D}"/>
              </a:ext>
            </a:extLst>
          </p:cNvPr>
          <p:cNvSpPr txBox="1"/>
          <p:nvPr/>
        </p:nvSpPr>
        <p:spPr>
          <a:xfrm>
            <a:off x="202364" y="987272"/>
            <a:ext cx="3785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LE LOGEMENT</a:t>
            </a:r>
          </a:p>
        </p:txBody>
      </p:sp>
      <p:pic>
        <p:nvPicPr>
          <p:cNvPr id="4104" name="Picture 8" descr="Les plus belles stations de métro de Stockholm - Ti' Piment">
            <a:extLst>
              <a:ext uri="{FF2B5EF4-FFF2-40B4-BE49-F238E27FC236}">
                <a16:creationId xmlns:a16="http://schemas.microsoft.com/office/drawing/2014/main" id="{BDB1D949-9952-D441-993C-4F988A004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172" y="4570369"/>
            <a:ext cx="2600714" cy="17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4040EE8B-4976-0646-BE55-E4702A4EE161}"/>
              </a:ext>
            </a:extLst>
          </p:cNvPr>
          <p:cNvSpPr txBox="1"/>
          <p:nvPr/>
        </p:nvSpPr>
        <p:spPr>
          <a:xfrm>
            <a:off x="6250744" y="1369981"/>
            <a:ext cx="5140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IL FAIT FROID ET NUIT…..</a:t>
            </a:r>
          </a:p>
        </p:txBody>
      </p:sp>
      <p:pic>
        <p:nvPicPr>
          <p:cNvPr id="4106" name="Picture 10" descr="J'ai froid! Pas toi? - Planete sante">
            <a:extLst>
              <a:ext uri="{FF2B5EF4-FFF2-40B4-BE49-F238E27FC236}">
                <a16:creationId xmlns:a16="http://schemas.microsoft.com/office/drawing/2014/main" id="{66781136-AD49-1647-808C-593A357F8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66" y="2052586"/>
            <a:ext cx="2955327" cy="19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441780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454407B-9D9D-4EEF-851A-C684E33D14C6}"/>
              </a:ext>
            </a:extLst>
          </p:cNvPr>
          <p:cNvSpPr/>
          <p:nvPr/>
        </p:nvSpPr>
        <p:spPr>
          <a:xfrm rot="2187147">
            <a:off x="6649834" y="2948397"/>
            <a:ext cx="6327073" cy="57633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20" name="Rectangle : avec coins arrondis en haut 19">
            <a:extLst>
              <a:ext uri="{FF2B5EF4-FFF2-40B4-BE49-F238E27FC236}">
                <a16:creationId xmlns:a16="http://schemas.microsoft.com/office/drawing/2014/main" id="{0377D589-08BA-435C-AF2B-A91AD1E053E0}"/>
              </a:ext>
            </a:extLst>
          </p:cNvPr>
          <p:cNvSpPr/>
          <p:nvPr/>
        </p:nvSpPr>
        <p:spPr>
          <a:xfrm rot="16200000">
            <a:off x="2093417" y="-740342"/>
            <a:ext cx="3052692" cy="6687491"/>
          </a:xfrm>
          <a:prstGeom prst="round2SameRect">
            <a:avLst>
              <a:gd name="adj1" fmla="val 50000"/>
              <a:gd name="adj2" fmla="val 193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B6836F1C-710D-4195-A2FF-580F5D12F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581" y="1485572"/>
            <a:ext cx="5557910" cy="2485355"/>
          </a:xfrm>
        </p:spPr>
        <p:txBody>
          <a:bodyPr/>
          <a:lstStyle/>
          <a:p>
            <a:pPr marL="0" indent="0">
              <a:buNone/>
            </a:pPr>
            <a:r>
              <a:rPr lang="fr-FR" sz="3200" b="1" dirty="0">
                <a:solidFill>
                  <a:srgbClr val="C00000"/>
                </a:solidFill>
              </a:rPr>
              <a:t>Delphine </a:t>
            </a:r>
            <a:r>
              <a:rPr lang="fr-FR" sz="3200" b="1" dirty="0" err="1">
                <a:solidFill>
                  <a:srgbClr val="C00000"/>
                </a:solidFill>
              </a:rPr>
              <a:t>Laot</a:t>
            </a:r>
            <a:endParaRPr lang="fr-FR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fr-FR" sz="2000" dirty="0"/>
              <a:t>GCC Promo 020</a:t>
            </a:r>
          </a:p>
          <a:p>
            <a:pPr marL="0" indent="0">
              <a:buNone/>
            </a:pPr>
            <a:r>
              <a:rPr lang="fr-FR" sz="2000" dirty="0"/>
              <a:t>Erasmus de 2 semestres (KTH)</a:t>
            </a:r>
          </a:p>
          <a:p>
            <a:pPr marL="0" indent="0">
              <a:buNone/>
            </a:pPr>
            <a:r>
              <a:rPr lang="fr-FR" sz="2000" dirty="0"/>
              <a:t>S1 + S2 2020-2021</a:t>
            </a:r>
          </a:p>
          <a:p>
            <a:pPr marL="0" indent="0">
              <a:buNone/>
            </a:pPr>
            <a:r>
              <a:rPr lang="fr-FR" sz="1600" dirty="0">
                <a:hlinkClick r:id="rId2"/>
              </a:rPr>
              <a:t>delphine.laot@eleves.enpc.fr</a:t>
            </a:r>
            <a:r>
              <a:rPr lang="fr-FR" sz="1600" dirty="0"/>
              <a:t> </a:t>
            </a:r>
          </a:p>
          <a:p>
            <a:pPr marL="0" indent="0">
              <a:buNone/>
            </a:pPr>
            <a:r>
              <a:rPr lang="fr-FR" sz="2000" dirty="0"/>
              <a:t>ou sur FB     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4490A3-D4B9-44EB-A81F-8050E2A43932}"/>
              </a:ext>
            </a:extLst>
          </p:cNvPr>
          <p:cNvSpPr txBox="1"/>
          <p:nvPr/>
        </p:nvSpPr>
        <p:spPr>
          <a:xfrm>
            <a:off x="8406789" y="3145159"/>
            <a:ext cx="235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Mes cours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AAE51E-3DDD-4EA4-B2F5-96FA4D6D64FA}"/>
              </a:ext>
            </a:extLst>
          </p:cNvPr>
          <p:cNvSpPr/>
          <p:nvPr/>
        </p:nvSpPr>
        <p:spPr>
          <a:xfrm>
            <a:off x="0" y="366886"/>
            <a:ext cx="12192000" cy="329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86FD93E-0EF9-467F-BC54-7E7C12C9967A}"/>
              </a:ext>
            </a:extLst>
          </p:cNvPr>
          <p:cNvSpPr txBox="1"/>
          <p:nvPr/>
        </p:nvSpPr>
        <p:spPr>
          <a:xfrm>
            <a:off x="2504560" y="222108"/>
            <a:ext cx="6822319" cy="58477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CONTACT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197F7F4-EA6D-458F-B471-92469F0B1F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370" y="3563618"/>
            <a:ext cx="409123" cy="4091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D4B723C-02D8-490A-979C-DE86C9D86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0" t="7075" r="1783" b="-7075"/>
          <a:stretch/>
        </p:blipFill>
        <p:spPr>
          <a:xfrm>
            <a:off x="549150" y="1449469"/>
            <a:ext cx="2289743" cy="2600869"/>
          </a:xfrm>
          <a:prstGeom prst="ellipse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9733F5-BB7F-41EF-87B6-09ED6FD56128}"/>
              </a:ext>
            </a:extLst>
          </p:cNvPr>
          <p:cNvSpPr/>
          <p:nvPr/>
        </p:nvSpPr>
        <p:spPr>
          <a:xfrm rot="7869021">
            <a:off x="2426027" y="5225827"/>
            <a:ext cx="4926492" cy="44373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335996-3CFD-4636-8F38-E8542CEF5072}"/>
              </a:ext>
            </a:extLst>
          </p:cNvPr>
          <p:cNvSpPr/>
          <p:nvPr/>
        </p:nvSpPr>
        <p:spPr>
          <a:xfrm rot="7869021">
            <a:off x="-765193" y="6095578"/>
            <a:ext cx="3897476" cy="35105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022E0E1-D538-9A49-8105-150404707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248370"/>
              </p:ext>
            </p:extLst>
          </p:nvPr>
        </p:nvGraphicFramePr>
        <p:xfrm>
          <a:off x="7071230" y="3698620"/>
          <a:ext cx="5120770" cy="43201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39483">
                  <a:extLst>
                    <a:ext uri="{9D8B030D-6E8A-4147-A177-3AD203B41FA5}">
                      <a16:colId xmlns:a16="http://schemas.microsoft.com/office/drawing/2014/main" val="2705497516"/>
                    </a:ext>
                  </a:extLst>
                </a:gridCol>
                <a:gridCol w="1969477">
                  <a:extLst>
                    <a:ext uri="{9D8B030D-6E8A-4147-A177-3AD203B41FA5}">
                      <a16:colId xmlns:a16="http://schemas.microsoft.com/office/drawing/2014/main" val="3142188817"/>
                    </a:ext>
                  </a:extLst>
                </a:gridCol>
                <a:gridCol w="859078">
                  <a:extLst>
                    <a:ext uri="{9D8B030D-6E8A-4147-A177-3AD203B41FA5}">
                      <a16:colId xmlns:a16="http://schemas.microsoft.com/office/drawing/2014/main" val="2778576167"/>
                    </a:ext>
                  </a:extLst>
                </a:gridCol>
                <a:gridCol w="1152732">
                  <a:extLst>
                    <a:ext uri="{9D8B030D-6E8A-4147-A177-3AD203B41FA5}">
                      <a16:colId xmlns:a16="http://schemas.microsoft.com/office/drawing/2014/main" val="3349269202"/>
                    </a:ext>
                  </a:extLst>
                </a:gridCol>
              </a:tblGrid>
              <a:tr h="315735">
                <a:tc>
                  <a:txBody>
                    <a:bodyPr/>
                    <a:lstStyle/>
                    <a:p>
                      <a:pPr algn="ctr"/>
                      <a:r>
                        <a:rPr lang="en-US" sz="1200" spc="-50" dirty="0">
                          <a:effectLst/>
                        </a:rPr>
                        <a:t>Code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 marR="68580" algn="just">
                        <a:spcAft>
                          <a:spcPts val="0"/>
                        </a:spcAft>
                      </a:pPr>
                      <a:r>
                        <a:rPr lang="en-US" sz="1200" spc="-25" dirty="0">
                          <a:effectLst/>
                        </a:rPr>
                        <a:t>Courses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8580">
                        <a:spcAft>
                          <a:spcPts val="0"/>
                        </a:spcAft>
                        <a:tabLst>
                          <a:tab pos="645795" algn="l"/>
                        </a:tabLst>
                      </a:pPr>
                      <a:r>
                        <a:rPr lang="en-US" sz="1200" dirty="0">
                          <a:effectLst/>
                        </a:rPr>
                        <a:t>Semester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40"/>
                        </a:spcBef>
                      </a:pPr>
                      <a:r>
                        <a:rPr lang="en-US" sz="1200" spc="-20" dirty="0">
                          <a:effectLst/>
                        </a:rPr>
                        <a:t>Number of ECTS credits </a:t>
                      </a:r>
                      <a:br>
                        <a:rPr lang="en-US" sz="1200" spc="-20" dirty="0">
                          <a:effectLst/>
                        </a:rPr>
                      </a:b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85249905"/>
                  </a:ext>
                </a:extLst>
              </a:tr>
              <a:tr h="393858">
                <a:tc>
                  <a:txBody>
                    <a:bodyPr/>
                    <a:lstStyle/>
                    <a:p>
                      <a:pPr marL="70485"/>
                      <a:r>
                        <a:rPr lang="en-US" sz="1200" dirty="0">
                          <a:effectLst/>
                        </a:rPr>
                        <a:t>AH2170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tabLst>
                          <a:tab pos="708660" algn="l"/>
                          <a:tab pos="1108710" algn="l"/>
                          <a:tab pos="1920875" algn="r"/>
                        </a:tabLst>
                      </a:pPr>
                      <a:r>
                        <a:rPr lang="en-US" sz="1200" spc="-40" dirty="0">
                          <a:effectLst/>
                        </a:rPr>
                        <a:t>Transport	</a:t>
                      </a:r>
                      <a:r>
                        <a:rPr lang="en-US" sz="1200" spc="-60" dirty="0">
                          <a:effectLst/>
                        </a:rPr>
                        <a:t>Data	</a:t>
                      </a:r>
                      <a:r>
                        <a:rPr lang="en-US" sz="1200" spc="-20" dirty="0">
                          <a:effectLst/>
                        </a:rPr>
                        <a:t>Collection 	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endParaRPr lang="fr-FR" sz="1200" dirty="0">
                        <a:effectLst/>
                      </a:endParaRPr>
                    </a:p>
                    <a:p>
                      <a:pPr marL="64135"/>
                      <a:r>
                        <a:rPr lang="en-US" sz="1200" dirty="0">
                          <a:effectLst/>
                        </a:rPr>
                        <a:t>Analysis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8580">
                        <a:spcAft>
                          <a:spcPts val="0"/>
                        </a:spcAft>
                      </a:pPr>
                      <a:r>
                        <a:rPr lang="en-US" sz="1200" spc="-10">
                          <a:effectLst/>
                        </a:rPr>
                        <a:t>Autumn</a:t>
                      </a:r>
                      <a:endParaRPr lang="fr-FR" sz="1200">
                        <a:effectLst/>
                      </a:endParaRPr>
                    </a:p>
                    <a:p>
                      <a:pPr marL="67310">
                        <a:lnSpc>
                          <a:spcPct val="78000"/>
                        </a:lnSpc>
                      </a:pPr>
                      <a:r>
                        <a:rPr lang="en-US" sz="1200">
                          <a:effectLst/>
                        </a:rPr>
                        <a:t>semester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/>
                      <a:r>
                        <a:rPr lang="en-US" sz="1200">
                          <a:effectLst/>
                        </a:rPr>
                        <a:t>7,50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93353442"/>
                  </a:ext>
                </a:extLst>
              </a:tr>
              <a:tr h="393858">
                <a:tc>
                  <a:txBody>
                    <a:bodyPr/>
                    <a:lstStyle/>
                    <a:p>
                      <a:pPr marL="70485"/>
                      <a:r>
                        <a:rPr lang="en-US" sz="1200">
                          <a:effectLst/>
                        </a:rPr>
                        <a:t>AE2501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/>
                      <a:r>
                        <a:rPr lang="en-US" sz="1200" spc="-15" dirty="0">
                          <a:effectLst/>
                        </a:rPr>
                        <a:t>Environmental Impact Assessment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8580">
                        <a:spcAft>
                          <a:spcPts val="0"/>
                        </a:spcAft>
                      </a:pPr>
                      <a:r>
                        <a:rPr lang="en-US" sz="1200" spc="-10">
                          <a:effectLst/>
                        </a:rPr>
                        <a:t>Autumn </a:t>
                      </a:r>
                      <a:endParaRPr lang="fr-FR" sz="1200">
                        <a:effectLst/>
                      </a:endParaRPr>
                    </a:p>
                    <a:p>
                      <a:pPr marL="67310">
                        <a:lnSpc>
                          <a:spcPct val="78000"/>
                        </a:lnSpc>
                      </a:pPr>
                      <a:r>
                        <a:rPr lang="en-US" sz="1200">
                          <a:effectLst/>
                        </a:rPr>
                        <a:t>semester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/>
                      <a:r>
                        <a:rPr lang="en-US" sz="1200">
                          <a:effectLst/>
                        </a:rPr>
                        <a:t>7,50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02358592"/>
                  </a:ext>
                </a:extLst>
              </a:tr>
              <a:tr h="393858">
                <a:tc>
                  <a:txBody>
                    <a:bodyPr/>
                    <a:lstStyle/>
                    <a:p>
                      <a:pPr marL="70485"/>
                      <a:r>
                        <a:rPr lang="en-US" sz="1200">
                          <a:effectLst/>
                        </a:rPr>
                        <a:t>LS1502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/>
                      <a:r>
                        <a:rPr lang="en-US" sz="1200" spc="-10" dirty="0">
                          <a:effectLst/>
                        </a:rPr>
                        <a:t>Swedish A1 for engineers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8580">
                        <a:spcAft>
                          <a:spcPts val="0"/>
                        </a:spcAft>
                      </a:pPr>
                      <a:r>
                        <a:rPr lang="en-US" sz="1200" spc="-10">
                          <a:effectLst/>
                        </a:rPr>
                        <a:t>Autumn</a:t>
                      </a:r>
                      <a:endParaRPr lang="fr-FR" sz="1200">
                        <a:effectLst/>
                      </a:endParaRPr>
                    </a:p>
                    <a:p>
                      <a:pPr marL="67310">
                        <a:lnSpc>
                          <a:spcPct val="80000"/>
                        </a:lnSpc>
                      </a:pPr>
                      <a:r>
                        <a:rPr lang="en-US" sz="1200">
                          <a:effectLst/>
                        </a:rPr>
                        <a:t>semester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/>
                      <a:r>
                        <a:rPr lang="en-US" sz="1200">
                          <a:effectLst/>
                        </a:rPr>
                        <a:t>7,50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82711012"/>
                  </a:ext>
                </a:extLst>
              </a:tr>
              <a:tr h="393858">
                <a:tc>
                  <a:txBody>
                    <a:bodyPr/>
                    <a:lstStyle/>
                    <a:p>
                      <a:pPr marL="70485"/>
                      <a:r>
                        <a:rPr lang="en-US" sz="1200">
                          <a:effectLst/>
                        </a:rPr>
                        <a:t>AF2101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/>
                      <a:r>
                        <a:rPr lang="en-US" sz="1200" spc="-10" dirty="0">
                          <a:effectLst/>
                        </a:rPr>
                        <a:t>Concrete structures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8580">
                        <a:spcAft>
                          <a:spcPts val="0"/>
                        </a:spcAft>
                      </a:pPr>
                      <a:r>
                        <a:rPr lang="en-US" sz="1200" spc="-10">
                          <a:effectLst/>
                        </a:rPr>
                        <a:t>Autumn</a:t>
                      </a:r>
                      <a:endParaRPr lang="fr-FR" sz="1200">
                        <a:effectLst/>
                      </a:endParaRPr>
                    </a:p>
                    <a:p>
                      <a:pPr marL="67310">
                        <a:lnSpc>
                          <a:spcPct val="80000"/>
                        </a:lnSpc>
                      </a:pPr>
                      <a:r>
                        <a:rPr lang="en-US" sz="1200">
                          <a:effectLst/>
                        </a:rPr>
                        <a:t>semester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/>
                      <a:r>
                        <a:rPr lang="en-US" sz="1200">
                          <a:effectLst/>
                        </a:rPr>
                        <a:t>7,50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19825035"/>
                  </a:ext>
                </a:extLst>
              </a:tr>
              <a:tr h="393858">
                <a:tc>
                  <a:txBody>
                    <a:bodyPr/>
                    <a:lstStyle/>
                    <a:p>
                      <a:pPr marL="70485"/>
                      <a:r>
                        <a:rPr lang="en-US" sz="1200">
                          <a:effectLst/>
                        </a:rPr>
                        <a:t>AH2026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 marR="91440">
                        <a:spcAft>
                          <a:spcPts val="0"/>
                        </a:spcAft>
                      </a:pPr>
                      <a:r>
                        <a:rPr lang="en-US" sz="1200" spc="-35" dirty="0">
                          <a:effectLst/>
                        </a:rPr>
                        <a:t>Railway Traffic - Market and Planning, </a:t>
                      </a:r>
                      <a:r>
                        <a:rPr lang="en-US" sz="1200" spc="-10" dirty="0">
                          <a:effectLst/>
                        </a:rPr>
                        <a:t>Basic Course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8580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Spring</a:t>
                      </a:r>
                      <a:endParaRPr lang="fr-FR" sz="1200">
                        <a:effectLst/>
                      </a:endParaRPr>
                    </a:p>
                    <a:p>
                      <a:pPr marL="67310">
                        <a:lnSpc>
                          <a:spcPct val="80000"/>
                        </a:lnSpc>
                      </a:pPr>
                      <a:r>
                        <a:rPr lang="en-US" sz="1200">
                          <a:effectLst/>
                        </a:rPr>
                        <a:t>semester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/>
                      <a:r>
                        <a:rPr lang="en-US" sz="1200" dirty="0">
                          <a:effectLst/>
                        </a:rPr>
                        <a:t>7,50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74379309"/>
                  </a:ext>
                </a:extLst>
              </a:tr>
              <a:tr h="396345">
                <a:tc>
                  <a:txBody>
                    <a:bodyPr/>
                    <a:lstStyle/>
                    <a:p>
                      <a:pPr marL="70485"/>
                      <a:r>
                        <a:rPr lang="en-US" sz="1200">
                          <a:effectLst/>
                        </a:rPr>
                        <a:t>AH2301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/>
                      <a:r>
                        <a:rPr lang="en-US" sz="1200" spc="-15" dirty="0">
                          <a:effectLst/>
                        </a:rPr>
                        <a:t>Transport Policy and Evaluation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8580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Spring</a:t>
                      </a:r>
                      <a:endParaRPr lang="fr-FR" sz="1200" dirty="0">
                        <a:effectLst/>
                      </a:endParaRPr>
                    </a:p>
                    <a:p>
                      <a:pPr marL="67310">
                        <a:lnSpc>
                          <a:spcPct val="80000"/>
                        </a:lnSpc>
                      </a:pPr>
                      <a:r>
                        <a:rPr lang="en-US" sz="1200" dirty="0">
                          <a:effectLst/>
                        </a:rPr>
                        <a:t>semester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/>
                      <a:r>
                        <a:rPr lang="en-US" sz="1200">
                          <a:effectLst/>
                        </a:rPr>
                        <a:t>7,50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3146187"/>
                  </a:ext>
                </a:extLst>
              </a:tr>
              <a:tr h="393858">
                <a:tc>
                  <a:txBody>
                    <a:bodyPr/>
                    <a:lstStyle/>
                    <a:p>
                      <a:pPr marL="70485"/>
                      <a:r>
                        <a:rPr lang="en-US" sz="1200">
                          <a:effectLst/>
                        </a:rPr>
                        <a:t>AH2173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/>
                      <a:r>
                        <a:rPr lang="en-US" sz="1200" spc="-20">
                          <a:effectLst/>
                        </a:rPr>
                        <a:t>Public Transport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8580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Spring</a:t>
                      </a:r>
                      <a:endParaRPr lang="fr-FR" sz="1200">
                        <a:effectLst/>
                      </a:endParaRPr>
                    </a:p>
                    <a:p>
                      <a:pPr marL="67310">
                        <a:lnSpc>
                          <a:spcPct val="80000"/>
                        </a:lnSpc>
                      </a:pPr>
                      <a:r>
                        <a:rPr lang="en-US" sz="1200">
                          <a:effectLst/>
                        </a:rPr>
                        <a:t>semester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/>
                      <a:r>
                        <a:rPr lang="en-US" sz="1200">
                          <a:effectLst/>
                        </a:rPr>
                        <a:t>7,50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81935740"/>
                  </a:ext>
                </a:extLst>
              </a:tr>
              <a:tr h="393858">
                <a:tc>
                  <a:txBody>
                    <a:bodyPr/>
                    <a:lstStyle/>
                    <a:p>
                      <a:pPr marL="70485"/>
                      <a:r>
                        <a:rPr lang="en-US" sz="1200">
                          <a:effectLst/>
                        </a:rPr>
                        <a:t>AH2303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tabLst>
                          <a:tab pos="857250" algn="l"/>
                          <a:tab pos="1926590" algn="r"/>
                        </a:tabLst>
                      </a:pPr>
                      <a:r>
                        <a:rPr lang="en-US" sz="1200" spc="-20">
                          <a:effectLst/>
                        </a:rPr>
                        <a:t>Transport	</a:t>
                      </a:r>
                      <a:r>
                        <a:rPr lang="en-US" sz="1200">
                          <a:effectLst/>
                        </a:rPr>
                        <a:t>and	</a:t>
                      </a:r>
                      <a:r>
                        <a:rPr lang="en-US" sz="1200" spc="-10">
                          <a:effectLst/>
                        </a:rPr>
                        <a:t>Sustainable</a:t>
                      </a:r>
                      <a:endParaRPr lang="fr-FR" sz="1200">
                        <a:effectLst/>
                      </a:endParaRPr>
                    </a:p>
                    <a:p>
                      <a:pPr marL="64135"/>
                      <a:r>
                        <a:rPr lang="en-US" sz="1200">
                          <a:effectLst/>
                        </a:rPr>
                        <a:t>Development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8580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Spring</a:t>
                      </a:r>
                      <a:endParaRPr lang="fr-FR" sz="1200" dirty="0">
                        <a:effectLst/>
                      </a:endParaRPr>
                    </a:p>
                    <a:p>
                      <a:pPr marL="67310">
                        <a:lnSpc>
                          <a:spcPct val="80000"/>
                        </a:lnSpc>
                      </a:pPr>
                      <a:r>
                        <a:rPr lang="en-US" sz="1200" dirty="0">
                          <a:effectLst/>
                        </a:rPr>
                        <a:t>semester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/>
                      <a:r>
                        <a:rPr lang="en-US" sz="1200" dirty="0">
                          <a:effectLst/>
                        </a:rPr>
                        <a:t>7,50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12508006"/>
                  </a:ext>
                </a:extLst>
              </a:tr>
              <a:tr h="393858">
                <a:tc>
                  <a:txBody>
                    <a:bodyPr/>
                    <a:lstStyle/>
                    <a:p>
                      <a:pPr marL="70485"/>
                      <a:r>
                        <a:rPr lang="en-US" sz="1200">
                          <a:effectLst/>
                        </a:rPr>
                        <a:t>AF2901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/>
                      <a:r>
                        <a:rPr lang="en-US" sz="1200" spc="-15">
                          <a:effectLst/>
                        </a:rPr>
                        <a:t>Road- and Railway Track Engineering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8580">
                        <a:spcAft>
                          <a:spcPts val="0"/>
                        </a:spcAft>
                      </a:pPr>
                      <a:r>
                        <a:rPr lang="en-US" sz="1200" spc="-10">
                          <a:effectLst/>
                        </a:rPr>
                        <a:t>Autumn</a:t>
                      </a:r>
                      <a:endParaRPr lang="fr-FR" sz="1200">
                        <a:effectLst/>
                      </a:endParaRPr>
                    </a:p>
                    <a:p>
                      <a:pPr marL="67310">
                        <a:lnSpc>
                          <a:spcPct val="80000"/>
                        </a:lnSpc>
                      </a:pPr>
                      <a:r>
                        <a:rPr lang="en-US" sz="1200">
                          <a:effectLst/>
                        </a:rPr>
                        <a:t>semester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310"/>
                      <a:r>
                        <a:rPr lang="en-US" sz="1200" dirty="0">
                          <a:effectLst/>
                        </a:rPr>
                        <a:t>7,50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24602972"/>
                  </a:ext>
                </a:extLst>
              </a:tr>
              <a:tr h="22428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/>
                      <a:r>
                        <a:rPr lang="en-US" sz="1200" spc="-10" dirty="0">
                          <a:effectLst/>
                        </a:rPr>
                        <a:t>Total: 67,50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5790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367337"/>
      </p:ext>
    </p:extLst>
  </p:cSld>
  <p:clrMapOvr>
    <a:masterClrMapping/>
  </p:clrMapOvr>
  <p:transition>
    <p:push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196</Words>
  <Application>Microsoft Macintosh PowerPoint</Application>
  <PresentationFormat>Grand écran</PresentationFormat>
  <Paragraphs>95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Century Gothic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JOSSELIN LE GOFF</dc:creator>
  <cp:lastModifiedBy>Delphine Laot</cp:lastModifiedBy>
  <cp:revision>33</cp:revision>
  <cp:lastPrinted>2021-04-20T15:16:49Z</cp:lastPrinted>
  <dcterms:created xsi:type="dcterms:W3CDTF">2021-04-17T09:38:53Z</dcterms:created>
  <dcterms:modified xsi:type="dcterms:W3CDTF">2021-04-20T15:17:57Z</dcterms:modified>
</cp:coreProperties>
</file>