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7"/>
  </p:notesMasterIdLst>
  <p:handoutMasterIdLst>
    <p:handoutMasterId r:id="rId8"/>
  </p:handoutMasterIdLst>
  <p:sldIdLst>
    <p:sldId id="261" r:id="rId3"/>
    <p:sldId id="262" r:id="rId4"/>
    <p:sldId id="263" r:id="rId5"/>
    <p:sldId id="264" r:id="rId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43F"/>
    <a:srgbClr val="D899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500" autoAdjust="0"/>
  </p:normalViewPr>
  <p:slideViewPr>
    <p:cSldViewPr snapToGrid="0" snapToObjects="1">
      <p:cViewPr>
        <p:scale>
          <a:sx n="75" d="100"/>
          <a:sy n="75" d="100"/>
        </p:scale>
        <p:origin x="284" y="2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382AF-CEC8-6449-A7CF-450B1F027647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A506-8139-804B-B955-5007E66ACF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804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D9E1-CF05-8E44-8D7A-A3FE676C2F4F}" type="datetimeFigureOut">
              <a:rPr lang="fr-FR" smtClean="0"/>
              <a:t>20/04/2021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B4B8E-B08A-8F43-A9D6-71AB26A61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584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FD9DB3-AE6B-E240-9912-75842FD05570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7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294" y="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14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36B5A6-2C16-5247-9B62-391C0A8CB774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78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FD9DB3-AE6B-E240-9912-75842FD05570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14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0294" y="0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6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936B5A6-2C16-5247-9B62-391C0A8CB774}" type="datetime1">
              <a:rPr lang="fr-FR" smtClean="0"/>
              <a:t>20/04/2021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7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257848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00182" y="731212"/>
            <a:ext cx="8485504" cy="393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SETEC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77929" y="4903391"/>
            <a:ext cx="107757" cy="107757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5746" y="48057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fld id="{C96A2E82-A713-D746-BA49-CDDCE6D07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193019" y="-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61895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595959"/>
          </a:solidFill>
          <a:latin typeface="Avenir Roman"/>
          <a:ea typeface="+mj-ea"/>
          <a:cs typeface="Avenir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"/>
            <a:ext cx="9144000" cy="257848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300182" y="731212"/>
            <a:ext cx="8485504" cy="393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SETEC_LOGO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" y="4749030"/>
            <a:ext cx="564562" cy="26211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677929" y="4903391"/>
            <a:ext cx="107757" cy="107757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45746" y="48057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venir Roman"/>
                <a:cs typeface="Avenir Roman"/>
              </a:defRPr>
            </a:lvl1pPr>
          </a:lstStyle>
          <a:p>
            <a:fld id="{C96A2E82-A713-D746-BA49-CDDCE6D07EC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95790"/>
            <a:ext cx="100263" cy="439691"/>
          </a:xfrm>
          <a:prstGeom prst="rect">
            <a:avLst/>
          </a:prstGeom>
          <a:solidFill>
            <a:srgbClr val="D899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itre 3"/>
          <p:cNvSpPr>
            <a:spLocks noGrp="1"/>
          </p:cNvSpPr>
          <p:nvPr>
            <p:ph type="title"/>
          </p:nvPr>
        </p:nvSpPr>
        <p:spPr>
          <a:xfrm>
            <a:off x="193019" y="-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146331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rgbClr val="595959"/>
          </a:solidFill>
          <a:latin typeface="Avenir Roman"/>
          <a:ea typeface="+mj-ea"/>
          <a:cs typeface="Avenir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966" y="978473"/>
            <a:ext cx="4600966" cy="272048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5972848" y="-3463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1" name="Rectangle 70"/>
          <p:cNvSpPr/>
          <p:nvPr/>
        </p:nvSpPr>
        <p:spPr>
          <a:xfrm>
            <a:off x="0" y="1124716"/>
            <a:ext cx="9144000" cy="3094184"/>
          </a:xfrm>
          <a:prstGeom prst="rect">
            <a:avLst/>
          </a:prstGeom>
          <a:solidFill>
            <a:srgbClr val="16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80879" y="566687"/>
            <a:ext cx="8782243" cy="42102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359400" y="801550"/>
            <a:ext cx="3356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lack"/>
              </a:rPr>
              <a:t>TU DELFT</a:t>
            </a:r>
          </a:p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ook"/>
              </a:rPr>
              <a:t>Natan Michalon </a:t>
            </a:r>
          </a:p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ook"/>
              </a:rPr>
              <a:t>GCC 020L</a:t>
            </a:r>
          </a:p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ook"/>
              </a:rPr>
              <a:t>natan.michalon@gmail.com</a:t>
            </a:r>
          </a:p>
        </p:txBody>
      </p:sp>
      <p:pic>
        <p:nvPicPr>
          <p:cNvPr id="1026" name="Picture 2" descr="TU Delft - ESM Foundation">
            <a:extLst>
              <a:ext uri="{FF2B5EF4-FFF2-40B4-BE49-F238E27FC236}">
                <a16:creationId xmlns:a16="http://schemas.microsoft.com/office/drawing/2014/main" id="{E5429933-88A2-4B99-9ACD-2A8281DCE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7" y="804834"/>
            <a:ext cx="3505010" cy="23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F74987F-3A6B-4470-AAF8-CACFE413DCB0}"/>
              </a:ext>
            </a:extLst>
          </p:cNvPr>
          <p:cNvSpPr txBox="1"/>
          <p:nvPr/>
        </p:nvSpPr>
        <p:spPr>
          <a:xfrm>
            <a:off x="5359400" y="2293533"/>
            <a:ext cx="33565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lack"/>
              </a:rPr>
              <a:t>PFE et premier emploi chez Setec Ferroviaire </a:t>
            </a:r>
          </a:p>
          <a:p>
            <a:r>
              <a:rPr lang="fr-FR" sz="2000" dirty="0">
                <a:solidFill>
                  <a:srgbClr val="16843F"/>
                </a:solidFill>
                <a:latin typeface="Avenir Black"/>
                <a:cs typeface="Avenir Black"/>
              </a:rPr>
              <a:t>(Maîtrise d’Œuvre / Etudes)</a:t>
            </a:r>
            <a:endParaRPr lang="fr-FR" sz="2000" dirty="0">
              <a:latin typeface="Avenir Book"/>
              <a:cs typeface="Avenir Book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D0315F6-C88C-4DC4-8410-29F1FBF1E67B}"/>
              </a:ext>
            </a:extLst>
          </p:cNvPr>
          <p:cNvSpPr txBox="1"/>
          <p:nvPr/>
        </p:nvSpPr>
        <p:spPr>
          <a:xfrm>
            <a:off x="639367" y="3570861"/>
            <a:ext cx="8445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latin typeface="Avenir Black"/>
                <a:cs typeface="Avenir Book"/>
              </a:rPr>
              <a:t>Echange 6 mois - Faculté de Civil Engineering</a:t>
            </a:r>
          </a:p>
          <a:p>
            <a:r>
              <a:rPr lang="fr-FR" dirty="0">
                <a:latin typeface="Avenir Black"/>
                <a:cs typeface="Avenir Book"/>
              </a:rPr>
              <a:t>Cours suivis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u="sng" dirty="0">
                <a:latin typeface="Avenir Black"/>
                <a:cs typeface="Avenir Book"/>
              </a:rPr>
              <a:t>Master Construction Management and Engineering </a:t>
            </a:r>
            <a:r>
              <a:rPr lang="fr-FR" sz="1800" dirty="0">
                <a:latin typeface="Avenir Black"/>
                <a:cs typeface="Avenir Book"/>
              </a:rPr>
              <a:t>: Forms of collaboration in Civil Engineering, Financial Engineering, Asset Management, Process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>
                <a:latin typeface="Avenir Black"/>
                <a:cs typeface="Avenir Book"/>
              </a:rPr>
              <a:t>Autres</a:t>
            </a:r>
            <a:r>
              <a:rPr lang="fr-FR" dirty="0">
                <a:latin typeface="Avenir Black"/>
                <a:cs typeface="Avenir Book"/>
              </a:rPr>
              <a:t> : </a:t>
            </a:r>
            <a:r>
              <a:rPr lang="fr-FR" dirty="0" err="1">
                <a:latin typeface="Avenir Black"/>
                <a:cs typeface="Avenir Book"/>
              </a:rPr>
              <a:t>Forensic</a:t>
            </a:r>
            <a:r>
              <a:rPr lang="fr-FR" dirty="0">
                <a:latin typeface="Avenir Black"/>
                <a:cs typeface="Avenir Book"/>
              </a:rPr>
              <a:t> structures, Building enveloppes, Solar Power</a:t>
            </a:r>
            <a:endParaRPr lang="fr-FR" sz="1800" u="sng" dirty="0">
              <a:latin typeface="Avenir Black"/>
              <a:cs typeface="Avenir Book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65F78-DAE7-484E-A21E-62011ADE8520}"/>
              </a:ext>
            </a:extLst>
          </p:cNvPr>
          <p:cNvSpPr/>
          <p:nvPr/>
        </p:nvSpPr>
        <p:spPr>
          <a:xfrm>
            <a:off x="101600" y="4715933"/>
            <a:ext cx="626533" cy="32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51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D7BDD-588E-4CEF-A616-C4953C36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 Delft - Scolarité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9527-7E55-4FB2-85AA-D19FB78F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200150"/>
            <a:ext cx="4724400" cy="3605597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Possibilité de faire un échange de 6 mois à 1 an</a:t>
            </a:r>
          </a:p>
          <a:p>
            <a:r>
              <a:rPr lang="fr-FR" dirty="0"/>
              <a:t>Possibilité de s’inscrire à un double diplôme </a:t>
            </a:r>
          </a:p>
          <a:p>
            <a:r>
              <a:rPr lang="fr-FR" dirty="0"/>
              <a:t>Choix des cours « libres » moyennant des contraintes imposées par les Ponts et par l’université d’accueil (GCC : 50% de la faculté Civil Engineering, et accord des Ponts pour validation)</a:t>
            </a:r>
          </a:p>
          <a:p>
            <a:r>
              <a:rPr lang="fr-FR" dirty="0"/>
              <a:t>Cours demandant un investissement régulier mais globalement faciles à suivre et à valider </a:t>
            </a:r>
          </a:p>
          <a:p>
            <a:r>
              <a:rPr lang="fr-FR" dirty="0"/>
              <a:t>Mixité avec des étudiants spécialisés dans les domaines d’études </a:t>
            </a:r>
            <a:r>
              <a:rPr lang="fr-FR" dirty="0">
                <a:sym typeface="Wingdings" panose="05000000000000000000" pitchFamily="2" charset="2"/>
              </a:rPr>
              <a:t> assez déstabilisant sur des cours techniques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F9E03-7DC8-4680-A6AF-024C1961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93B2277-D0D1-4B8D-9C27-C715B15B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51" r="13968"/>
          <a:stretch/>
        </p:blipFill>
        <p:spPr>
          <a:xfrm>
            <a:off x="5404915" y="1200150"/>
            <a:ext cx="3674431" cy="25878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907E70-791A-4DCB-8040-C7AE1C3121C6}"/>
              </a:ext>
            </a:extLst>
          </p:cNvPr>
          <p:cNvSpPr/>
          <p:nvPr/>
        </p:nvSpPr>
        <p:spPr>
          <a:xfrm>
            <a:off x="101600" y="4715933"/>
            <a:ext cx="626533" cy="32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D7BDD-588E-4CEF-A616-C4953C36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TU Delft – Vie &amp; 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359527-7E55-4FB2-85AA-D19FB78F7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4114800" cy="3605597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Aide au logement proposée par la faculté maigre et peu intéressante</a:t>
            </a:r>
          </a:p>
          <a:p>
            <a:r>
              <a:rPr lang="fr-FR" dirty="0"/>
              <a:t>Eligibilité à une bourse Erasmus</a:t>
            </a:r>
          </a:p>
          <a:p>
            <a:r>
              <a:rPr lang="fr-FR" dirty="0"/>
              <a:t>Possibilité de vivre à Delft sur le campus ou dans les villes voisines Rotterdam ou La Haye</a:t>
            </a:r>
          </a:p>
          <a:p>
            <a:r>
              <a:rPr lang="fr-FR" dirty="0"/>
              <a:t>Campus actif, activités extrascolaires très encouragées</a:t>
            </a:r>
          </a:p>
          <a:p>
            <a:r>
              <a:rPr lang="fr-FR" dirty="0"/>
              <a:t>Vie aux Pays-Bas assez facile d’accès, peu de problèmes administratifs, environnement </a:t>
            </a:r>
            <a:r>
              <a:rPr lang="fr-FR" dirty="0" err="1"/>
              <a:t>friendly</a:t>
            </a:r>
            <a:endParaRPr lang="fr-FR" dirty="0"/>
          </a:p>
          <a:p>
            <a:r>
              <a:rPr lang="fr-FR" dirty="0"/>
              <a:t>Encouragement à parler néerlandais pour s’intégrer</a:t>
            </a:r>
          </a:p>
          <a:p>
            <a:r>
              <a:rPr lang="fr-FR" dirty="0"/>
              <a:t>Clubs super sympas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EF9E03-7DC8-4680-A6AF-024C1961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3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A6A514-A21D-4748-8D4E-EE2905079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15" y="3130363"/>
            <a:ext cx="2320637" cy="1812307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CF117AF-9AA4-4393-8584-9FE991655598}"/>
              </a:ext>
            </a:extLst>
          </p:cNvPr>
          <p:cNvCxnSpPr/>
          <p:nvPr/>
        </p:nvCxnSpPr>
        <p:spPr>
          <a:xfrm>
            <a:off x="5377542" y="3210825"/>
            <a:ext cx="0" cy="251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24E9E66-A0D4-4572-9846-2CE5D5B51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746" y="3130363"/>
            <a:ext cx="2198254" cy="1476626"/>
          </a:xfrm>
          <a:prstGeom prst="rect">
            <a:avLst/>
          </a:prstGeom>
        </p:spPr>
      </p:pic>
      <p:grpSp>
        <p:nvGrpSpPr>
          <p:cNvPr id="21" name="Groupe 20">
            <a:extLst>
              <a:ext uri="{FF2B5EF4-FFF2-40B4-BE49-F238E27FC236}">
                <a16:creationId xmlns:a16="http://schemas.microsoft.com/office/drawing/2014/main" id="{8F4C8A8A-CBF2-4252-9F7D-564FC04B03C8}"/>
              </a:ext>
            </a:extLst>
          </p:cNvPr>
          <p:cNvGrpSpPr/>
          <p:nvPr/>
        </p:nvGrpSpPr>
        <p:grpSpPr>
          <a:xfrm>
            <a:off x="5157904" y="-216730"/>
            <a:ext cx="3986096" cy="3264686"/>
            <a:chOff x="5261273" y="63908"/>
            <a:chExt cx="3986096" cy="3264686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129B141A-3223-4E9B-A01A-CEBE72DE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1273" y="63908"/>
              <a:ext cx="3986096" cy="3264686"/>
            </a:xfrm>
            <a:prstGeom prst="rect">
              <a:avLst/>
            </a:prstGeom>
          </p:spPr>
        </p:pic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2CB4545-5010-4263-A516-5B7B27B3B20A}"/>
                </a:ext>
              </a:extLst>
            </p:cNvPr>
            <p:cNvCxnSpPr>
              <a:cxnSpLocks/>
            </p:cNvCxnSpPr>
            <p:nvPr/>
          </p:nvCxnSpPr>
          <p:spPr>
            <a:xfrm>
              <a:off x="7521127" y="1791032"/>
              <a:ext cx="643929" cy="103751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BD0967F-70EC-4105-97D3-E129383A7752}"/>
                </a:ext>
              </a:extLst>
            </p:cNvPr>
            <p:cNvSpPr txBox="1"/>
            <p:nvPr/>
          </p:nvSpPr>
          <p:spPr>
            <a:xfrm rot="3525134">
              <a:off x="7401892" y="2286566"/>
              <a:ext cx="68187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>
                  <a:solidFill>
                    <a:schemeClr val="tx2"/>
                  </a:solidFill>
                </a:rPr>
                <a:t>12km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D5D011-905C-47C6-BD3F-E8377D11BFE1}"/>
              </a:ext>
            </a:extLst>
          </p:cNvPr>
          <p:cNvSpPr/>
          <p:nvPr/>
        </p:nvSpPr>
        <p:spPr>
          <a:xfrm>
            <a:off x="101600" y="4715933"/>
            <a:ext cx="626533" cy="32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6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A1099-C951-4ABD-B006-FF89683C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Echange TU Delft - Conseils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D11793-E2CA-41E0-8BA3-4E7169A19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Expérience très internationale (Erasmus, difficulté de connecter avec les néerlandais) </a:t>
            </a:r>
            <a:r>
              <a:rPr lang="fr-FR" dirty="0">
                <a:sym typeface="Wingdings" panose="05000000000000000000" pitchFamily="2" charset="2"/>
              </a:rPr>
              <a:t> Est-ce bien ce que vous cherchez ?</a:t>
            </a:r>
          </a:p>
          <a:p>
            <a:r>
              <a:rPr lang="fr-FR" dirty="0">
                <a:sym typeface="Wingdings" panose="05000000000000000000" pitchFamily="2" charset="2"/>
              </a:rPr>
              <a:t>Cours intéressants, large choix, mais finalement très éparpillés  Possiblement mieux structuré dans le cadre d’un double diplôme plutôt que d’un échange</a:t>
            </a:r>
          </a:p>
          <a:p>
            <a:r>
              <a:rPr lang="fr-FR" dirty="0">
                <a:sym typeface="Wingdings" panose="05000000000000000000" pitchFamily="2" charset="2"/>
              </a:rPr>
              <a:t>Bien se renseigner sur les cours et les formations, et éviter de faire un échange juste pour le principe. On arrive finalement vite après l’échange au PFE et à la fin de la scolarité. 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F9535F-94CB-4120-9EC3-9B0ECD9E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A2E82-A713-D746-BA49-CDDCE6D07EC0}" type="slidenum">
              <a:rPr lang="fr-FR" smtClean="0"/>
              <a:t>4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557E98-5F9A-4C28-B76E-A152D1902186}"/>
              </a:ext>
            </a:extLst>
          </p:cNvPr>
          <p:cNvSpPr/>
          <p:nvPr/>
        </p:nvSpPr>
        <p:spPr>
          <a:xfrm>
            <a:off x="101600" y="4715933"/>
            <a:ext cx="626533" cy="322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4654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314</Words>
  <Application>Microsoft Office PowerPoint</Application>
  <PresentationFormat>Affichage à l'écran (16:9)</PresentationFormat>
  <Paragraphs>32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Avenir Black</vt:lpstr>
      <vt:lpstr>Avenir Book</vt:lpstr>
      <vt:lpstr>Avenir Roman</vt:lpstr>
      <vt:lpstr>Calibri</vt:lpstr>
      <vt:lpstr>Thème Office</vt:lpstr>
      <vt:lpstr>1_Thème Office</vt:lpstr>
      <vt:lpstr>Présentation PowerPoint</vt:lpstr>
      <vt:lpstr>TU Delft - Scolarité</vt:lpstr>
      <vt:lpstr>TU Delft – Vie &amp; activités</vt:lpstr>
      <vt:lpstr>Echange TU Delft - Conseils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CREA2</dc:creator>
  <cp:lastModifiedBy>MICHALON Natan</cp:lastModifiedBy>
  <cp:revision>74</cp:revision>
  <dcterms:created xsi:type="dcterms:W3CDTF">2017-04-06T13:19:05Z</dcterms:created>
  <dcterms:modified xsi:type="dcterms:W3CDTF">2021-04-20T22:29:21Z</dcterms:modified>
</cp:coreProperties>
</file>