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heme/theme2.xml" ContentType="application/vnd.openxmlformats-officedocument.theme+xml"/>
  <Override PartName="/ppt/tags/tag26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0" r:id="rId2"/>
    <p:sldId id="276" r:id="rId3"/>
    <p:sldId id="277" r:id="rId4"/>
    <p:sldId id="278" r:id="rId5"/>
    <p:sldId id="264" r:id="rId6"/>
  </p:sldIdLst>
  <p:sldSz cx="12192000" cy="6858000"/>
  <p:notesSz cx="6858000" cy="9144000"/>
  <p:custDataLst>
    <p:tags r:id="rId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D6D"/>
    <a:srgbClr val="A51E36"/>
    <a:srgbClr val="56585A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19" autoAdjust="0"/>
    <p:restoredTop sz="94648"/>
  </p:normalViewPr>
  <p:slideViewPr>
    <p:cSldViewPr snapToGrid="0">
      <p:cViewPr varScale="1">
        <p:scale>
          <a:sx n="82" d="100"/>
          <a:sy n="82" d="100"/>
        </p:scale>
        <p:origin x="11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B9D9CC-F825-DE4A-8173-5D7A4E2AEF0A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8B5A013B-78E0-9543-8F10-737B530204DB}">
      <dgm:prSet/>
      <dgm:spPr/>
      <dgm:t>
        <a:bodyPr/>
        <a:lstStyle/>
        <a:p>
          <a:r>
            <a:rPr lang="fr-FR"/>
            <a:t>QUANT</a:t>
          </a:r>
          <a:endParaRPr lang="en-US"/>
        </a:p>
      </dgm:t>
    </dgm:pt>
    <dgm:pt modelId="{99D62008-F603-184A-862C-86A8539BF885}" type="parTrans" cxnId="{CE2CAA70-3FB8-DB47-BEC6-7566FC72DDB4}">
      <dgm:prSet/>
      <dgm:spPr/>
      <dgm:t>
        <a:bodyPr/>
        <a:lstStyle/>
        <a:p>
          <a:endParaRPr lang="en-US"/>
        </a:p>
      </dgm:t>
    </dgm:pt>
    <dgm:pt modelId="{6D3EE552-ECF4-7946-B873-BB47F78659D7}" type="sibTrans" cxnId="{CE2CAA70-3FB8-DB47-BEC6-7566FC72DDB4}">
      <dgm:prSet/>
      <dgm:spPr/>
      <dgm:t>
        <a:bodyPr/>
        <a:lstStyle/>
        <a:p>
          <a:endParaRPr lang="en-US"/>
        </a:p>
      </dgm:t>
    </dgm:pt>
    <dgm:pt modelId="{D2016520-46E1-C143-A5BC-1EED4FE7477E}">
      <dgm:prSet custT="1"/>
      <dgm:spPr/>
      <dgm:t>
        <a:bodyPr/>
        <a:lstStyle/>
        <a:p>
          <a:r>
            <a:rPr lang="fr-FR" sz="1800" dirty="0"/>
            <a:t>Ingénierie financière</a:t>
          </a:r>
          <a:endParaRPr lang="en-US" sz="1800" dirty="0"/>
        </a:p>
      </dgm:t>
    </dgm:pt>
    <dgm:pt modelId="{CE115082-CA78-4D48-87DD-E4933C172E43}" type="parTrans" cxnId="{3419B005-D7AC-B349-883C-9B480627C351}">
      <dgm:prSet/>
      <dgm:spPr/>
      <dgm:t>
        <a:bodyPr/>
        <a:lstStyle/>
        <a:p>
          <a:endParaRPr lang="en-US"/>
        </a:p>
      </dgm:t>
    </dgm:pt>
    <dgm:pt modelId="{88361D03-8BD8-AD40-96AD-B2639A4D831F}" type="sibTrans" cxnId="{3419B005-D7AC-B349-883C-9B480627C351}">
      <dgm:prSet/>
      <dgm:spPr/>
      <dgm:t>
        <a:bodyPr/>
        <a:lstStyle/>
        <a:p>
          <a:endParaRPr lang="en-US"/>
        </a:p>
      </dgm:t>
    </dgm:pt>
    <dgm:pt modelId="{28E6A1B2-9ED3-6E4C-9AE7-81C2F36B9E12}">
      <dgm:prSet custT="1"/>
      <dgm:spPr/>
      <dgm:t>
        <a:bodyPr/>
        <a:lstStyle/>
        <a:p>
          <a:r>
            <a:rPr lang="fr-FR" sz="1800" dirty="0"/>
            <a:t>Orienté mathématiques &amp; programmation</a:t>
          </a:r>
          <a:endParaRPr lang="en-US" sz="1800" dirty="0"/>
        </a:p>
      </dgm:t>
    </dgm:pt>
    <dgm:pt modelId="{8199168C-6659-F645-8AB0-9E978C037D58}" type="parTrans" cxnId="{3B4B60C1-4F2B-194C-8ED7-B9968A55D0C4}">
      <dgm:prSet/>
      <dgm:spPr/>
      <dgm:t>
        <a:bodyPr/>
        <a:lstStyle/>
        <a:p>
          <a:endParaRPr lang="en-US"/>
        </a:p>
      </dgm:t>
    </dgm:pt>
    <dgm:pt modelId="{6045B65C-160D-374A-BA74-F68125ACAC71}" type="sibTrans" cxnId="{3B4B60C1-4F2B-194C-8ED7-B9968A55D0C4}">
      <dgm:prSet/>
      <dgm:spPr/>
      <dgm:t>
        <a:bodyPr/>
        <a:lstStyle/>
        <a:p>
          <a:endParaRPr lang="en-US"/>
        </a:p>
      </dgm:t>
    </dgm:pt>
    <dgm:pt modelId="{2AD4B924-6B7C-0341-88EC-81C69A8D0914}">
      <dgm:prSet custT="1"/>
      <dgm:spPr/>
      <dgm:t>
        <a:bodyPr/>
        <a:lstStyle/>
        <a:p>
          <a:r>
            <a:rPr lang="fr-FR" sz="1800" dirty="0"/>
            <a:t>Débouchés = </a:t>
          </a:r>
          <a:r>
            <a:rPr lang="fr-FR" sz="1800" dirty="0" err="1"/>
            <a:t>Hedge</a:t>
          </a:r>
          <a:r>
            <a:rPr lang="fr-FR" sz="1800" dirty="0"/>
            <a:t> Funds, Quant, </a:t>
          </a:r>
          <a:r>
            <a:rPr lang="fr-FR" sz="1800" dirty="0" err="1"/>
            <a:t>Equity</a:t>
          </a:r>
          <a:r>
            <a:rPr lang="fr-FR" sz="1800" dirty="0"/>
            <a:t> </a:t>
          </a:r>
          <a:r>
            <a:rPr lang="fr-FR" sz="1800" dirty="0" err="1"/>
            <a:t>research</a:t>
          </a:r>
          <a:r>
            <a:rPr lang="fr-FR" sz="1800" dirty="0"/>
            <a:t>, Trading, </a:t>
          </a:r>
          <a:r>
            <a:rPr lang="fr-FR" sz="1800" dirty="0" err="1"/>
            <a:t>Asset</a:t>
          </a:r>
          <a:r>
            <a:rPr lang="fr-FR" sz="1800" dirty="0"/>
            <a:t> Management</a:t>
          </a:r>
          <a:endParaRPr lang="en-US" sz="1800" dirty="0"/>
        </a:p>
      </dgm:t>
    </dgm:pt>
    <dgm:pt modelId="{489C239E-CCCF-A940-BC24-FA0F23FDB25E}" type="parTrans" cxnId="{48075FF1-8EFC-BA4D-BEB1-DE5E88416D80}">
      <dgm:prSet/>
      <dgm:spPr/>
      <dgm:t>
        <a:bodyPr/>
        <a:lstStyle/>
        <a:p>
          <a:endParaRPr lang="en-US"/>
        </a:p>
      </dgm:t>
    </dgm:pt>
    <dgm:pt modelId="{9D1D3F4D-ACA3-AE44-8EA7-FBBDCE3B8484}" type="sibTrans" cxnId="{48075FF1-8EFC-BA4D-BEB1-DE5E88416D80}">
      <dgm:prSet/>
      <dgm:spPr/>
      <dgm:t>
        <a:bodyPr/>
        <a:lstStyle/>
        <a:p>
          <a:endParaRPr lang="en-US"/>
        </a:p>
      </dgm:t>
    </dgm:pt>
    <dgm:pt modelId="{71A1E15B-418D-0049-A7EC-959FE4EC9B26}">
      <dgm:prSet/>
      <dgm:spPr/>
      <dgm:t>
        <a:bodyPr/>
        <a:lstStyle/>
        <a:p>
          <a:r>
            <a:rPr lang="fr-FR" dirty="0"/>
            <a:t>CORPORATE FINANCE</a:t>
          </a:r>
          <a:endParaRPr lang="en-US" dirty="0"/>
        </a:p>
      </dgm:t>
    </dgm:pt>
    <dgm:pt modelId="{B92D7C66-4950-E74A-A0A3-57A36062BD30}" type="parTrans" cxnId="{5BB8D3EF-6347-4245-8E8D-8C5421B648F8}">
      <dgm:prSet/>
      <dgm:spPr/>
      <dgm:t>
        <a:bodyPr/>
        <a:lstStyle/>
        <a:p>
          <a:endParaRPr lang="en-US"/>
        </a:p>
      </dgm:t>
    </dgm:pt>
    <dgm:pt modelId="{93F873B9-EA68-4E40-B9D4-815579CC57E5}" type="sibTrans" cxnId="{5BB8D3EF-6347-4245-8E8D-8C5421B648F8}">
      <dgm:prSet/>
      <dgm:spPr/>
      <dgm:t>
        <a:bodyPr/>
        <a:lstStyle/>
        <a:p>
          <a:endParaRPr lang="en-US"/>
        </a:p>
      </dgm:t>
    </dgm:pt>
    <dgm:pt modelId="{E7D94081-47A5-9847-ABCC-D0042B738573}">
      <dgm:prSet custT="1"/>
      <dgm:spPr/>
      <dgm:t>
        <a:bodyPr/>
        <a:lstStyle/>
        <a:p>
          <a:r>
            <a:rPr lang="fr-FR" sz="1800" dirty="0"/>
            <a:t>Finance d’entreprise</a:t>
          </a:r>
          <a:endParaRPr lang="en-US" sz="1800" dirty="0"/>
        </a:p>
      </dgm:t>
    </dgm:pt>
    <dgm:pt modelId="{8E40E664-ADEA-D34C-8414-481B058866A3}" type="parTrans" cxnId="{A94FACD7-14D0-8D4A-A8D0-D064572E4CCC}">
      <dgm:prSet/>
      <dgm:spPr/>
      <dgm:t>
        <a:bodyPr/>
        <a:lstStyle/>
        <a:p>
          <a:endParaRPr lang="en-US"/>
        </a:p>
      </dgm:t>
    </dgm:pt>
    <dgm:pt modelId="{4AE3E26B-1CED-7649-BFA4-C83878D80E38}" type="sibTrans" cxnId="{A94FACD7-14D0-8D4A-A8D0-D064572E4CCC}">
      <dgm:prSet/>
      <dgm:spPr/>
      <dgm:t>
        <a:bodyPr/>
        <a:lstStyle/>
        <a:p>
          <a:endParaRPr lang="en-US"/>
        </a:p>
      </dgm:t>
    </dgm:pt>
    <dgm:pt modelId="{4DF58C66-46CA-2B4F-BF8D-BC6BD6B79776}">
      <dgm:prSet custT="1"/>
      <dgm:spPr/>
      <dgm:t>
        <a:bodyPr/>
        <a:lstStyle/>
        <a:p>
          <a:r>
            <a:rPr lang="fr-FR" sz="1800" dirty="0"/>
            <a:t>Orienté stratégie &amp; modélisation</a:t>
          </a:r>
          <a:endParaRPr lang="en-US" sz="1800" dirty="0"/>
        </a:p>
      </dgm:t>
    </dgm:pt>
    <dgm:pt modelId="{78A10524-C494-C846-A29E-DC65108D2D75}" type="parTrans" cxnId="{2264D880-C042-CA43-9FCD-1C40A89215F6}">
      <dgm:prSet/>
      <dgm:spPr/>
      <dgm:t>
        <a:bodyPr/>
        <a:lstStyle/>
        <a:p>
          <a:endParaRPr lang="en-US"/>
        </a:p>
      </dgm:t>
    </dgm:pt>
    <dgm:pt modelId="{DF2CA817-E0A7-6148-B2EC-F76F9ED6CC2F}" type="sibTrans" cxnId="{2264D880-C042-CA43-9FCD-1C40A89215F6}">
      <dgm:prSet/>
      <dgm:spPr/>
      <dgm:t>
        <a:bodyPr/>
        <a:lstStyle/>
        <a:p>
          <a:endParaRPr lang="en-US"/>
        </a:p>
      </dgm:t>
    </dgm:pt>
    <dgm:pt modelId="{37A3D8EA-A613-9843-9AE6-F1177686AAA9}">
      <dgm:prSet custT="1"/>
      <dgm:spPr/>
      <dgm:t>
        <a:bodyPr/>
        <a:lstStyle/>
        <a:p>
          <a:r>
            <a:rPr lang="fr-FR" sz="1800" dirty="0"/>
            <a:t>Débouchés = Consulting, Investment Banking (M&amp;A), </a:t>
          </a:r>
          <a:r>
            <a:rPr lang="fr-FR" sz="1800" dirty="0" err="1"/>
            <a:t>Private</a:t>
          </a:r>
          <a:r>
            <a:rPr lang="fr-FR" sz="1800" dirty="0"/>
            <a:t> </a:t>
          </a:r>
          <a:r>
            <a:rPr lang="fr-FR" sz="1800" dirty="0" err="1"/>
            <a:t>Equity</a:t>
          </a:r>
          <a:r>
            <a:rPr lang="fr-FR" sz="1800" dirty="0"/>
            <a:t>/Venture Capital, </a:t>
          </a:r>
          <a:r>
            <a:rPr lang="fr-FR" sz="1800" dirty="0" err="1"/>
            <a:t>FinTech</a:t>
          </a:r>
          <a:endParaRPr lang="en-US" sz="1800" dirty="0"/>
        </a:p>
      </dgm:t>
    </dgm:pt>
    <dgm:pt modelId="{BD544A94-1E11-614B-BA0B-5695E460DBE6}" type="parTrans" cxnId="{A2E3E369-F0E6-5742-B426-5810D6B66AB6}">
      <dgm:prSet/>
      <dgm:spPr/>
      <dgm:t>
        <a:bodyPr/>
        <a:lstStyle/>
        <a:p>
          <a:endParaRPr lang="en-US"/>
        </a:p>
      </dgm:t>
    </dgm:pt>
    <dgm:pt modelId="{511F7D41-1138-2B4B-9803-79F62FF5584D}" type="sibTrans" cxnId="{A2E3E369-F0E6-5742-B426-5810D6B66AB6}">
      <dgm:prSet/>
      <dgm:spPr/>
      <dgm:t>
        <a:bodyPr/>
        <a:lstStyle/>
        <a:p>
          <a:endParaRPr lang="en-US"/>
        </a:p>
      </dgm:t>
    </dgm:pt>
    <dgm:pt modelId="{49E2206C-7D91-FA43-B4A8-FA8B4EB86429}" type="pres">
      <dgm:prSet presAssocID="{96B9D9CC-F825-DE4A-8173-5D7A4E2AEF0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C18007F0-BD8F-BC4A-B855-4DC852FEAD36}" type="pres">
      <dgm:prSet presAssocID="{8B5A013B-78E0-9543-8F10-737B530204DB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1F5DB90-AC90-1143-8ECA-CC2749B247B7}" type="pres">
      <dgm:prSet presAssocID="{8B5A013B-78E0-9543-8F10-737B530204DB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F8834E5-3691-E84B-A36C-16B328E959F8}" type="pres">
      <dgm:prSet presAssocID="{71A1E15B-418D-0049-A7EC-959FE4EC9B2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6495EBC-E90C-A549-9670-51E0CCB00AC5}" type="pres">
      <dgm:prSet presAssocID="{71A1E15B-418D-0049-A7EC-959FE4EC9B26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B4B60C1-4F2B-194C-8ED7-B9968A55D0C4}" srcId="{8B5A013B-78E0-9543-8F10-737B530204DB}" destId="{28E6A1B2-9ED3-6E4C-9AE7-81C2F36B9E12}" srcOrd="1" destOrd="0" parTransId="{8199168C-6659-F645-8AB0-9E978C037D58}" sibTransId="{6045B65C-160D-374A-BA74-F68125ACAC71}"/>
    <dgm:cxn modelId="{194CF150-940A-054E-BBD7-674DC6C0C4E4}" type="presOf" srcId="{28E6A1B2-9ED3-6E4C-9AE7-81C2F36B9E12}" destId="{31F5DB90-AC90-1143-8ECA-CC2749B247B7}" srcOrd="0" destOrd="1" presId="urn:microsoft.com/office/officeart/2005/8/layout/vList2"/>
    <dgm:cxn modelId="{034B8859-47C1-3C46-825A-4E2ECAB43E40}" type="presOf" srcId="{D2016520-46E1-C143-A5BC-1EED4FE7477E}" destId="{31F5DB90-AC90-1143-8ECA-CC2749B247B7}" srcOrd="0" destOrd="0" presId="urn:microsoft.com/office/officeart/2005/8/layout/vList2"/>
    <dgm:cxn modelId="{F5D3CCCB-659C-464B-9599-A096DBB210E0}" type="presOf" srcId="{E7D94081-47A5-9847-ABCC-D0042B738573}" destId="{B6495EBC-E90C-A549-9670-51E0CCB00AC5}" srcOrd="0" destOrd="0" presId="urn:microsoft.com/office/officeart/2005/8/layout/vList2"/>
    <dgm:cxn modelId="{53542476-09B8-B549-9AEF-E8B8122C61C8}" type="presOf" srcId="{37A3D8EA-A613-9843-9AE6-F1177686AAA9}" destId="{B6495EBC-E90C-A549-9670-51E0CCB00AC5}" srcOrd="0" destOrd="2" presId="urn:microsoft.com/office/officeart/2005/8/layout/vList2"/>
    <dgm:cxn modelId="{48075FF1-8EFC-BA4D-BEB1-DE5E88416D80}" srcId="{8B5A013B-78E0-9543-8F10-737B530204DB}" destId="{2AD4B924-6B7C-0341-88EC-81C69A8D0914}" srcOrd="2" destOrd="0" parTransId="{489C239E-CCCF-A940-BC24-FA0F23FDB25E}" sibTransId="{9D1D3F4D-ACA3-AE44-8EA7-FBBDCE3B8484}"/>
    <dgm:cxn modelId="{CE2CAA70-3FB8-DB47-BEC6-7566FC72DDB4}" srcId="{96B9D9CC-F825-DE4A-8173-5D7A4E2AEF0A}" destId="{8B5A013B-78E0-9543-8F10-737B530204DB}" srcOrd="0" destOrd="0" parTransId="{99D62008-F603-184A-862C-86A8539BF885}" sibTransId="{6D3EE552-ECF4-7946-B873-BB47F78659D7}"/>
    <dgm:cxn modelId="{BBB0045B-97F7-6542-AEA4-866C642F1A24}" type="presOf" srcId="{2AD4B924-6B7C-0341-88EC-81C69A8D0914}" destId="{31F5DB90-AC90-1143-8ECA-CC2749B247B7}" srcOrd="0" destOrd="2" presId="urn:microsoft.com/office/officeart/2005/8/layout/vList2"/>
    <dgm:cxn modelId="{3419B005-D7AC-B349-883C-9B480627C351}" srcId="{8B5A013B-78E0-9543-8F10-737B530204DB}" destId="{D2016520-46E1-C143-A5BC-1EED4FE7477E}" srcOrd="0" destOrd="0" parTransId="{CE115082-CA78-4D48-87DD-E4933C172E43}" sibTransId="{88361D03-8BD8-AD40-96AD-B2639A4D831F}"/>
    <dgm:cxn modelId="{2448E68F-F8E1-C64A-BAA2-C6BBF2FD2C0E}" type="presOf" srcId="{96B9D9CC-F825-DE4A-8173-5D7A4E2AEF0A}" destId="{49E2206C-7D91-FA43-B4A8-FA8B4EB86429}" srcOrd="0" destOrd="0" presId="urn:microsoft.com/office/officeart/2005/8/layout/vList2"/>
    <dgm:cxn modelId="{50656704-20DB-DE4C-A572-D123848351CD}" type="presOf" srcId="{8B5A013B-78E0-9543-8F10-737B530204DB}" destId="{C18007F0-BD8F-BC4A-B855-4DC852FEAD36}" srcOrd="0" destOrd="0" presId="urn:microsoft.com/office/officeart/2005/8/layout/vList2"/>
    <dgm:cxn modelId="{A2E3E369-F0E6-5742-B426-5810D6B66AB6}" srcId="{71A1E15B-418D-0049-A7EC-959FE4EC9B26}" destId="{37A3D8EA-A613-9843-9AE6-F1177686AAA9}" srcOrd="2" destOrd="0" parTransId="{BD544A94-1E11-614B-BA0B-5695E460DBE6}" sibTransId="{511F7D41-1138-2B4B-9803-79F62FF5584D}"/>
    <dgm:cxn modelId="{A94FACD7-14D0-8D4A-A8D0-D064572E4CCC}" srcId="{71A1E15B-418D-0049-A7EC-959FE4EC9B26}" destId="{E7D94081-47A5-9847-ABCC-D0042B738573}" srcOrd="0" destOrd="0" parTransId="{8E40E664-ADEA-D34C-8414-481B058866A3}" sibTransId="{4AE3E26B-1CED-7649-BFA4-C83878D80E38}"/>
    <dgm:cxn modelId="{E6B7663D-1F9B-6741-B1C2-D6ACD73CCB59}" type="presOf" srcId="{71A1E15B-418D-0049-A7EC-959FE4EC9B26}" destId="{FF8834E5-3691-E84B-A36C-16B328E959F8}" srcOrd="0" destOrd="0" presId="urn:microsoft.com/office/officeart/2005/8/layout/vList2"/>
    <dgm:cxn modelId="{2264D880-C042-CA43-9FCD-1C40A89215F6}" srcId="{71A1E15B-418D-0049-A7EC-959FE4EC9B26}" destId="{4DF58C66-46CA-2B4F-BF8D-BC6BD6B79776}" srcOrd="1" destOrd="0" parTransId="{78A10524-C494-C846-A29E-DC65108D2D75}" sibTransId="{DF2CA817-E0A7-6148-B2EC-F76F9ED6CC2F}"/>
    <dgm:cxn modelId="{5BB8D3EF-6347-4245-8E8D-8C5421B648F8}" srcId="{96B9D9CC-F825-DE4A-8173-5D7A4E2AEF0A}" destId="{71A1E15B-418D-0049-A7EC-959FE4EC9B26}" srcOrd="1" destOrd="0" parTransId="{B92D7C66-4950-E74A-A0A3-57A36062BD30}" sibTransId="{93F873B9-EA68-4E40-B9D4-815579CC57E5}"/>
    <dgm:cxn modelId="{DF931CAF-B1B2-E740-ADD6-67AB0B8A6F97}" type="presOf" srcId="{4DF58C66-46CA-2B4F-BF8D-BC6BD6B79776}" destId="{B6495EBC-E90C-A549-9670-51E0CCB00AC5}" srcOrd="0" destOrd="1" presId="urn:microsoft.com/office/officeart/2005/8/layout/vList2"/>
    <dgm:cxn modelId="{43C0F455-9044-6D4E-ADFD-6B951A070F7D}" type="presParOf" srcId="{49E2206C-7D91-FA43-B4A8-FA8B4EB86429}" destId="{C18007F0-BD8F-BC4A-B855-4DC852FEAD36}" srcOrd="0" destOrd="0" presId="urn:microsoft.com/office/officeart/2005/8/layout/vList2"/>
    <dgm:cxn modelId="{E6BEF483-3D7E-344C-B65A-63313D5FF0BA}" type="presParOf" srcId="{49E2206C-7D91-FA43-B4A8-FA8B4EB86429}" destId="{31F5DB90-AC90-1143-8ECA-CC2749B247B7}" srcOrd="1" destOrd="0" presId="urn:microsoft.com/office/officeart/2005/8/layout/vList2"/>
    <dgm:cxn modelId="{886C3E30-814F-894B-98FC-A5C14F297223}" type="presParOf" srcId="{49E2206C-7D91-FA43-B4A8-FA8B4EB86429}" destId="{FF8834E5-3691-E84B-A36C-16B328E959F8}" srcOrd="2" destOrd="0" presId="urn:microsoft.com/office/officeart/2005/8/layout/vList2"/>
    <dgm:cxn modelId="{A9BCF683-F755-D64E-9A92-FE1268476091}" type="presParOf" srcId="{49E2206C-7D91-FA43-B4A8-FA8B4EB86429}" destId="{B6495EBC-E90C-A549-9670-51E0CCB00AC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863DEC-5774-BB48-A2AC-549D689E1FAF}" type="doc">
      <dgm:prSet loTypeId="urn:microsoft.com/office/officeart/2008/layout/Lined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24F3385-954D-D140-9F4E-37A4D036CDBB}">
      <dgm:prSet/>
      <dgm:spPr/>
      <dgm:t>
        <a:bodyPr/>
        <a:lstStyle/>
        <a:p>
          <a:r>
            <a:rPr lang="fr-FR" dirty="0"/>
            <a:t>Renommée internationale du MIT</a:t>
          </a:r>
          <a:endParaRPr lang="en-US" dirty="0"/>
        </a:p>
      </dgm:t>
    </dgm:pt>
    <dgm:pt modelId="{DE033BF5-8D08-3F46-ACEB-EBDEE1EB5855}" type="parTrans" cxnId="{20D4F23E-49FB-1C4B-9CDE-D36C9EF78E87}">
      <dgm:prSet/>
      <dgm:spPr/>
      <dgm:t>
        <a:bodyPr/>
        <a:lstStyle/>
        <a:p>
          <a:endParaRPr lang="en-US"/>
        </a:p>
      </dgm:t>
    </dgm:pt>
    <dgm:pt modelId="{11845550-8525-1548-9C82-3A91B2BA5D1A}" type="sibTrans" cxnId="{20D4F23E-49FB-1C4B-9CDE-D36C9EF78E87}">
      <dgm:prSet/>
      <dgm:spPr/>
      <dgm:t>
        <a:bodyPr/>
        <a:lstStyle/>
        <a:p>
          <a:endParaRPr lang="en-US"/>
        </a:p>
      </dgm:t>
    </dgm:pt>
    <dgm:pt modelId="{8C6DA1A9-08BE-134B-8B4B-27DB919AFD3A}">
      <dgm:prSet/>
      <dgm:spPr/>
      <dgm:t>
        <a:bodyPr/>
        <a:lstStyle/>
        <a:p>
          <a:r>
            <a:rPr lang="fr-FR" dirty="0"/>
            <a:t>Excellence académique et accès à des ressources uniques</a:t>
          </a:r>
          <a:endParaRPr lang="en-US" dirty="0"/>
        </a:p>
      </dgm:t>
    </dgm:pt>
    <dgm:pt modelId="{07DE149E-B646-A44C-943F-1FA9750FEC84}" type="parTrans" cxnId="{AC28F643-43B4-6B43-AB3F-371DACAD94FE}">
      <dgm:prSet/>
      <dgm:spPr/>
      <dgm:t>
        <a:bodyPr/>
        <a:lstStyle/>
        <a:p>
          <a:endParaRPr lang="en-US"/>
        </a:p>
      </dgm:t>
    </dgm:pt>
    <dgm:pt modelId="{0CBFEA03-C70B-6341-9D57-FD575A0B756D}" type="sibTrans" cxnId="{AC28F643-43B4-6B43-AB3F-371DACAD94FE}">
      <dgm:prSet/>
      <dgm:spPr/>
      <dgm:t>
        <a:bodyPr/>
        <a:lstStyle/>
        <a:p>
          <a:endParaRPr lang="en-US"/>
        </a:p>
      </dgm:t>
    </dgm:pt>
    <dgm:pt modelId="{7F550941-E017-4D44-A270-0C6D1FD80F21}">
      <dgm:prSet/>
      <dgm:spPr/>
      <dgm:t>
        <a:bodyPr/>
        <a:lstStyle/>
        <a:p>
          <a:r>
            <a:rPr lang="fr-FR" dirty="0"/>
            <a:t>East </a:t>
          </a:r>
          <a:r>
            <a:rPr lang="fr-FR" dirty="0" err="1"/>
            <a:t>Coast</a:t>
          </a:r>
          <a:r>
            <a:rPr lang="fr-FR" dirty="0"/>
            <a:t> : Boston très agréable à vivre + proximité avec tous les grands acteurs de l’industrie financière (NY à 4h de bus/train)</a:t>
          </a:r>
          <a:endParaRPr lang="en-US" dirty="0"/>
        </a:p>
      </dgm:t>
    </dgm:pt>
    <dgm:pt modelId="{9F1162FE-AF6E-A546-8DB5-B1979A64E46F}" type="parTrans" cxnId="{F7A62D2B-E9B9-3448-9AE2-912754EE6BDA}">
      <dgm:prSet/>
      <dgm:spPr/>
      <dgm:t>
        <a:bodyPr/>
        <a:lstStyle/>
        <a:p>
          <a:endParaRPr lang="en-US"/>
        </a:p>
      </dgm:t>
    </dgm:pt>
    <dgm:pt modelId="{38238419-6014-E641-A3E6-7BE62A89BC3B}" type="sibTrans" cxnId="{F7A62D2B-E9B9-3448-9AE2-912754EE6BDA}">
      <dgm:prSet/>
      <dgm:spPr/>
      <dgm:t>
        <a:bodyPr/>
        <a:lstStyle/>
        <a:p>
          <a:endParaRPr lang="en-US"/>
        </a:p>
      </dgm:t>
    </dgm:pt>
    <dgm:pt modelId="{18C854D6-0C33-FC4C-8B90-34B303A323B3}">
      <dgm:prSet/>
      <dgm:spPr/>
      <dgm:t>
        <a:bodyPr/>
        <a:lstStyle/>
        <a:p>
          <a:r>
            <a:rPr lang="fr-FR" dirty="0"/>
            <a:t>Campus à l’américaine (moyens considérables </a:t>
          </a:r>
          <a:r>
            <a:rPr lang="fr-FR" dirty="0">
              <a:sym typeface="Wingdings" pitchFamily="2" charset="2"/>
            </a:rPr>
            <a:t></a:t>
          </a:r>
          <a:r>
            <a:rPr lang="fr-FR" dirty="0"/>
            <a:t> </a:t>
          </a:r>
          <a:r>
            <a:rPr lang="fr-FR" dirty="0" err="1"/>
            <a:t>labs</a:t>
          </a:r>
          <a:r>
            <a:rPr lang="fr-FR" dirty="0"/>
            <a:t> &amp; atmosphère entrepreneuriale + installations sportives)</a:t>
          </a:r>
          <a:endParaRPr lang="en-US" dirty="0"/>
        </a:p>
      </dgm:t>
    </dgm:pt>
    <dgm:pt modelId="{9502A384-87EB-1647-9032-32C86A4E4F01}" type="parTrans" cxnId="{BA3B2FCD-0FDE-F54C-A037-83DD23ECCE23}">
      <dgm:prSet/>
      <dgm:spPr/>
      <dgm:t>
        <a:bodyPr/>
        <a:lstStyle/>
        <a:p>
          <a:endParaRPr lang="en-US"/>
        </a:p>
      </dgm:t>
    </dgm:pt>
    <dgm:pt modelId="{70B7E044-24C2-3C4F-BA15-D5CE49956C75}" type="sibTrans" cxnId="{BA3B2FCD-0FDE-F54C-A037-83DD23ECCE23}">
      <dgm:prSet/>
      <dgm:spPr/>
      <dgm:t>
        <a:bodyPr/>
        <a:lstStyle/>
        <a:p>
          <a:endParaRPr lang="en-US"/>
        </a:p>
      </dgm:t>
    </dgm:pt>
    <dgm:pt modelId="{BD17441B-C32D-DA42-9303-340CD1268471}">
      <dgm:prSet/>
      <dgm:spPr/>
      <dgm:t>
        <a:bodyPr/>
        <a:lstStyle/>
        <a:p>
          <a:r>
            <a:rPr lang="fr-FR" dirty="0"/>
            <a:t>Classification STEM </a:t>
          </a:r>
          <a:r>
            <a:rPr lang="fr-FR" dirty="0">
              <a:sym typeface="Wingdings" pitchFamily="2" charset="2"/>
            </a:rPr>
            <a:t></a:t>
          </a:r>
          <a:r>
            <a:rPr lang="fr-FR" dirty="0"/>
            <a:t> possibilité d’extension du visa jusqu’à 3 ans après la graduation (OPT) </a:t>
          </a:r>
          <a:r>
            <a:rPr lang="fr-FR" dirty="0">
              <a:sym typeface="Wingdings" pitchFamily="2" charset="2"/>
            </a:rPr>
            <a:t></a:t>
          </a:r>
          <a:r>
            <a:rPr lang="fr-FR" dirty="0"/>
            <a:t> accès au marché américain</a:t>
          </a:r>
          <a:endParaRPr lang="en-US" dirty="0"/>
        </a:p>
      </dgm:t>
    </dgm:pt>
    <dgm:pt modelId="{091FA691-ABAD-724E-9467-D14E1F4EE59D}" type="parTrans" cxnId="{AC0C05DF-EC7D-5847-A17D-45DF9509BB05}">
      <dgm:prSet/>
      <dgm:spPr/>
      <dgm:t>
        <a:bodyPr/>
        <a:lstStyle/>
        <a:p>
          <a:endParaRPr lang="en-US"/>
        </a:p>
      </dgm:t>
    </dgm:pt>
    <dgm:pt modelId="{F18D254E-EA69-9B45-A5C4-8E3B33DB1A12}" type="sibTrans" cxnId="{AC0C05DF-EC7D-5847-A17D-45DF9509BB05}">
      <dgm:prSet/>
      <dgm:spPr/>
      <dgm:t>
        <a:bodyPr/>
        <a:lstStyle/>
        <a:p>
          <a:endParaRPr lang="en-US"/>
        </a:p>
      </dgm:t>
    </dgm:pt>
    <dgm:pt modelId="{F1917BD5-D04A-A046-BA4C-016914ECA0B5}">
      <dgm:prSet/>
      <dgm:spPr/>
      <dgm:t>
        <a:bodyPr/>
        <a:lstStyle/>
        <a:p>
          <a:r>
            <a:rPr lang="fr-FR" dirty="0"/>
            <a:t>Accès à un réseau inestimable</a:t>
          </a:r>
          <a:endParaRPr lang="en-US" dirty="0"/>
        </a:p>
      </dgm:t>
    </dgm:pt>
    <dgm:pt modelId="{0FF643C3-EB7F-CD49-8DBB-D47D95DF6DD0}" type="parTrans" cxnId="{930E126C-2BD1-334F-862A-5F961BB38F80}">
      <dgm:prSet/>
      <dgm:spPr/>
      <dgm:t>
        <a:bodyPr/>
        <a:lstStyle/>
        <a:p>
          <a:endParaRPr lang="en-US"/>
        </a:p>
      </dgm:t>
    </dgm:pt>
    <dgm:pt modelId="{BEBEB8E0-1206-C742-84C6-F85527B85FE8}" type="sibTrans" cxnId="{930E126C-2BD1-334F-862A-5F961BB38F80}">
      <dgm:prSet/>
      <dgm:spPr/>
      <dgm:t>
        <a:bodyPr/>
        <a:lstStyle/>
        <a:p>
          <a:endParaRPr lang="en-US"/>
        </a:p>
      </dgm:t>
    </dgm:pt>
    <dgm:pt modelId="{9EBF1E74-EC7E-1C42-B872-2CE7C13A976E}" type="pres">
      <dgm:prSet presAssocID="{C9863DEC-5774-BB48-A2AC-549D689E1FAF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fr-FR"/>
        </a:p>
      </dgm:t>
    </dgm:pt>
    <dgm:pt modelId="{8E4580EA-7B4D-AD42-801D-6B5E31D3C65F}" type="pres">
      <dgm:prSet presAssocID="{824F3385-954D-D140-9F4E-37A4D036CDBB}" presName="thickLine" presStyleLbl="alignNode1" presStyleIdx="0" presStyleCnt="6"/>
      <dgm:spPr/>
    </dgm:pt>
    <dgm:pt modelId="{BA759F59-6F03-C643-80DC-EABBC241D0DC}" type="pres">
      <dgm:prSet presAssocID="{824F3385-954D-D140-9F4E-37A4D036CDBB}" presName="horz1" presStyleCnt="0"/>
      <dgm:spPr/>
    </dgm:pt>
    <dgm:pt modelId="{B7F87F94-0E5F-7442-8484-1647BDEF99D7}" type="pres">
      <dgm:prSet presAssocID="{824F3385-954D-D140-9F4E-37A4D036CDBB}" presName="tx1" presStyleLbl="revTx" presStyleIdx="0" presStyleCnt="6"/>
      <dgm:spPr/>
      <dgm:t>
        <a:bodyPr/>
        <a:lstStyle/>
        <a:p>
          <a:endParaRPr lang="fr-FR"/>
        </a:p>
      </dgm:t>
    </dgm:pt>
    <dgm:pt modelId="{7960B87D-BB73-8D45-BAE2-70CC9F50F9D1}" type="pres">
      <dgm:prSet presAssocID="{824F3385-954D-D140-9F4E-37A4D036CDBB}" presName="vert1" presStyleCnt="0"/>
      <dgm:spPr/>
    </dgm:pt>
    <dgm:pt modelId="{901E8032-96DE-5843-BF07-69F8DE032A8C}" type="pres">
      <dgm:prSet presAssocID="{8C6DA1A9-08BE-134B-8B4B-27DB919AFD3A}" presName="thickLine" presStyleLbl="alignNode1" presStyleIdx="1" presStyleCnt="6"/>
      <dgm:spPr/>
    </dgm:pt>
    <dgm:pt modelId="{4A92ACCA-7C57-464C-9BF0-B1CF68550C31}" type="pres">
      <dgm:prSet presAssocID="{8C6DA1A9-08BE-134B-8B4B-27DB919AFD3A}" presName="horz1" presStyleCnt="0"/>
      <dgm:spPr/>
    </dgm:pt>
    <dgm:pt modelId="{8A91E4FD-FD9B-3242-B545-8760663BD77E}" type="pres">
      <dgm:prSet presAssocID="{8C6DA1A9-08BE-134B-8B4B-27DB919AFD3A}" presName="tx1" presStyleLbl="revTx" presStyleIdx="1" presStyleCnt="6"/>
      <dgm:spPr/>
      <dgm:t>
        <a:bodyPr/>
        <a:lstStyle/>
        <a:p>
          <a:endParaRPr lang="fr-FR"/>
        </a:p>
      </dgm:t>
    </dgm:pt>
    <dgm:pt modelId="{2DB1D3D5-AA12-A847-B8CA-FD796850E2E6}" type="pres">
      <dgm:prSet presAssocID="{8C6DA1A9-08BE-134B-8B4B-27DB919AFD3A}" presName="vert1" presStyleCnt="0"/>
      <dgm:spPr/>
    </dgm:pt>
    <dgm:pt modelId="{A5AAC499-0444-044D-9499-D3D54750593E}" type="pres">
      <dgm:prSet presAssocID="{7F550941-E017-4D44-A270-0C6D1FD80F21}" presName="thickLine" presStyleLbl="alignNode1" presStyleIdx="2" presStyleCnt="6"/>
      <dgm:spPr/>
    </dgm:pt>
    <dgm:pt modelId="{ACDE5B46-B95E-CB4C-B872-B6F508F38CE5}" type="pres">
      <dgm:prSet presAssocID="{7F550941-E017-4D44-A270-0C6D1FD80F21}" presName="horz1" presStyleCnt="0"/>
      <dgm:spPr/>
    </dgm:pt>
    <dgm:pt modelId="{83554FBF-A65C-F443-B147-D7A25CF03C25}" type="pres">
      <dgm:prSet presAssocID="{7F550941-E017-4D44-A270-0C6D1FD80F21}" presName="tx1" presStyleLbl="revTx" presStyleIdx="2" presStyleCnt="6"/>
      <dgm:spPr/>
      <dgm:t>
        <a:bodyPr/>
        <a:lstStyle/>
        <a:p>
          <a:endParaRPr lang="fr-FR"/>
        </a:p>
      </dgm:t>
    </dgm:pt>
    <dgm:pt modelId="{261F8D51-7AE9-764B-A9B8-F5C50AFDB45B}" type="pres">
      <dgm:prSet presAssocID="{7F550941-E017-4D44-A270-0C6D1FD80F21}" presName="vert1" presStyleCnt="0"/>
      <dgm:spPr/>
    </dgm:pt>
    <dgm:pt modelId="{2EC5CDFA-28DA-5743-94AA-11ABA778C47A}" type="pres">
      <dgm:prSet presAssocID="{18C854D6-0C33-FC4C-8B90-34B303A323B3}" presName="thickLine" presStyleLbl="alignNode1" presStyleIdx="3" presStyleCnt="6"/>
      <dgm:spPr/>
    </dgm:pt>
    <dgm:pt modelId="{0A007BE7-E76F-8D4B-A51A-18964944ECA6}" type="pres">
      <dgm:prSet presAssocID="{18C854D6-0C33-FC4C-8B90-34B303A323B3}" presName="horz1" presStyleCnt="0"/>
      <dgm:spPr/>
    </dgm:pt>
    <dgm:pt modelId="{1C546957-36D6-BE47-ABF5-669A4092FD59}" type="pres">
      <dgm:prSet presAssocID="{18C854D6-0C33-FC4C-8B90-34B303A323B3}" presName="tx1" presStyleLbl="revTx" presStyleIdx="3" presStyleCnt="6"/>
      <dgm:spPr/>
      <dgm:t>
        <a:bodyPr/>
        <a:lstStyle/>
        <a:p>
          <a:endParaRPr lang="fr-FR"/>
        </a:p>
      </dgm:t>
    </dgm:pt>
    <dgm:pt modelId="{45F8D477-5DB5-5C40-A765-D2678785E945}" type="pres">
      <dgm:prSet presAssocID="{18C854D6-0C33-FC4C-8B90-34B303A323B3}" presName="vert1" presStyleCnt="0"/>
      <dgm:spPr/>
    </dgm:pt>
    <dgm:pt modelId="{51A9709F-21A3-CC4F-926B-E97C75D5F6C6}" type="pres">
      <dgm:prSet presAssocID="{BD17441B-C32D-DA42-9303-340CD1268471}" presName="thickLine" presStyleLbl="alignNode1" presStyleIdx="4" presStyleCnt="6"/>
      <dgm:spPr/>
    </dgm:pt>
    <dgm:pt modelId="{1ED7BC2E-5736-B140-8C1D-379859B0FBB7}" type="pres">
      <dgm:prSet presAssocID="{BD17441B-C32D-DA42-9303-340CD1268471}" presName="horz1" presStyleCnt="0"/>
      <dgm:spPr/>
    </dgm:pt>
    <dgm:pt modelId="{B445764F-8E0F-B64D-AD65-E995A6F7DA82}" type="pres">
      <dgm:prSet presAssocID="{BD17441B-C32D-DA42-9303-340CD1268471}" presName="tx1" presStyleLbl="revTx" presStyleIdx="4" presStyleCnt="6"/>
      <dgm:spPr/>
      <dgm:t>
        <a:bodyPr/>
        <a:lstStyle/>
        <a:p>
          <a:endParaRPr lang="fr-FR"/>
        </a:p>
      </dgm:t>
    </dgm:pt>
    <dgm:pt modelId="{15A0D9C2-0FBA-0043-ABB8-B5741C380086}" type="pres">
      <dgm:prSet presAssocID="{BD17441B-C32D-DA42-9303-340CD1268471}" presName="vert1" presStyleCnt="0"/>
      <dgm:spPr/>
    </dgm:pt>
    <dgm:pt modelId="{5471E9BD-26AB-6A47-A327-72EA6C116061}" type="pres">
      <dgm:prSet presAssocID="{F1917BD5-D04A-A046-BA4C-016914ECA0B5}" presName="thickLine" presStyleLbl="alignNode1" presStyleIdx="5" presStyleCnt="6"/>
      <dgm:spPr/>
    </dgm:pt>
    <dgm:pt modelId="{8E87DF54-C035-684B-ABDA-B5504BBF4104}" type="pres">
      <dgm:prSet presAssocID="{F1917BD5-D04A-A046-BA4C-016914ECA0B5}" presName="horz1" presStyleCnt="0"/>
      <dgm:spPr/>
    </dgm:pt>
    <dgm:pt modelId="{B976FB06-32A1-5947-9D3C-083A3E892A20}" type="pres">
      <dgm:prSet presAssocID="{F1917BD5-D04A-A046-BA4C-016914ECA0B5}" presName="tx1" presStyleLbl="revTx" presStyleIdx="5" presStyleCnt="6"/>
      <dgm:spPr/>
      <dgm:t>
        <a:bodyPr/>
        <a:lstStyle/>
        <a:p>
          <a:endParaRPr lang="fr-FR"/>
        </a:p>
      </dgm:t>
    </dgm:pt>
    <dgm:pt modelId="{11976C6E-851F-E44A-AF1D-72760D4F404A}" type="pres">
      <dgm:prSet presAssocID="{F1917BD5-D04A-A046-BA4C-016914ECA0B5}" presName="vert1" presStyleCnt="0"/>
      <dgm:spPr/>
    </dgm:pt>
  </dgm:ptLst>
  <dgm:cxnLst>
    <dgm:cxn modelId="{930E126C-2BD1-334F-862A-5F961BB38F80}" srcId="{C9863DEC-5774-BB48-A2AC-549D689E1FAF}" destId="{F1917BD5-D04A-A046-BA4C-016914ECA0B5}" srcOrd="5" destOrd="0" parTransId="{0FF643C3-EB7F-CD49-8DBB-D47D95DF6DD0}" sibTransId="{BEBEB8E0-1206-C742-84C6-F85527B85FE8}"/>
    <dgm:cxn modelId="{AC28F643-43B4-6B43-AB3F-371DACAD94FE}" srcId="{C9863DEC-5774-BB48-A2AC-549D689E1FAF}" destId="{8C6DA1A9-08BE-134B-8B4B-27DB919AFD3A}" srcOrd="1" destOrd="0" parTransId="{07DE149E-B646-A44C-943F-1FA9750FEC84}" sibTransId="{0CBFEA03-C70B-6341-9D57-FD575A0B756D}"/>
    <dgm:cxn modelId="{AC0C05DF-EC7D-5847-A17D-45DF9509BB05}" srcId="{C9863DEC-5774-BB48-A2AC-549D689E1FAF}" destId="{BD17441B-C32D-DA42-9303-340CD1268471}" srcOrd="4" destOrd="0" parTransId="{091FA691-ABAD-724E-9467-D14E1F4EE59D}" sibTransId="{F18D254E-EA69-9B45-A5C4-8E3B33DB1A12}"/>
    <dgm:cxn modelId="{1811B0ED-EEE7-0345-AC84-199A9F13D244}" type="presOf" srcId="{C9863DEC-5774-BB48-A2AC-549D689E1FAF}" destId="{9EBF1E74-EC7E-1C42-B872-2CE7C13A976E}" srcOrd="0" destOrd="0" presId="urn:microsoft.com/office/officeart/2008/layout/LinedList"/>
    <dgm:cxn modelId="{DB2739E9-79E1-D14B-9A65-CC998C304708}" type="presOf" srcId="{8C6DA1A9-08BE-134B-8B4B-27DB919AFD3A}" destId="{8A91E4FD-FD9B-3242-B545-8760663BD77E}" srcOrd="0" destOrd="0" presId="urn:microsoft.com/office/officeart/2008/layout/LinedList"/>
    <dgm:cxn modelId="{06A7CDA3-AB57-EB45-95C7-A02B8DBABE63}" type="presOf" srcId="{BD17441B-C32D-DA42-9303-340CD1268471}" destId="{B445764F-8E0F-B64D-AD65-E995A6F7DA82}" srcOrd="0" destOrd="0" presId="urn:microsoft.com/office/officeart/2008/layout/LinedList"/>
    <dgm:cxn modelId="{748CF8B6-B9FB-DA47-B53D-B3BFF2A6BE81}" type="presOf" srcId="{F1917BD5-D04A-A046-BA4C-016914ECA0B5}" destId="{B976FB06-32A1-5947-9D3C-083A3E892A20}" srcOrd="0" destOrd="0" presId="urn:microsoft.com/office/officeart/2008/layout/LinedList"/>
    <dgm:cxn modelId="{20D4F23E-49FB-1C4B-9CDE-D36C9EF78E87}" srcId="{C9863DEC-5774-BB48-A2AC-549D689E1FAF}" destId="{824F3385-954D-D140-9F4E-37A4D036CDBB}" srcOrd="0" destOrd="0" parTransId="{DE033BF5-8D08-3F46-ACEB-EBDEE1EB5855}" sibTransId="{11845550-8525-1548-9C82-3A91B2BA5D1A}"/>
    <dgm:cxn modelId="{F7A62D2B-E9B9-3448-9AE2-912754EE6BDA}" srcId="{C9863DEC-5774-BB48-A2AC-549D689E1FAF}" destId="{7F550941-E017-4D44-A270-0C6D1FD80F21}" srcOrd="2" destOrd="0" parTransId="{9F1162FE-AF6E-A546-8DB5-B1979A64E46F}" sibTransId="{38238419-6014-E641-A3E6-7BE62A89BC3B}"/>
    <dgm:cxn modelId="{DB4635C3-6054-0648-BF8C-4A99CEA4DF23}" type="presOf" srcId="{18C854D6-0C33-FC4C-8B90-34B303A323B3}" destId="{1C546957-36D6-BE47-ABF5-669A4092FD59}" srcOrd="0" destOrd="0" presId="urn:microsoft.com/office/officeart/2008/layout/LinedList"/>
    <dgm:cxn modelId="{BA3B2FCD-0FDE-F54C-A037-83DD23ECCE23}" srcId="{C9863DEC-5774-BB48-A2AC-549D689E1FAF}" destId="{18C854D6-0C33-FC4C-8B90-34B303A323B3}" srcOrd="3" destOrd="0" parTransId="{9502A384-87EB-1647-9032-32C86A4E4F01}" sibTransId="{70B7E044-24C2-3C4F-BA15-D5CE49956C75}"/>
    <dgm:cxn modelId="{E0A118B4-997F-1E40-81EA-DB2CD819A960}" type="presOf" srcId="{7F550941-E017-4D44-A270-0C6D1FD80F21}" destId="{83554FBF-A65C-F443-B147-D7A25CF03C25}" srcOrd="0" destOrd="0" presId="urn:microsoft.com/office/officeart/2008/layout/LinedList"/>
    <dgm:cxn modelId="{FADC46D3-4205-844E-97EC-587DF67A8626}" type="presOf" srcId="{824F3385-954D-D140-9F4E-37A4D036CDBB}" destId="{B7F87F94-0E5F-7442-8484-1647BDEF99D7}" srcOrd="0" destOrd="0" presId="urn:microsoft.com/office/officeart/2008/layout/LinedList"/>
    <dgm:cxn modelId="{DBE6050D-B7B3-A245-8D79-09DB6AB0287F}" type="presParOf" srcId="{9EBF1E74-EC7E-1C42-B872-2CE7C13A976E}" destId="{8E4580EA-7B4D-AD42-801D-6B5E31D3C65F}" srcOrd="0" destOrd="0" presId="urn:microsoft.com/office/officeart/2008/layout/LinedList"/>
    <dgm:cxn modelId="{3ECA27EA-FFD4-6143-8F73-FF943EEF0B9A}" type="presParOf" srcId="{9EBF1E74-EC7E-1C42-B872-2CE7C13A976E}" destId="{BA759F59-6F03-C643-80DC-EABBC241D0DC}" srcOrd="1" destOrd="0" presId="urn:microsoft.com/office/officeart/2008/layout/LinedList"/>
    <dgm:cxn modelId="{DA70A0B8-8485-6248-9D30-CF163D42D4FD}" type="presParOf" srcId="{BA759F59-6F03-C643-80DC-EABBC241D0DC}" destId="{B7F87F94-0E5F-7442-8484-1647BDEF99D7}" srcOrd="0" destOrd="0" presId="urn:microsoft.com/office/officeart/2008/layout/LinedList"/>
    <dgm:cxn modelId="{005CDA3C-2203-4347-9901-EAB008D786F0}" type="presParOf" srcId="{BA759F59-6F03-C643-80DC-EABBC241D0DC}" destId="{7960B87D-BB73-8D45-BAE2-70CC9F50F9D1}" srcOrd="1" destOrd="0" presId="urn:microsoft.com/office/officeart/2008/layout/LinedList"/>
    <dgm:cxn modelId="{3351F7C7-9FA9-BE45-BB04-D8877FB01D69}" type="presParOf" srcId="{9EBF1E74-EC7E-1C42-B872-2CE7C13A976E}" destId="{901E8032-96DE-5843-BF07-69F8DE032A8C}" srcOrd="2" destOrd="0" presId="urn:microsoft.com/office/officeart/2008/layout/LinedList"/>
    <dgm:cxn modelId="{5C1809AB-F70F-284D-B85D-365066590986}" type="presParOf" srcId="{9EBF1E74-EC7E-1C42-B872-2CE7C13A976E}" destId="{4A92ACCA-7C57-464C-9BF0-B1CF68550C31}" srcOrd="3" destOrd="0" presId="urn:microsoft.com/office/officeart/2008/layout/LinedList"/>
    <dgm:cxn modelId="{99AAB00F-86E3-5B46-BED2-B2464F91C076}" type="presParOf" srcId="{4A92ACCA-7C57-464C-9BF0-B1CF68550C31}" destId="{8A91E4FD-FD9B-3242-B545-8760663BD77E}" srcOrd="0" destOrd="0" presId="urn:microsoft.com/office/officeart/2008/layout/LinedList"/>
    <dgm:cxn modelId="{C6BE3AFF-0F0B-B246-959A-7AE71D7C99BD}" type="presParOf" srcId="{4A92ACCA-7C57-464C-9BF0-B1CF68550C31}" destId="{2DB1D3D5-AA12-A847-B8CA-FD796850E2E6}" srcOrd="1" destOrd="0" presId="urn:microsoft.com/office/officeart/2008/layout/LinedList"/>
    <dgm:cxn modelId="{CE7FE5D2-1615-F44F-A971-A06FD995CD69}" type="presParOf" srcId="{9EBF1E74-EC7E-1C42-B872-2CE7C13A976E}" destId="{A5AAC499-0444-044D-9499-D3D54750593E}" srcOrd="4" destOrd="0" presId="urn:microsoft.com/office/officeart/2008/layout/LinedList"/>
    <dgm:cxn modelId="{57249E06-710D-E14F-B812-BF1E11F5C0E1}" type="presParOf" srcId="{9EBF1E74-EC7E-1C42-B872-2CE7C13A976E}" destId="{ACDE5B46-B95E-CB4C-B872-B6F508F38CE5}" srcOrd="5" destOrd="0" presId="urn:microsoft.com/office/officeart/2008/layout/LinedList"/>
    <dgm:cxn modelId="{F564C565-7F13-544F-A1F1-8356B8340415}" type="presParOf" srcId="{ACDE5B46-B95E-CB4C-B872-B6F508F38CE5}" destId="{83554FBF-A65C-F443-B147-D7A25CF03C25}" srcOrd="0" destOrd="0" presId="urn:microsoft.com/office/officeart/2008/layout/LinedList"/>
    <dgm:cxn modelId="{12804927-2C57-2541-8AEF-56F15B816CA0}" type="presParOf" srcId="{ACDE5B46-B95E-CB4C-B872-B6F508F38CE5}" destId="{261F8D51-7AE9-764B-A9B8-F5C50AFDB45B}" srcOrd="1" destOrd="0" presId="urn:microsoft.com/office/officeart/2008/layout/LinedList"/>
    <dgm:cxn modelId="{9C53636E-13C5-FC44-A3F3-3ABC3BA5535B}" type="presParOf" srcId="{9EBF1E74-EC7E-1C42-B872-2CE7C13A976E}" destId="{2EC5CDFA-28DA-5743-94AA-11ABA778C47A}" srcOrd="6" destOrd="0" presId="urn:microsoft.com/office/officeart/2008/layout/LinedList"/>
    <dgm:cxn modelId="{5D061F7D-1825-EF49-871B-2108402811F9}" type="presParOf" srcId="{9EBF1E74-EC7E-1C42-B872-2CE7C13A976E}" destId="{0A007BE7-E76F-8D4B-A51A-18964944ECA6}" srcOrd="7" destOrd="0" presId="urn:microsoft.com/office/officeart/2008/layout/LinedList"/>
    <dgm:cxn modelId="{42410EAF-0F2B-1D45-A857-FE6CCC6138D1}" type="presParOf" srcId="{0A007BE7-E76F-8D4B-A51A-18964944ECA6}" destId="{1C546957-36D6-BE47-ABF5-669A4092FD59}" srcOrd="0" destOrd="0" presId="urn:microsoft.com/office/officeart/2008/layout/LinedList"/>
    <dgm:cxn modelId="{184CAF3B-DADA-8B47-AF93-75FF0080B248}" type="presParOf" srcId="{0A007BE7-E76F-8D4B-A51A-18964944ECA6}" destId="{45F8D477-5DB5-5C40-A765-D2678785E945}" srcOrd="1" destOrd="0" presId="urn:microsoft.com/office/officeart/2008/layout/LinedList"/>
    <dgm:cxn modelId="{2020F44D-6B3A-2845-9274-B2BBEC58000E}" type="presParOf" srcId="{9EBF1E74-EC7E-1C42-B872-2CE7C13A976E}" destId="{51A9709F-21A3-CC4F-926B-E97C75D5F6C6}" srcOrd="8" destOrd="0" presId="urn:microsoft.com/office/officeart/2008/layout/LinedList"/>
    <dgm:cxn modelId="{3C761D3D-5235-334F-A9FF-83D598FA0BC5}" type="presParOf" srcId="{9EBF1E74-EC7E-1C42-B872-2CE7C13A976E}" destId="{1ED7BC2E-5736-B140-8C1D-379859B0FBB7}" srcOrd="9" destOrd="0" presId="urn:microsoft.com/office/officeart/2008/layout/LinedList"/>
    <dgm:cxn modelId="{0D1B640D-49DC-524B-A7E5-23277A4E2BBF}" type="presParOf" srcId="{1ED7BC2E-5736-B140-8C1D-379859B0FBB7}" destId="{B445764F-8E0F-B64D-AD65-E995A6F7DA82}" srcOrd="0" destOrd="0" presId="urn:microsoft.com/office/officeart/2008/layout/LinedList"/>
    <dgm:cxn modelId="{94EAC8E7-3ABD-7941-BFCB-1035D8987C7D}" type="presParOf" srcId="{1ED7BC2E-5736-B140-8C1D-379859B0FBB7}" destId="{15A0D9C2-0FBA-0043-ABB8-B5741C380086}" srcOrd="1" destOrd="0" presId="urn:microsoft.com/office/officeart/2008/layout/LinedList"/>
    <dgm:cxn modelId="{26A676C7-FD57-694C-A1D2-DAF5EBA28B25}" type="presParOf" srcId="{9EBF1E74-EC7E-1C42-B872-2CE7C13A976E}" destId="{5471E9BD-26AB-6A47-A327-72EA6C116061}" srcOrd="10" destOrd="0" presId="urn:microsoft.com/office/officeart/2008/layout/LinedList"/>
    <dgm:cxn modelId="{828222F7-7586-5A42-B2CD-87FEB78FA905}" type="presParOf" srcId="{9EBF1E74-EC7E-1C42-B872-2CE7C13A976E}" destId="{8E87DF54-C035-684B-ABDA-B5504BBF4104}" srcOrd="11" destOrd="0" presId="urn:microsoft.com/office/officeart/2008/layout/LinedList"/>
    <dgm:cxn modelId="{C0A1B580-2DEE-D64B-9A6B-85BBAB5D8DB7}" type="presParOf" srcId="{8E87DF54-C035-684B-ABDA-B5504BBF4104}" destId="{B976FB06-32A1-5947-9D3C-083A3E892A20}" srcOrd="0" destOrd="0" presId="urn:microsoft.com/office/officeart/2008/layout/LinedList"/>
    <dgm:cxn modelId="{263077C8-F2DC-7545-BC94-DD85325C2096}" type="presParOf" srcId="{8E87DF54-C035-684B-ABDA-B5504BBF4104}" destId="{11976C6E-851F-E44A-AF1D-72760D4F404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964678-16F2-924D-99F9-50A967444C69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C5689FE-B96E-D54B-849F-476DFCB424AD}">
      <dgm:prSet/>
      <dgm:spPr/>
      <dgm:t>
        <a:bodyPr/>
        <a:lstStyle/>
        <a:p>
          <a:r>
            <a:rPr lang="fr-FR" dirty="0"/>
            <a:t>Coût des frais de scolarité ($80k+) et de la vie</a:t>
          </a:r>
          <a:endParaRPr lang="en-US" dirty="0"/>
        </a:p>
      </dgm:t>
    </dgm:pt>
    <dgm:pt modelId="{796F552B-2272-DD47-822E-68305A5068F5}" type="parTrans" cxnId="{D1886F9A-798A-F247-BCC1-39DE6120D6FF}">
      <dgm:prSet/>
      <dgm:spPr/>
      <dgm:t>
        <a:bodyPr/>
        <a:lstStyle/>
        <a:p>
          <a:endParaRPr lang="en-US"/>
        </a:p>
      </dgm:t>
    </dgm:pt>
    <dgm:pt modelId="{F6B5532B-9802-9642-A0EA-9E98943BB9E3}" type="sibTrans" cxnId="{D1886F9A-798A-F247-BCC1-39DE6120D6FF}">
      <dgm:prSet/>
      <dgm:spPr/>
      <dgm:t>
        <a:bodyPr/>
        <a:lstStyle/>
        <a:p>
          <a:endParaRPr lang="en-US"/>
        </a:p>
      </dgm:t>
    </dgm:pt>
    <dgm:pt modelId="{FFF5B0E5-D592-F34C-B600-42D34A5469A3}">
      <dgm:prSet/>
      <dgm:spPr/>
      <dgm:t>
        <a:bodyPr/>
        <a:lstStyle/>
        <a:p>
          <a:r>
            <a:rPr lang="fr-FR"/>
            <a:t>Master pas aussi reconnu aux US qu’en France/Europe</a:t>
          </a:r>
          <a:endParaRPr lang="en-US"/>
        </a:p>
      </dgm:t>
    </dgm:pt>
    <dgm:pt modelId="{31481A80-B56D-A04F-B6B5-B8A4F75513A5}" type="parTrans" cxnId="{0C90AA62-7AF3-D24E-A3C7-1536EA09481C}">
      <dgm:prSet/>
      <dgm:spPr/>
      <dgm:t>
        <a:bodyPr/>
        <a:lstStyle/>
        <a:p>
          <a:endParaRPr lang="en-US"/>
        </a:p>
      </dgm:t>
    </dgm:pt>
    <dgm:pt modelId="{D3AC2154-F873-0B4B-89CA-E7D1A82E1FFD}" type="sibTrans" cxnId="{0C90AA62-7AF3-D24E-A3C7-1536EA09481C}">
      <dgm:prSet/>
      <dgm:spPr/>
      <dgm:t>
        <a:bodyPr/>
        <a:lstStyle/>
        <a:p>
          <a:endParaRPr lang="en-US"/>
        </a:p>
      </dgm:t>
    </dgm:pt>
    <dgm:pt modelId="{00D7FB3B-660A-1741-A5AA-C12BB7CD9B25}">
      <dgm:prSet/>
      <dgm:spPr/>
      <dgm:t>
        <a:bodyPr/>
        <a:lstStyle/>
        <a:p>
          <a:r>
            <a:rPr lang="fr-FR" dirty="0"/>
            <a:t>Difficile de trouver un job aux US derrière (mais pas impossible)</a:t>
          </a:r>
          <a:endParaRPr lang="en-US" dirty="0"/>
        </a:p>
      </dgm:t>
    </dgm:pt>
    <dgm:pt modelId="{602FEC55-CAA7-9E4D-8DC8-74E60CAB3F6F}" type="parTrans" cxnId="{7C59711D-77A4-974B-AF54-DE2CF7B895E2}">
      <dgm:prSet/>
      <dgm:spPr/>
      <dgm:t>
        <a:bodyPr/>
        <a:lstStyle/>
        <a:p>
          <a:endParaRPr lang="en-US"/>
        </a:p>
      </dgm:t>
    </dgm:pt>
    <dgm:pt modelId="{9C1DD6EA-E4D0-6745-9580-5760AB99AF53}" type="sibTrans" cxnId="{7C59711D-77A4-974B-AF54-DE2CF7B895E2}">
      <dgm:prSet/>
      <dgm:spPr/>
      <dgm:t>
        <a:bodyPr/>
        <a:lstStyle/>
        <a:p>
          <a:endParaRPr lang="en-US"/>
        </a:p>
      </dgm:t>
    </dgm:pt>
    <dgm:pt modelId="{DFA3B409-C96E-8542-9B92-F12DC77D0C41}">
      <dgm:prSet/>
      <dgm:spPr/>
      <dgm:t>
        <a:bodyPr/>
        <a:lstStyle/>
        <a:p>
          <a:r>
            <a:rPr lang="fr-FR" dirty="0"/>
            <a:t>Accompagnement carrière pas aussi performant qu’attendu</a:t>
          </a:r>
          <a:endParaRPr lang="en-US" dirty="0"/>
        </a:p>
      </dgm:t>
    </dgm:pt>
    <dgm:pt modelId="{FD4A63E5-968F-544C-B0DE-F1F00938ED10}" type="parTrans" cxnId="{AB7D0D51-F063-E94D-BF83-29A19C4E40E3}">
      <dgm:prSet/>
      <dgm:spPr/>
      <dgm:t>
        <a:bodyPr/>
        <a:lstStyle/>
        <a:p>
          <a:endParaRPr lang="en-US"/>
        </a:p>
      </dgm:t>
    </dgm:pt>
    <dgm:pt modelId="{2D08B9A6-C7E7-064A-9C5E-57393DFEF609}" type="sibTrans" cxnId="{AB7D0D51-F063-E94D-BF83-29A19C4E40E3}">
      <dgm:prSet/>
      <dgm:spPr/>
      <dgm:t>
        <a:bodyPr/>
        <a:lstStyle/>
        <a:p>
          <a:endParaRPr lang="en-US"/>
        </a:p>
      </dgm:t>
    </dgm:pt>
    <dgm:pt modelId="{A00C98DE-2189-1949-BCDC-B784B22C995B}">
      <dgm:prSet/>
      <dgm:spPr/>
      <dgm:t>
        <a:bodyPr/>
        <a:lstStyle/>
        <a:p>
          <a:r>
            <a:rPr lang="fr-FR" dirty="0"/>
            <a:t>MIT </a:t>
          </a:r>
          <a:r>
            <a:rPr lang="fr-FR" dirty="0" err="1"/>
            <a:t>Sloan</a:t>
          </a:r>
          <a:r>
            <a:rPr lang="fr-FR" dirty="0"/>
            <a:t> ≠ MIT (plus orienté ingénieur que business)</a:t>
          </a:r>
          <a:endParaRPr lang="en-US" dirty="0"/>
        </a:p>
      </dgm:t>
    </dgm:pt>
    <dgm:pt modelId="{5ECBC5D9-4915-804C-B81F-52C3F33817A5}" type="parTrans" cxnId="{E9F848E0-A7AD-204D-84F5-2E1CFA3816F1}">
      <dgm:prSet/>
      <dgm:spPr/>
      <dgm:t>
        <a:bodyPr/>
        <a:lstStyle/>
        <a:p>
          <a:endParaRPr lang="en-US"/>
        </a:p>
      </dgm:t>
    </dgm:pt>
    <dgm:pt modelId="{29A208E5-FFAE-D945-BBAA-52CE6F9EEC80}" type="sibTrans" cxnId="{E9F848E0-A7AD-204D-84F5-2E1CFA3816F1}">
      <dgm:prSet/>
      <dgm:spPr/>
      <dgm:t>
        <a:bodyPr/>
        <a:lstStyle/>
        <a:p>
          <a:endParaRPr lang="en-US"/>
        </a:p>
      </dgm:t>
    </dgm:pt>
    <dgm:pt modelId="{B191D537-DD61-344B-90BF-02CB12A4217F}">
      <dgm:prSet/>
      <dgm:spPr/>
      <dgm:t>
        <a:bodyPr/>
        <a:lstStyle/>
        <a:p>
          <a:r>
            <a:rPr lang="fr-FR" dirty="0"/>
            <a:t>Diversité (très peu d’américains + grande majorité de ressortissants chinois)</a:t>
          </a:r>
          <a:endParaRPr lang="en-US" dirty="0"/>
        </a:p>
      </dgm:t>
    </dgm:pt>
    <dgm:pt modelId="{0E611627-D1BD-5B4E-9AC0-7E2CB8B52FB1}" type="parTrans" cxnId="{10283FBA-16CC-EC40-82B2-CBE09DA64252}">
      <dgm:prSet/>
      <dgm:spPr/>
      <dgm:t>
        <a:bodyPr/>
        <a:lstStyle/>
        <a:p>
          <a:endParaRPr lang="en-US"/>
        </a:p>
      </dgm:t>
    </dgm:pt>
    <dgm:pt modelId="{CC1932C8-8797-6846-A6FE-12495469BAAE}" type="sibTrans" cxnId="{10283FBA-16CC-EC40-82B2-CBE09DA64252}">
      <dgm:prSet/>
      <dgm:spPr/>
      <dgm:t>
        <a:bodyPr/>
        <a:lstStyle/>
        <a:p>
          <a:endParaRPr lang="en-US"/>
        </a:p>
      </dgm:t>
    </dgm:pt>
    <dgm:pt modelId="{9C8AC947-C08F-2C42-820C-836DF6B3A3FA}" type="pres">
      <dgm:prSet presAssocID="{42964678-16F2-924D-99F9-50A967444C6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fr-FR"/>
        </a:p>
      </dgm:t>
    </dgm:pt>
    <dgm:pt modelId="{744C6E28-E91B-4247-B260-98228B6829C3}" type="pres">
      <dgm:prSet presAssocID="{EC5689FE-B96E-D54B-849F-476DFCB424AD}" presName="thickLine" presStyleLbl="alignNode1" presStyleIdx="0" presStyleCnt="6"/>
      <dgm:spPr/>
    </dgm:pt>
    <dgm:pt modelId="{17F5EAB3-17B5-A042-8C47-31B3A1633F8F}" type="pres">
      <dgm:prSet presAssocID="{EC5689FE-B96E-D54B-849F-476DFCB424AD}" presName="horz1" presStyleCnt="0"/>
      <dgm:spPr/>
    </dgm:pt>
    <dgm:pt modelId="{1369D808-F00F-6C45-A5A4-CCEF08DB4C12}" type="pres">
      <dgm:prSet presAssocID="{EC5689FE-B96E-D54B-849F-476DFCB424AD}" presName="tx1" presStyleLbl="revTx" presStyleIdx="0" presStyleCnt="6"/>
      <dgm:spPr/>
      <dgm:t>
        <a:bodyPr/>
        <a:lstStyle/>
        <a:p>
          <a:endParaRPr lang="fr-FR"/>
        </a:p>
      </dgm:t>
    </dgm:pt>
    <dgm:pt modelId="{00D2971E-FC41-E64A-B15E-1181C452F1E7}" type="pres">
      <dgm:prSet presAssocID="{EC5689FE-B96E-D54B-849F-476DFCB424AD}" presName="vert1" presStyleCnt="0"/>
      <dgm:spPr/>
    </dgm:pt>
    <dgm:pt modelId="{88B52640-E069-C74F-9A04-FE177B9080AB}" type="pres">
      <dgm:prSet presAssocID="{FFF5B0E5-D592-F34C-B600-42D34A5469A3}" presName="thickLine" presStyleLbl="alignNode1" presStyleIdx="1" presStyleCnt="6"/>
      <dgm:spPr/>
    </dgm:pt>
    <dgm:pt modelId="{C6AD903D-D9E4-3544-B12A-4974718401A1}" type="pres">
      <dgm:prSet presAssocID="{FFF5B0E5-D592-F34C-B600-42D34A5469A3}" presName="horz1" presStyleCnt="0"/>
      <dgm:spPr/>
    </dgm:pt>
    <dgm:pt modelId="{3886EB1B-2C51-A84D-8D69-AD5FAB7B9957}" type="pres">
      <dgm:prSet presAssocID="{FFF5B0E5-D592-F34C-B600-42D34A5469A3}" presName="tx1" presStyleLbl="revTx" presStyleIdx="1" presStyleCnt="6"/>
      <dgm:spPr/>
      <dgm:t>
        <a:bodyPr/>
        <a:lstStyle/>
        <a:p>
          <a:endParaRPr lang="fr-FR"/>
        </a:p>
      </dgm:t>
    </dgm:pt>
    <dgm:pt modelId="{9B904388-722E-A44B-8922-DE34370242AA}" type="pres">
      <dgm:prSet presAssocID="{FFF5B0E5-D592-F34C-B600-42D34A5469A3}" presName="vert1" presStyleCnt="0"/>
      <dgm:spPr/>
    </dgm:pt>
    <dgm:pt modelId="{1E26E943-CD2E-684D-B8B9-D96A6F67F9A6}" type="pres">
      <dgm:prSet presAssocID="{00D7FB3B-660A-1741-A5AA-C12BB7CD9B25}" presName="thickLine" presStyleLbl="alignNode1" presStyleIdx="2" presStyleCnt="6"/>
      <dgm:spPr/>
    </dgm:pt>
    <dgm:pt modelId="{7909D084-787F-DF42-8951-0C020F29E354}" type="pres">
      <dgm:prSet presAssocID="{00D7FB3B-660A-1741-A5AA-C12BB7CD9B25}" presName="horz1" presStyleCnt="0"/>
      <dgm:spPr/>
    </dgm:pt>
    <dgm:pt modelId="{AC83A8CE-4CE3-D34E-913D-2DB60D8DDC8A}" type="pres">
      <dgm:prSet presAssocID="{00D7FB3B-660A-1741-A5AA-C12BB7CD9B25}" presName="tx1" presStyleLbl="revTx" presStyleIdx="2" presStyleCnt="6"/>
      <dgm:spPr/>
      <dgm:t>
        <a:bodyPr/>
        <a:lstStyle/>
        <a:p>
          <a:endParaRPr lang="fr-FR"/>
        </a:p>
      </dgm:t>
    </dgm:pt>
    <dgm:pt modelId="{2C7AAD51-7D3C-8D4B-8364-4E0B7E1CC0D8}" type="pres">
      <dgm:prSet presAssocID="{00D7FB3B-660A-1741-A5AA-C12BB7CD9B25}" presName="vert1" presStyleCnt="0"/>
      <dgm:spPr/>
    </dgm:pt>
    <dgm:pt modelId="{267E46AE-7087-2646-A576-10A67D075EF7}" type="pres">
      <dgm:prSet presAssocID="{DFA3B409-C96E-8542-9B92-F12DC77D0C41}" presName="thickLine" presStyleLbl="alignNode1" presStyleIdx="3" presStyleCnt="6"/>
      <dgm:spPr/>
    </dgm:pt>
    <dgm:pt modelId="{F79EE6F3-3214-4E44-BBBF-83342294AD87}" type="pres">
      <dgm:prSet presAssocID="{DFA3B409-C96E-8542-9B92-F12DC77D0C41}" presName="horz1" presStyleCnt="0"/>
      <dgm:spPr/>
    </dgm:pt>
    <dgm:pt modelId="{3266BC43-FD03-7D41-8659-C1EE0BFB6D0E}" type="pres">
      <dgm:prSet presAssocID="{DFA3B409-C96E-8542-9B92-F12DC77D0C41}" presName="tx1" presStyleLbl="revTx" presStyleIdx="3" presStyleCnt="6"/>
      <dgm:spPr/>
      <dgm:t>
        <a:bodyPr/>
        <a:lstStyle/>
        <a:p>
          <a:endParaRPr lang="fr-FR"/>
        </a:p>
      </dgm:t>
    </dgm:pt>
    <dgm:pt modelId="{CF08DAE5-E33D-CA40-8090-9845780C6C8B}" type="pres">
      <dgm:prSet presAssocID="{DFA3B409-C96E-8542-9B92-F12DC77D0C41}" presName="vert1" presStyleCnt="0"/>
      <dgm:spPr/>
    </dgm:pt>
    <dgm:pt modelId="{B33C514C-EA1D-CD4B-A207-D981B9BD2ABE}" type="pres">
      <dgm:prSet presAssocID="{A00C98DE-2189-1949-BCDC-B784B22C995B}" presName="thickLine" presStyleLbl="alignNode1" presStyleIdx="4" presStyleCnt="6"/>
      <dgm:spPr/>
    </dgm:pt>
    <dgm:pt modelId="{299F4299-01FA-0C40-8EE4-A8AC64DAEFDB}" type="pres">
      <dgm:prSet presAssocID="{A00C98DE-2189-1949-BCDC-B784B22C995B}" presName="horz1" presStyleCnt="0"/>
      <dgm:spPr/>
    </dgm:pt>
    <dgm:pt modelId="{7D7AC83D-E717-F141-B214-834FFC083001}" type="pres">
      <dgm:prSet presAssocID="{A00C98DE-2189-1949-BCDC-B784B22C995B}" presName="tx1" presStyleLbl="revTx" presStyleIdx="4" presStyleCnt="6"/>
      <dgm:spPr/>
      <dgm:t>
        <a:bodyPr/>
        <a:lstStyle/>
        <a:p>
          <a:endParaRPr lang="fr-FR"/>
        </a:p>
      </dgm:t>
    </dgm:pt>
    <dgm:pt modelId="{32B62C56-BF1E-AC40-85E9-159ED615EE74}" type="pres">
      <dgm:prSet presAssocID="{A00C98DE-2189-1949-BCDC-B784B22C995B}" presName="vert1" presStyleCnt="0"/>
      <dgm:spPr/>
    </dgm:pt>
    <dgm:pt modelId="{70F846B5-77AC-B343-AEE9-202E6533CFDF}" type="pres">
      <dgm:prSet presAssocID="{B191D537-DD61-344B-90BF-02CB12A4217F}" presName="thickLine" presStyleLbl="alignNode1" presStyleIdx="5" presStyleCnt="6"/>
      <dgm:spPr/>
    </dgm:pt>
    <dgm:pt modelId="{1C3268AA-F030-0241-BAAA-9B852755F3FA}" type="pres">
      <dgm:prSet presAssocID="{B191D537-DD61-344B-90BF-02CB12A4217F}" presName="horz1" presStyleCnt="0"/>
      <dgm:spPr/>
    </dgm:pt>
    <dgm:pt modelId="{1A445FF7-DB15-8545-A619-F2233790E02B}" type="pres">
      <dgm:prSet presAssocID="{B191D537-DD61-344B-90BF-02CB12A4217F}" presName="tx1" presStyleLbl="revTx" presStyleIdx="5" presStyleCnt="6"/>
      <dgm:spPr/>
      <dgm:t>
        <a:bodyPr/>
        <a:lstStyle/>
        <a:p>
          <a:endParaRPr lang="fr-FR"/>
        </a:p>
      </dgm:t>
    </dgm:pt>
    <dgm:pt modelId="{C882119C-1503-6043-A7C0-978216A45769}" type="pres">
      <dgm:prSet presAssocID="{B191D537-DD61-344B-90BF-02CB12A4217F}" presName="vert1" presStyleCnt="0"/>
      <dgm:spPr/>
    </dgm:pt>
  </dgm:ptLst>
  <dgm:cxnLst>
    <dgm:cxn modelId="{AB7D0D51-F063-E94D-BF83-29A19C4E40E3}" srcId="{42964678-16F2-924D-99F9-50A967444C69}" destId="{DFA3B409-C96E-8542-9B92-F12DC77D0C41}" srcOrd="3" destOrd="0" parTransId="{FD4A63E5-968F-544C-B0DE-F1F00938ED10}" sibTransId="{2D08B9A6-C7E7-064A-9C5E-57393DFEF609}"/>
    <dgm:cxn modelId="{10283FBA-16CC-EC40-82B2-CBE09DA64252}" srcId="{42964678-16F2-924D-99F9-50A967444C69}" destId="{B191D537-DD61-344B-90BF-02CB12A4217F}" srcOrd="5" destOrd="0" parTransId="{0E611627-D1BD-5B4E-9AC0-7E2CB8B52FB1}" sibTransId="{CC1932C8-8797-6846-A6FE-12495469BAAE}"/>
    <dgm:cxn modelId="{D1886F9A-798A-F247-BCC1-39DE6120D6FF}" srcId="{42964678-16F2-924D-99F9-50A967444C69}" destId="{EC5689FE-B96E-D54B-849F-476DFCB424AD}" srcOrd="0" destOrd="0" parTransId="{796F552B-2272-DD47-822E-68305A5068F5}" sibTransId="{F6B5532B-9802-9642-A0EA-9E98943BB9E3}"/>
    <dgm:cxn modelId="{5AC576B1-98C9-A348-BFCA-709FED13C2EE}" type="presOf" srcId="{EC5689FE-B96E-D54B-849F-476DFCB424AD}" destId="{1369D808-F00F-6C45-A5A4-CCEF08DB4C12}" srcOrd="0" destOrd="0" presId="urn:microsoft.com/office/officeart/2008/layout/LinedList"/>
    <dgm:cxn modelId="{0C90AA62-7AF3-D24E-A3C7-1536EA09481C}" srcId="{42964678-16F2-924D-99F9-50A967444C69}" destId="{FFF5B0E5-D592-F34C-B600-42D34A5469A3}" srcOrd="1" destOrd="0" parTransId="{31481A80-B56D-A04F-B6B5-B8A4F75513A5}" sibTransId="{D3AC2154-F873-0B4B-89CA-E7D1A82E1FFD}"/>
    <dgm:cxn modelId="{E9F848E0-A7AD-204D-84F5-2E1CFA3816F1}" srcId="{42964678-16F2-924D-99F9-50A967444C69}" destId="{A00C98DE-2189-1949-BCDC-B784B22C995B}" srcOrd="4" destOrd="0" parTransId="{5ECBC5D9-4915-804C-B81F-52C3F33817A5}" sibTransId="{29A208E5-FFAE-D945-BBAA-52CE6F9EEC80}"/>
    <dgm:cxn modelId="{7C59711D-77A4-974B-AF54-DE2CF7B895E2}" srcId="{42964678-16F2-924D-99F9-50A967444C69}" destId="{00D7FB3B-660A-1741-A5AA-C12BB7CD9B25}" srcOrd="2" destOrd="0" parTransId="{602FEC55-CAA7-9E4D-8DC8-74E60CAB3F6F}" sibTransId="{9C1DD6EA-E4D0-6745-9580-5760AB99AF53}"/>
    <dgm:cxn modelId="{786BCB40-17A0-A049-8DF4-36FB7CA9BF41}" type="presOf" srcId="{B191D537-DD61-344B-90BF-02CB12A4217F}" destId="{1A445FF7-DB15-8545-A619-F2233790E02B}" srcOrd="0" destOrd="0" presId="urn:microsoft.com/office/officeart/2008/layout/LinedList"/>
    <dgm:cxn modelId="{27F349A7-C7A3-F64A-BAF6-E7EDAFD8E36E}" type="presOf" srcId="{FFF5B0E5-D592-F34C-B600-42D34A5469A3}" destId="{3886EB1B-2C51-A84D-8D69-AD5FAB7B9957}" srcOrd="0" destOrd="0" presId="urn:microsoft.com/office/officeart/2008/layout/LinedList"/>
    <dgm:cxn modelId="{2D2F5B59-735E-E243-A56C-CBBA4FDAE2D9}" type="presOf" srcId="{A00C98DE-2189-1949-BCDC-B784B22C995B}" destId="{7D7AC83D-E717-F141-B214-834FFC083001}" srcOrd="0" destOrd="0" presId="urn:microsoft.com/office/officeart/2008/layout/LinedList"/>
    <dgm:cxn modelId="{6F4F749C-7D98-214E-A90B-71C894B1F04F}" type="presOf" srcId="{42964678-16F2-924D-99F9-50A967444C69}" destId="{9C8AC947-C08F-2C42-820C-836DF6B3A3FA}" srcOrd="0" destOrd="0" presId="urn:microsoft.com/office/officeart/2008/layout/LinedList"/>
    <dgm:cxn modelId="{49112AD3-A898-D045-A1F5-D1DDA70811DB}" type="presOf" srcId="{DFA3B409-C96E-8542-9B92-F12DC77D0C41}" destId="{3266BC43-FD03-7D41-8659-C1EE0BFB6D0E}" srcOrd="0" destOrd="0" presId="urn:microsoft.com/office/officeart/2008/layout/LinedList"/>
    <dgm:cxn modelId="{497C65F5-A1CE-D54C-BB39-EEF3A97ABD09}" type="presOf" srcId="{00D7FB3B-660A-1741-A5AA-C12BB7CD9B25}" destId="{AC83A8CE-4CE3-D34E-913D-2DB60D8DDC8A}" srcOrd="0" destOrd="0" presId="urn:microsoft.com/office/officeart/2008/layout/LinedList"/>
    <dgm:cxn modelId="{78D1A0CA-040B-5E40-A140-98FE8ACC010C}" type="presParOf" srcId="{9C8AC947-C08F-2C42-820C-836DF6B3A3FA}" destId="{744C6E28-E91B-4247-B260-98228B6829C3}" srcOrd="0" destOrd="0" presId="urn:microsoft.com/office/officeart/2008/layout/LinedList"/>
    <dgm:cxn modelId="{3AFD4374-5E75-5C43-9D9E-587DE5E554D3}" type="presParOf" srcId="{9C8AC947-C08F-2C42-820C-836DF6B3A3FA}" destId="{17F5EAB3-17B5-A042-8C47-31B3A1633F8F}" srcOrd="1" destOrd="0" presId="urn:microsoft.com/office/officeart/2008/layout/LinedList"/>
    <dgm:cxn modelId="{9B18D1AD-22E8-DB48-8D39-B50F40E0A4A5}" type="presParOf" srcId="{17F5EAB3-17B5-A042-8C47-31B3A1633F8F}" destId="{1369D808-F00F-6C45-A5A4-CCEF08DB4C12}" srcOrd="0" destOrd="0" presId="urn:microsoft.com/office/officeart/2008/layout/LinedList"/>
    <dgm:cxn modelId="{4B131775-200B-CB40-9F64-7C8128CF9693}" type="presParOf" srcId="{17F5EAB3-17B5-A042-8C47-31B3A1633F8F}" destId="{00D2971E-FC41-E64A-B15E-1181C452F1E7}" srcOrd="1" destOrd="0" presId="urn:microsoft.com/office/officeart/2008/layout/LinedList"/>
    <dgm:cxn modelId="{1BD80D80-0EC3-F44D-9E73-E93BA42B8672}" type="presParOf" srcId="{9C8AC947-C08F-2C42-820C-836DF6B3A3FA}" destId="{88B52640-E069-C74F-9A04-FE177B9080AB}" srcOrd="2" destOrd="0" presId="urn:microsoft.com/office/officeart/2008/layout/LinedList"/>
    <dgm:cxn modelId="{E5754457-E404-3040-9A14-B97D7135F982}" type="presParOf" srcId="{9C8AC947-C08F-2C42-820C-836DF6B3A3FA}" destId="{C6AD903D-D9E4-3544-B12A-4974718401A1}" srcOrd="3" destOrd="0" presId="urn:microsoft.com/office/officeart/2008/layout/LinedList"/>
    <dgm:cxn modelId="{CF4ED866-0953-3842-A8EF-4205BADB7452}" type="presParOf" srcId="{C6AD903D-D9E4-3544-B12A-4974718401A1}" destId="{3886EB1B-2C51-A84D-8D69-AD5FAB7B9957}" srcOrd="0" destOrd="0" presId="urn:microsoft.com/office/officeart/2008/layout/LinedList"/>
    <dgm:cxn modelId="{C08B32A6-2BA1-CF48-AB24-28F71EC52B87}" type="presParOf" srcId="{C6AD903D-D9E4-3544-B12A-4974718401A1}" destId="{9B904388-722E-A44B-8922-DE34370242AA}" srcOrd="1" destOrd="0" presId="urn:microsoft.com/office/officeart/2008/layout/LinedList"/>
    <dgm:cxn modelId="{A23ACD36-5528-4848-91DF-3E882120AF6D}" type="presParOf" srcId="{9C8AC947-C08F-2C42-820C-836DF6B3A3FA}" destId="{1E26E943-CD2E-684D-B8B9-D96A6F67F9A6}" srcOrd="4" destOrd="0" presId="urn:microsoft.com/office/officeart/2008/layout/LinedList"/>
    <dgm:cxn modelId="{32BA2AA4-DB31-EF45-97EB-E4E95D3C5A6D}" type="presParOf" srcId="{9C8AC947-C08F-2C42-820C-836DF6B3A3FA}" destId="{7909D084-787F-DF42-8951-0C020F29E354}" srcOrd="5" destOrd="0" presId="urn:microsoft.com/office/officeart/2008/layout/LinedList"/>
    <dgm:cxn modelId="{EEED0F96-2D3E-364F-9651-ECCB176BAA0C}" type="presParOf" srcId="{7909D084-787F-DF42-8951-0C020F29E354}" destId="{AC83A8CE-4CE3-D34E-913D-2DB60D8DDC8A}" srcOrd="0" destOrd="0" presId="urn:microsoft.com/office/officeart/2008/layout/LinedList"/>
    <dgm:cxn modelId="{3655970C-A97F-E145-93EE-2545C665C59A}" type="presParOf" srcId="{7909D084-787F-DF42-8951-0C020F29E354}" destId="{2C7AAD51-7D3C-8D4B-8364-4E0B7E1CC0D8}" srcOrd="1" destOrd="0" presId="urn:microsoft.com/office/officeart/2008/layout/LinedList"/>
    <dgm:cxn modelId="{B2FCD22D-A628-5945-9BCF-5CAB734026D4}" type="presParOf" srcId="{9C8AC947-C08F-2C42-820C-836DF6B3A3FA}" destId="{267E46AE-7087-2646-A576-10A67D075EF7}" srcOrd="6" destOrd="0" presId="urn:microsoft.com/office/officeart/2008/layout/LinedList"/>
    <dgm:cxn modelId="{84EF8F73-38E5-DD43-A5CD-789ABCBC6797}" type="presParOf" srcId="{9C8AC947-C08F-2C42-820C-836DF6B3A3FA}" destId="{F79EE6F3-3214-4E44-BBBF-83342294AD87}" srcOrd="7" destOrd="0" presId="urn:microsoft.com/office/officeart/2008/layout/LinedList"/>
    <dgm:cxn modelId="{6EBAD7C5-7993-B949-998A-55A44C4069B3}" type="presParOf" srcId="{F79EE6F3-3214-4E44-BBBF-83342294AD87}" destId="{3266BC43-FD03-7D41-8659-C1EE0BFB6D0E}" srcOrd="0" destOrd="0" presId="urn:microsoft.com/office/officeart/2008/layout/LinedList"/>
    <dgm:cxn modelId="{CC3BA79B-1A44-FF4D-843D-AC24F8EDD674}" type="presParOf" srcId="{F79EE6F3-3214-4E44-BBBF-83342294AD87}" destId="{CF08DAE5-E33D-CA40-8090-9845780C6C8B}" srcOrd="1" destOrd="0" presId="urn:microsoft.com/office/officeart/2008/layout/LinedList"/>
    <dgm:cxn modelId="{0E3ED00E-466E-4E4A-A08B-551E7106E895}" type="presParOf" srcId="{9C8AC947-C08F-2C42-820C-836DF6B3A3FA}" destId="{B33C514C-EA1D-CD4B-A207-D981B9BD2ABE}" srcOrd="8" destOrd="0" presId="urn:microsoft.com/office/officeart/2008/layout/LinedList"/>
    <dgm:cxn modelId="{51112F3C-8DF2-0040-A802-53F722E21773}" type="presParOf" srcId="{9C8AC947-C08F-2C42-820C-836DF6B3A3FA}" destId="{299F4299-01FA-0C40-8EE4-A8AC64DAEFDB}" srcOrd="9" destOrd="0" presId="urn:microsoft.com/office/officeart/2008/layout/LinedList"/>
    <dgm:cxn modelId="{76E19BA8-B450-6043-A9DE-A70ED8A385AD}" type="presParOf" srcId="{299F4299-01FA-0C40-8EE4-A8AC64DAEFDB}" destId="{7D7AC83D-E717-F141-B214-834FFC083001}" srcOrd="0" destOrd="0" presId="urn:microsoft.com/office/officeart/2008/layout/LinedList"/>
    <dgm:cxn modelId="{2E7FC6D9-7DC7-3548-8DCA-01C51019DBEA}" type="presParOf" srcId="{299F4299-01FA-0C40-8EE4-A8AC64DAEFDB}" destId="{32B62C56-BF1E-AC40-85E9-159ED615EE74}" srcOrd="1" destOrd="0" presId="urn:microsoft.com/office/officeart/2008/layout/LinedList"/>
    <dgm:cxn modelId="{A121C6AF-6999-C040-9A20-1E2872885612}" type="presParOf" srcId="{9C8AC947-C08F-2C42-820C-836DF6B3A3FA}" destId="{70F846B5-77AC-B343-AEE9-202E6533CFDF}" srcOrd="10" destOrd="0" presId="urn:microsoft.com/office/officeart/2008/layout/LinedList"/>
    <dgm:cxn modelId="{38A6E0E7-2D13-A246-A3B9-7674032DE6BA}" type="presParOf" srcId="{9C8AC947-C08F-2C42-820C-836DF6B3A3FA}" destId="{1C3268AA-F030-0241-BAAA-9B852755F3FA}" srcOrd="11" destOrd="0" presId="urn:microsoft.com/office/officeart/2008/layout/LinedList"/>
    <dgm:cxn modelId="{CD5CE825-5A9D-CA4B-8563-A02CD9B308B9}" type="presParOf" srcId="{1C3268AA-F030-0241-BAAA-9B852755F3FA}" destId="{1A445FF7-DB15-8545-A619-F2233790E02B}" srcOrd="0" destOrd="0" presId="urn:microsoft.com/office/officeart/2008/layout/LinedList"/>
    <dgm:cxn modelId="{FE7805C0-A4A9-1D44-A81D-1161F8792DEB}" type="presParOf" srcId="{1C3268AA-F030-0241-BAAA-9B852755F3FA}" destId="{C882119C-1503-6043-A7C0-978216A4576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8007F0-BD8F-BC4A-B855-4DC852FEAD36}">
      <dsp:nvSpPr>
        <dsp:cNvPr id="0" name=""/>
        <dsp:cNvSpPr/>
      </dsp:nvSpPr>
      <dsp:spPr>
        <a:xfrm>
          <a:off x="0" y="20751"/>
          <a:ext cx="10515600" cy="5148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/>
            <a:t>QUANT</a:t>
          </a:r>
          <a:endParaRPr lang="en-US" sz="2200" kern="1200"/>
        </a:p>
      </dsp:txBody>
      <dsp:txXfrm>
        <a:off x="25130" y="45881"/>
        <a:ext cx="10465340" cy="464540"/>
      </dsp:txXfrm>
    </dsp:sp>
    <dsp:sp modelId="{31F5DB90-AC90-1143-8ECA-CC2749B247B7}">
      <dsp:nvSpPr>
        <dsp:cNvPr id="0" name=""/>
        <dsp:cNvSpPr/>
      </dsp:nvSpPr>
      <dsp:spPr>
        <a:xfrm>
          <a:off x="0" y="535551"/>
          <a:ext cx="10515600" cy="865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800" kern="1200" dirty="0"/>
            <a:t>Ingénierie financière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800" kern="1200" dirty="0"/>
            <a:t>Orienté mathématiques &amp; programmation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800" kern="1200" dirty="0"/>
            <a:t>Débouchés = </a:t>
          </a:r>
          <a:r>
            <a:rPr lang="fr-FR" sz="1800" kern="1200" dirty="0" err="1"/>
            <a:t>Hedge</a:t>
          </a:r>
          <a:r>
            <a:rPr lang="fr-FR" sz="1800" kern="1200" dirty="0"/>
            <a:t> Funds, Quant, </a:t>
          </a:r>
          <a:r>
            <a:rPr lang="fr-FR" sz="1800" kern="1200" dirty="0" err="1"/>
            <a:t>Equity</a:t>
          </a:r>
          <a:r>
            <a:rPr lang="fr-FR" sz="1800" kern="1200" dirty="0"/>
            <a:t> </a:t>
          </a:r>
          <a:r>
            <a:rPr lang="fr-FR" sz="1800" kern="1200" dirty="0" err="1"/>
            <a:t>research</a:t>
          </a:r>
          <a:r>
            <a:rPr lang="fr-FR" sz="1800" kern="1200" dirty="0"/>
            <a:t>, Trading, </a:t>
          </a:r>
          <a:r>
            <a:rPr lang="fr-FR" sz="1800" kern="1200" dirty="0" err="1"/>
            <a:t>Asset</a:t>
          </a:r>
          <a:r>
            <a:rPr lang="fr-FR" sz="1800" kern="1200" dirty="0"/>
            <a:t> Management</a:t>
          </a:r>
          <a:endParaRPr lang="en-US" sz="1800" kern="1200" dirty="0"/>
        </a:p>
      </dsp:txBody>
      <dsp:txXfrm>
        <a:off x="0" y="535551"/>
        <a:ext cx="10515600" cy="865260"/>
      </dsp:txXfrm>
    </dsp:sp>
    <dsp:sp modelId="{FF8834E5-3691-E84B-A36C-16B328E959F8}">
      <dsp:nvSpPr>
        <dsp:cNvPr id="0" name=""/>
        <dsp:cNvSpPr/>
      </dsp:nvSpPr>
      <dsp:spPr>
        <a:xfrm>
          <a:off x="0" y="1400811"/>
          <a:ext cx="10515600" cy="5148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/>
            <a:t>CORPORATE FINANCE</a:t>
          </a:r>
          <a:endParaRPr lang="en-US" sz="2200" kern="1200" dirty="0"/>
        </a:p>
      </dsp:txBody>
      <dsp:txXfrm>
        <a:off x="25130" y="1425941"/>
        <a:ext cx="10465340" cy="464540"/>
      </dsp:txXfrm>
    </dsp:sp>
    <dsp:sp modelId="{B6495EBC-E90C-A549-9670-51E0CCB00AC5}">
      <dsp:nvSpPr>
        <dsp:cNvPr id="0" name=""/>
        <dsp:cNvSpPr/>
      </dsp:nvSpPr>
      <dsp:spPr>
        <a:xfrm>
          <a:off x="0" y="1915611"/>
          <a:ext cx="10515600" cy="865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800" kern="1200" dirty="0"/>
            <a:t>Finance d’entreprise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800" kern="1200" dirty="0"/>
            <a:t>Orienté stratégie &amp; modélisation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fr-FR" sz="1800" kern="1200" dirty="0"/>
            <a:t>Débouchés = Consulting, Investment Banking (M&amp;A), </a:t>
          </a:r>
          <a:r>
            <a:rPr lang="fr-FR" sz="1800" kern="1200" dirty="0" err="1"/>
            <a:t>Private</a:t>
          </a:r>
          <a:r>
            <a:rPr lang="fr-FR" sz="1800" kern="1200" dirty="0"/>
            <a:t> </a:t>
          </a:r>
          <a:r>
            <a:rPr lang="fr-FR" sz="1800" kern="1200" dirty="0" err="1"/>
            <a:t>Equity</a:t>
          </a:r>
          <a:r>
            <a:rPr lang="fr-FR" sz="1800" kern="1200" dirty="0"/>
            <a:t>/Venture Capital, </a:t>
          </a:r>
          <a:r>
            <a:rPr lang="fr-FR" sz="1800" kern="1200" dirty="0" err="1"/>
            <a:t>FinTech</a:t>
          </a:r>
          <a:endParaRPr lang="en-US" sz="1800" kern="1200" dirty="0"/>
        </a:p>
      </dsp:txBody>
      <dsp:txXfrm>
        <a:off x="0" y="1915611"/>
        <a:ext cx="10515600" cy="8652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4580EA-7B4D-AD42-801D-6B5E31D3C65F}">
      <dsp:nvSpPr>
        <dsp:cNvPr id="0" name=""/>
        <dsp:cNvSpPr/>
      </dsp:nvSpPr>
      <dsp:spPr>
        <a:xfrm>
          <a:off x="0" y="1848"/>
          <a:ext cx="658648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7F87F94-0E5F-7442-8484-1647BDEF99D7}">
      <dsp:nvSpPr>
        <dsp:cNvPr id="0" name=""/>
        <dsp:cNvSpPr/>
      </dsp:nvSpPr>
      <dsp:spPr>
        <a:xfrm>
          <a:off x="0" y="1848"/>
          <a:ext cx="6586489" cy="630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Renommée internationale du MIT</a:t>
          </a:r>
          <a:endParaRPr lang="en-US" sz="1700" kern="1200" dirty="0"/>
        </a:p>
      </dsp:txBody>
      <dsp:txXfrm>
        <a:off x="0" y="1848"/>
        <a:ext cx="6586489" cy="630287"/>
      </dsp:txXfrm>
    </dsp:sp>
    <dsp:sp modelId="{901E8032-96DE-5843-BF07-69F8DE032A8C}">
      <dsp:nvSpPr>
        <dsp:cNvPr id="0" name=""/>
        <dsp:cNvSpPr/>
      </dsp:nvSpPr>
      <dsp:spPr>
        <a:xfrm>
          <a:off x="0" y="632135"/>
          <a:ext cx="6586489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A91E4FD-FD9B-3242-B545-8760663BD77E}">
      <dsp:nvSpPr>
        <dsp:cNvPr id="0" name=""/>
        <dsp:cNvSpPr/>
      </dsp:nvSpPr>
      <dsp:spPr>
        <a:xfrm>
          <a:off x="0" y="632135"/>
          <a:ext cx="6586489" cy="630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Excellence académique et accès à des ressources uniques</a:t>
          </a:r>
          <a:endParaRPr lang="en-US" sz="1700" kern="1200" dirty="0"/>
        </a:p>
      </dsp:txBody>
      <dsp:txXfrm>
        <a:off x="0" y="632135"/>
        <a:ext cx="6586489" cy="630287"/>
      </dsp:txXfrm>
    </dsp:sp>
    <dsp:sp modelId="{A5AAC499-0444-044D-9499-D3D54750593E}">
      <dsp:nvSpPr>
        <dsp:cNvPr id="0" name=""/>
        <dsp:cNvSpPr/>
      </dsp:nvSpPr>
      <dsp:spPr>
        <a:xfrm>
          <a:off x="0" y="1262422"/>
          <a:ext cx="658648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3554FBF-A65C-F443-B147-D7A25CF03C25}">
      <dsp:nvSpPr>
        <dsp:cNvPr id="0" name=""/>
        <dsp:cNvSpPr/>
      </dsp:nvSpPr>
      <dsp:spPr>
        <a:xfrm>
          <a:off x="0" y="1262422"/>
          <a:ext cx="6586489" cy="630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East </a:t>
          </a:r>
          <a:r>
            <a:rPr lang="fr-FR" sz="1700" kern="1200" dirty="0" err="1"/>
            <a:t>Coast</a:t>
          </a:r>
          <a:r>
            <a:rPr lang="fr-FR" sz="1700" kern="1200" dirty="0"/>
            <a:t> : Boston très agréable à vivre + proximité avec tous les grands acteurs de l’industrie financière (NY à 4h de bus/train)</a:t>
          </a:r>
          <a:endParaRPr lang="en-US" sz="1700" kern="1200" dirty="0"/>
        </a:p>
      </dsp:txBody>
      <dsp:txXfrm>
        <a:off x="0" y="1262422"/>
        <a:ext cx="6586489" cy="630287"/>
      </dsp:txXfrm>
    </dsp:sp>
    <dsp:sp modelId="{2EC5CDFA-28DA-5743-94AA-11ABA778C47A}">
      <dsp:nvSpPr>
        <dsp:cNvPr id="0" name=""/>
        <dsp:cNvSpPr/>
      </dsp:nvSpPr>
      <dsp:spPr>
        <a:xfrm>
          <a:off x="0" y="1892709"/>
          <a:ext cx="658648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C546957-36D6-BE47-ABF5-669A4092FD59}">
      <dsp:nvSpPr>
        <dsp:cNvPr id="0" name=""/>
        <dsp:cNvSpPr/>
      </dsp:nvSpPr>
      <dsp:spPr>
        <a:xfrm>
          <a:off x="0" y="1892709"/>
          <a:ext cx="6586489" cy="630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Campus à l’américaine (moyens considérables </a:t>
          </a:r>
          <a:r>
            <a:rPr lang="fr-FR" sz="1700" kern="1200" dirty="0">
              <a:sym typeface="Wingdings" pitchFamily="2" charset="2"/>
            </a:rPr>
            <a:t></a:t>
          </a:r>
          <a:r>
            <a:rPr lang="fr-FR" sz="1700" kern="1200" dirty="0"/>
            <a:t> </a:t>
          </a:r>
          <a:r>
            <a:rPr lang="fr-FR" sz="1700" kern="1200" dirty="0" err="1"/>
            <a:t>labs</a:t>
          </a:r>
          <a:r>
            <a:rPr lang="fr-FR" sz="1700" kern="1200" dirty="0"/>
            <a:t> &amp; atmosphère entrepreneuriale + installations sportives)</a:t>
          </a:r>
          <a:endParaRPr lang="en-US" sz="1700" kern="1200" dirty="0"/>
        </a:p>
      </dsp:txBody>
      <dsp:txXfrm>
        <a:off x="0" y="1892709"/>
        <a:ext cx="6586489" cy="630287"/>
      </dsp:txXfrm>
    </dsp:sp>
    <dsp:sp modelId="{51A9709F-21A3-CC4F-926B-E97C75D5F6C6}">
      <dsp:nvSpPr>
        <dsp:cNvPr id="0" name=""/>
        <dsp:cNvSpPr/>
      </dsp:nvSpPr>
      <dsp:spPr>
        <a:xfrm>
          <a:off x="0" y="2522996"/>
          <a:ext cx="6586489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445764F-8E0F-B64D-AD65-E995A6F7DA82}">
      <dsp:nvSpPr>
        <dsp:cNvPr id="0" name=""/>
        <dsp:cNvSpPr/>
      </dsp:nvSpPr>
      <dsp:spPr>
        <a:xfrm>
          <a:off x="0" y="2522996"/>
          <a:ext cx="6586489" cy="630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Classification STEM </a:t>
          </a:r>
          <a:r>
            <a:rPr lang="fr-FR" sz="1700" kern="1200" dirty="0">
              <a:sym typeface="Wingdings" pitchFamily="2" charset="2"/>
            </a:rPr>
            <a:t></a:t>
          </a:r>
          <a:r>
            <a:rPr lang="fr-FR" sz="1700" kern="1200" dirty="0"/>
            <a:t> possibilité d’extension du visa jusqu’à 3 ans après la graduation (OPT) </a:t>
          </a:r>
          <a:r>
            <a:rPr lang="fr-FR" sz="1700" kern="1200" dirty="0">
              <a:sym typeface="Wingdings" pitchFamily="2" charset="2"/>
            </a:rPr>
            <a:t></a:t>
          </a:r>
          <a:r>
            <a:rPr lang="fr-FR" sz="1700" kern="1200" dirty="0"/>
            <a:t> accès au marché américain</a:t>
          </a:r>
          <a:endParaRPr lang="en-US" sz="1700" kern="1200" dirty="0"/>
        </a:p>
      </dsp:txBody>
      <dsp:txXfrm>
        <a:off x="0" y="2522996"/>
        <a:ext cx="6586489" cy="630287"/>
      </dsp:txXfrm>
    </dsp:sp>
    <dsp:sp modelId="{5471E9BD-26AB-6A47-A327-72EA6C116061}">
      <dsp:nvSpPr>
        <dsp:cNvPr id="0" name=""/>
        <dsp:cNvSpPr/>
      </dsp:nvSpPr>
      <dsp:spPr>
        <a:xfrm>
          <a:off x="0" y="3153283"/>
          <a:ext cx="658648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976FB06-32A1-5947-9D3C-083A3E892A20}">
      <dsp:nvSpPr>
        <dsp:cNvPr id="0" name=""/>
        <dsp:cNvSpPr/>
      </dsp:nvSpPr>
      <dsp:spPr>
        <a:xfrm>
          <a:off x="0" y="3153283"/>
          <a:ext cx="6586489" cy="630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/>
            <a:t>Accès à un réseau inestimable</a:t>
          </a:r>
          <a:endParaRPr lang="en-US" sz="1700" kern="1200" dirty="0"/>
        </a:p>
      </dsp:txBody>
      <dsp:txXfrm>
        <a:off x="0" y="3153283"/>
        <a:ext cx="6586489" cy="6302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4C6E28-E91B-4247-B260-98228B6829C3}">
      <dsp:nvSpPr>
        <dsp:cNvPr id="0" name=""/>
        <dsp:cNvSpPr/>
      </dsp:nvSpPr>
      <dsp:spPr>
        <a:xfrm>
          <a:off x="0" y="1848"/>
          <a:ext cx="658648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69D808-F00F-6C45-A5A4-CCEF08DB4C12}">
      <dsp:nvSpPr>
        <dsp:cNvPr id="0" name=""/>
        <dsp:cNvSpPr/>
      </dsp:nvSpPr>
      <dsp:spPr>
        <a:xfrm>
          <a:off x="0" y="1848"/>
          <a:ext cx="6586489" cy="630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/>
            <a:t>Coût des frais de scolarité ($80k+) et de la vie</a:t>
          </a:r>
          <a:endParaRPr lang="en-US" sz="1800" kern="1200" dirty="0"/>
        </a:p>
      </dsp:txBody>
      <dsp:txXfrm>
        <a:off x="0" y="1848"/>
        <a:ext cx="6586489" cy="630287"/>
      </dsp:txXfrm>
    </dsp:sp>
    <dsp:sp modelId="{88B52640-E069-C74F-9A04-FE177B9080AB}">
      <dsp:nvSpPr>
        <dsp:cNvPr id="0" name=""/>
        <dsp:cNvSpPr/>
      </dsp:nvSpPr>
      <dsp:spPr>
        <a:xfrm>
          <a:off x="0" y="632135"/>
          <a:ext cx="658648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6EB1B-2C51-A84D-8D69-AD5FAB7B9957}">
      <dsp:nvSpPr>
        <dsp:cNvPr id="0" name=""/>
        <dsp:cNvSpPr/>
      </dsp:nvSpPr>
      <dsp:spPr>
        <a:xfrm>
          <a:off x="0" y="632135"/>
          <a:ext cx="6586489" cy="630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/>
            <a:t>Master pas aussi reconnu aux US qu’en France/Europe</a:t>
          </a:r>
          <a:endParaRPr lang="en-US" sz="1800" kern="1200"/>
        </a:p>
      </dsp:txBody>
      <dsp:txXfrm>
        <a:off x="0" y="632135"/>
        <a:ext cx="6586489" cy="630287"/>
      </dsp:txXfrm>
    </dsp:sp>
    <dsp:sp modelId="{1E26E943-CD2E-684D-B8B9-D96A6F67F9A6}">
      <dsp:nvSpPr>
        <dsp:cNvPr id="0" name=""/>
        <dsp:cNvSpPr/>
      </dsp:nvSpPr>
      <dsp:spPr>
        <a:xfrm>
          <a:off x="0" y="1262422"/>
          <a:ext cx="658648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83A8CE-4CE3-D34E-913D-2DB60D8DDC8A}">
      <dsp:nvSpPr>
        <dsp:cNvPr id="0" name=""/>
        <dsp:cNvSpPr/>
      </dsp:nvSpPr>
      <dsp:spPr>
        <a:xfrm>
          <a:off x="0" y="1262422"/>
          <a:ext cx="6586489" cy="630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/>
            <a:t>Difficile de trouver un job aux US derrière (mais pas impossible)</a:t>
          </a:r>
          <a:endParaRPr lang="en-US" sz="1800" kern="1200" dirty="0"/>
        </a:p>
      </dsp:txBody>
      <dsp:txXfrm>
        <a:off x="0" y="1262422"/>
        <a:ext cx="6586489" cy="630287"/>
      </dsp:txXfrm>
    </dsp:sp>
    <dsp:sp modelId="{267E46AE-7087-2646-A576-10A67D075EF7}">
      <dsp:nvSpPr>
        <dsp:cNvPr id="0" name=""/>
        <dsp:cNvSpPr/>
      </dsp:nvSpPr>
      <dsp:spPr>
        <a:xfrm>
          <a:off x="0" y="1892709"/>
          <a:ext cx="658648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66BC43-FD03-7D41-8659-C1EE0BFB6D0E}">
      <dsp:nvSpPr>
        <dsp:cNvPr id="0" name=""/>
        <dsp:cNvSpPr/>
      </dsp:nvSpPr>
      <dsp:spPr>
        <a:xfrm>
          <a:off x="0" y="1892709"/>
          <a:ext cx="6586489" cy="630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/>
            <a:t>Accompagnement carrière pas aussi performant qu’attendu</a:t>
          </a:r>
          <a:endParaRPr lang="en-US" sz="1800" kern="1200" dirty="0"/>
        </a:p>
      </dsp:txBody>
      <dsp:txXfrm>
        <a:off x="0" y="1892709"/>
        <a:ext cx="6586489" cy="630287"/>
      </dsp:txXfrm>
    </dsp:sp>
    <dsp:sp modelId="{B33C514C-EA1D-CD4B-A207-D981B9BD2ABE}">
      <dsp:nvSpPr>
        <dsp:cNvPr id="0" name=""/>
        <dsp:cNvSpPr/>
      </dsp:nvSpPr>
      <dsp:spPr>
        <a:xfrm>
          <a:off x="0" y="2522996"/>
          <a:ext cx="658648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7AC83D-E717-F141-B214-834FFC083001}">
      <dsp:nvSpPr>
        <dsp:cNvPr id="0" name=""/>
        <dsp:cNvSpPr/>
      </dsp:nvSpPr>
      <dsp:spPr>
        <a:xfrm>
          <a:off x="0" y="2522996"/>
          <a:ext cx="6586489" cy="630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/>
            <a:t>MIT </a:t>
          </a:r>
          <a:r>
            <a:rPr lang="fr-FR" sz="1800" kern="1200" dirty="0" err="1"/>
            <a:t>Sloan</a:t>
          </a:r>
          <a:r>
            <a:rPr lang="fr-FR" sz="1800" kern="1200" dirty="0"/>
            <a:t> ≠ MIT (plus orienté ingénieur que business)</a:t>
          </a:r>
          <a:endParaRPr lang="en-US" sz="1800" kern="1200" dirty="0"/>
        </a:p>
      </dsp:txBody>
      <dsp:txXfrm>
        <a:off x="0" y="2522996"/>
        <a:ext cx="6586489" cy="630287"/>
      </dsp:txXfrm>
    </dsp:sp>
    <dsp:sp modelId="{70F846B5-77AC-B343-AEE9-202E6533CFDF}">
      <dsp:nvSpPr>
        <dsp:cNvPr id="0" name=""/>
        <dsp:cNvSpPr/>
      </dsp:nvSpPr>
      <dsp:spPr>
        <a:xfrm>
          <a:off x="0" y="3153283"/>
          <a:ext cx="658648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445FF7-DB15-8545-A619-F2233790E02B}">
      <dsp:nvSpPr>
        <dsp:cNvPr id="0" name=""/>
        <dsp:cNvSpPr/>
      </dsp:nvSpPr>
      <dsp:spPr>
        <a:xfrm>
          <a:off x="0" y="3153283"/>
          <a:ext cx="6586489" cy="630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/>
            <a:t>Diversité (très peu d’américains + grande majorité de ressortissants chinois)</a:t>
          </a:r>
          <a:endParaRPr lang="en-US" sz="1800" kern="1200" dirty="0"/>
        </a:p>
      </dsp:txBody>
      <dsp:txXfrm>
        <a:off x="0" y="3153283"/>
        <a:ext cx="6586489" cy="6302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339BDC-6F83-43D1-B5C7-9BD7D7377642}" type="datetimeFigureOut">
              <a:rPr lang="es-AR" smtClean="0"/>
              <a:t>10/5/2021</a:t>
            </a:fld>
            <a:endParaRPr lang="es-A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AE708-EA0C-485D-8E11-69CB22E09285}" type="slidenum">
              <a:rPr lang="es-AR" smtClean="0"/>
              <a:t>‹N°›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92083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CAE708-EA0C-485D-8E11-69CB22E09285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41275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3.png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3C38D504-3EE4-4E74-9D40-245C899CAD8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007187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3C38D504-3EE4-4E74-9D40-245C899CAD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DD77DA6-18E3-4ADD-98E9-498457FF15D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60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BB2CC1-FBCF-4CBA-B3ED-C9EEE3C331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43E2E9-CE95-4E71-B885-3A75D7E3F3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313D2-EF53-47A5-BC83-42ED25B24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E4957-53AC-410F-B236-7FD590DC81E8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E231D-4FCE-4DC7-9746-F3E8F703D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F035E-7505-4133-83C7-B67CCF3FF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03B6-E6D0-4FB0-8A9D-AB930A4F418D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B59E2A-43B8-4A2E-AEE0-F30DF8359B35}"/>
              </a:ext>
            </a:extLst>
          </p:cNvPr>
          <p:cNvSpPr/>
          <p:nvPr userDrawn="1"/>
        </p:nvSpPr>
        <p:spPr>
          <a:xfrm rot="5400000">
            <a:off x="11215991" y="6470130"/>
            <a:ext cx="1663430" cy="137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bg1">
                    <a:lumMod val="75000"/>
                  </a:schemeClr>
                </a:solidFill>
              </a:rPr>
              <a:t>Luis Peral</a:t>
            </a:r>
            <a:endParaRPr lang="en-US" sz="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102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B548351-A0A1-4D71-ADB1-3FEC38B0DE2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989762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9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B548351-A0A1-4D71-ADB1-3FEC38B0DE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43A6AE51-1333-4F4C-9FCA-ECBB7AB547B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EB4116-2C9B-42D0-B4EB-C0AE823D2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FD7402-E7E9-47C6-B6C2-FC5F76253F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850360-1C1A-4DF9-BDE7-6C498E15A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FF02F9-1B38-48B9-99F5-E40740355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E4957-53AC-410F-B236-7FD590DC81E8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5EE934-95E9-49EB-9D75-3EF97C2CA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799F81-35D3-4D18-A9B2-548C33DDE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03B6-E6D0-4FB0-8A9D-AB930A4F418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08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3ABDDF5-D087-4293-9B95-57B75090D4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115561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3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3ABDDF5-D087-4293-9B95-57B75090D4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B3BD7B02-3E3E-4EB7-87EA-4FA3075FE07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B810C6-F4AD-4C3B-93D1-3B5CC0049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D9B8E2-45F9-4C0F-A3E6-84A9C0B983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E93ED-4E86-4C96-B093-848DB68AB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E4957-53AC-410F-B236-7FD590DC81E8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55715-6E67-405C-8928-DCCDB3D28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EBC50-F798-4E32-B2E5-31B2B5608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03B6-E6D0-4FB0-8A9D-AB930A4F418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39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8C78303-80FE-4334-8967-686131E5CF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651495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7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8C78303-80FE-4334-8967-686131E5CF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610A2105-FEC1-4C96-9D0B-0FCBE21803B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47CA8F-E713-42F5-BB54-B754F8693C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F8F459-51B5-44AA-BA0F-B86B37D36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1ADDC-192C-4B3F-A4DA-AD6008AB0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E4957-53AC-410F-B236-7FD590DC81E8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03DEF-EB67-4BA0-BF16-1B272051A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480EE-C14F-4E0B-812B-750E5A6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03B6-E6D0-4FB0-8A9D-AB930A4F418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8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D72FE9AC-57A9-48AF-A071-39F2B3D783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314978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D72FE9AC-57A9-48AF-A071-39F2B3D783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7406CA72-F901-4763-AB76-8796544C9E2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8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80925-0B7F-4B93-BA37-96890FA6C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886"/>
            <a:ext cx="10515600" cy="711389"/>
          </a:xfrm>
        </p:spPr>
        <p:txBody>
          <a:bodyPr>
            <a:normAutofit/>
          </a:bodyPr>
          <a:lstStyle>
            <a:lvl1pPr>
              <a:defRPr sz="2800">
                <a:solidFill>
                  <a:srgbClr val="56585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1BBC3-E7B2-4B3F-B0C0-D638A408F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274EE-D8DF-464D-A88A-69A37FC49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E4957-53AC-410F-B236-7FD590DC81E8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A2A93-5C9C-4129-B9BF-F8360A44E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81272-9E9B-4106-9ED2-12ABBDCF2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03B6-E6D0-4FB0-8A9D-AB930A4F418D}" type="slidenum">
              <a:rPr lang="en-US" smtClean="0"/>
              <a:t>‹N°›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1D629C-156B-4683-8CD0-D3F58E7A3ADC}"/>
              </a:ext>
            </a:extLst>
          </p:cNvPr>
          <p:cNvCxnSpPr>
            <a:cxnSpLocks/>
          </p:cNvCxnSpPr>
          <p:nvPr userDrawn="1"/>
        </p:nvCxnSpPr>
        <p:spPr>
          <a:xfrm>
            <a:off x="838200" y="1193527"/>
            <a:ext cx="11353800" cy="0"/>
          </a:xfrm>
          <a:prstGeom prst="line">
            <a:avLst/>
          </a:prstGeom>
          <a:ln w="57150">
            <a:solidFill>
              <a:srgbClr val="A51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BF87C5F-8D91-406C-9E41-BB7D2C624AAE}"/>
              </a:ext>
            </a:extLst>
          </p:cNvPr>
          <p:cNvSpPr/>
          <p:nvPr userDrawn="1"/>
        </p:nvSpPr>
        <p:spPr>
          <a:xfrm rot="5400000">
            <a:off x="11215991" y="6470130"/>
            <a:ext cx="1663430" cy="137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bg1">
                    <a:lumMod val="75000"/>
                  </a:schemeClr>
                </a:solidFill>
              </a:rPr>
              <a:t>Luis Peral</a:t>
            </a:r>
            <a:endParaRPr lang="en-US" sz="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177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 userDrawn="1">
          <p15:clr>
            <a:srgbClr val="CCCCCC"/>
          </p15:clr>
        </p15:guide>
        <p15:guide id="2" pos="7152" userDrawn="1">
          <p15:clr>
            <a:srgbClr val="CCCCCC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36DDB2BD-B2EB-4018-8D68-2817335F0A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208456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36DDB2BD-B2EB-4018-8D68-2817335F0A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DA2A2EFA-183B-4443-997A-48F4CB21DAC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5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4105" name="Picture 9" descr="PhD Program | MIT Sloan">
            <a:extLst>
              <a:ext uri="{FF2B5EF4-FFF2-40B4-BE49-F238E27FC236}">
                <a16:creationId xmlns:a16="http://schemas.microsoft.com/office/drawing/2014/main" id="{E45BDD28-3224-478E-B4F5-26EADA520D2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74"/>
          <a:stretch/>
        </p:blipFill>
        <p:spPr bwMode="auto">
          <a:xfrm>
            <a:off x="0" y="538158"/>
            <a:ext cx="12192000" cy="591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49DBC0B0-397C-4804-973A-92614F9566EB}"/>
              </a:ext>
            </a:extLst>
          </p:cNvPr>
          <p:cNvSpPr/>
          <p:nvPr userDrawn="1"/>
        </p:nvSpPr>
        <p:spPr>
          <a:xfrm>
            <a:off x="-1795644" y="1872342"/>
            <a:ext cx="7777941" cy="2475213"/>
          </a:xfrm>
          <a:prstGeom prst="parallelogram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06BE6-2D4A-49A3-A419-A61D22F83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9562"/>
            <a:ext cx="2743200" cy="365125"/>
          </a:xfrm>
        </p:spPr>
        <p:txBody>
          <a:bodyPr/>
          <a:lstStyle/>
          <a:p>
            <a:fld id="{E2DE4957-53AC-410F-B236-7FD590DC81E8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D0CF0-32D2-44B1-8779-3672CD95B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956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87C1834D-F661-4E1A-8C62-92443C566376}"/>
              </a:ext>
            </a:extLst>
          </p:cNvPr>
          <p:cNvSpPr/>
          <p:nvPr userDrawn="1"/>
        </p:nvSpPr>
        <p:spPr>
          <a:xfrm>
            <a:off x="4145280" y="1872342"/>
            <a:ext cx="8833857" cy="2475213"/>
          </a:xfrm>
          <a:prstGeom prst="parallelogram">
            <a:avLst/>
          </a:prstGeom>
          <a:solidFill>
            <a:srgbClr val="A51E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2DA183-2F7E-4491-874C-1CD8C439A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177" y="1950719"/>
            <a:ext cx="7072371" cy="1565217"/>
          </a:xfrm>
        </p:spPr>
        <p:txBody>
          <a:bodyPr anchor="b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36BE8-3A3A-49BD-9BBB-CCF6EB3B6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5177" y="3802000"/>
            <a:ext cx="7072371" cy="45885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1D60C8-B0E3-40AF-B81A-8C86F3C7D4F4}"/>
              </a:ext>
            </a:extLst>
          </p:cNvPr>
          <p:cNvSpPr/>
          <p:nvPr userDrawn="1"/>
        </p:nvSpPr>
        <p:spPr>
          <a:xfrm>
            <a:off x="-554477" y="2419051"/>
            <a:ext cx="1663430" cy="137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" dirty="0"/>
              <a:t>Luis Peral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177854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 userDrawn="1">
          <p15:clr>
            <a:srgbClr val="CCCCCC"/>
          </p15:clr>
        </p15:guide>
        <p15:guide id="2" pos="7152" userDrawn="1">
          <p15:clr>
            <a:srgbClr val="CCCCC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36DDB2BD-B2EB-4018-8D68-2817335F0A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108340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36DDB2BD-B2EB-4018-8D68-2817335F0A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DA2A2EFA-183B-4443-997A-48F4CB21DAC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s-ES" sz="5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4105" name="Picture 9" descr="PhD Program | MIT Sloan">
            <a:extLst>
              <a:ext uri="{FF2B5EF4-FFF2-40B4-BE49-F238E27FC236}">
                <a16:creationId xmlns:a16="http://schemas.microsoft.com/office/drawing/2014/main" id="{E45BDD28-3224-478E-B4F5-26EADA520D2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74"/>
          <a:stretch/>
        </p:blipFill>
        <p:spPr bwMode="auto">
          <a:xfrm>
            <a:off x="0" y="538158"/>
            <a:ext cx="12192000" cy="591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49DBC0B0-397C-4804-973A-92614F9566EB}"/>
              </a:ext>
            </a:extLst>
          </p:cNvPr>
          <p:cNvSpPr/>
          <p:nvPr userDrawn="1"/>
        </p:nvSpPr>
        <p:spPr>
          <a:xfrm>
            <a:off x="5188340" y="1872342"/>
            <a:ext cx="7777941" cy="2475213"/>
          </a:xfrm>
          <a:prstGeom prst="parallelogram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06BE6-2D4A-49A3-A419-A61D22F83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69562"/>
            <a:ext cx="2743200" cy="365125"/>
          </a:xfrm>
        </p:spPr>
        <p:txBody>
          <a:bodyPr/>
          <a:lstStyle/>
          <a:p>
            <a:fld id="{E2DE4957-53AC-410F-B236-7FD590DC81E8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D0CF0-32D2-44B1-8779-3672CD95B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956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87C1834D-F661-4E1A-8C62-92443C566376}"/>
              </a:ext>
            </a:extLst>
          </p:cNvPr>
          <p:cNvSpPr/>
          <p:nvPr userDrawn="1"/>
        </p:nvSpPr>
        <p:spPr>
          <a:xfrm>
            <a:off x="-2871236" y="1872342"/>
            <a:ext cx="8833857" cy="2475213"/>
          </a:xfrm>
          <a:prstGeom prst="parallelogram">
            <a:avLst/>
          </a:prstGeom>
          <a:solidFill>
            <a:srgbClr val="A51E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2DA183-2F7E-4491-874C-1CD8C439AD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355" y="2699657"/>
            <a:ext cx="7072371" cy="816279"/>
          </a:xfrm>
        </p:spPr>
        <p:txBody>
          <a:bodyPr anchor="b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Thank</a:t>
            </a:r>
            <a:r>
              <a:rPr lang="es-ES" dirty="0"/>
              <a:t> </a:t>
            </a:r>
            <a:r>
              <a:rPr lang="es-ES" dirty="0" err="1"/>
              <a:t>you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96640A-F738-4339-9A74-547D47FE2EA8}"/>
              </a:ext>
            </a:extLst>
          </p:cNvPr>
          <p:cNvSpPr/>
          <p:nvPr userDrawn="1"/>
        </p:nvSpPr>
        <p:spPr>
          <a:xfrm>
            <a:off x="10083996" y="2419051"/>
            <a:ext cx="1663430" cy="137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" dirty="0"/>
              <a:t>Luis Peral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298284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 userDrawn="1">
          <p15:clr>
            <a:srgbClr val="CCCCCC"/>
          </p15:clr>
        </p15:guide>
        <p15:guide id="2" pos="7152" userDrawn="1">
          <p15:clr>
            <a:srgbClr val="CCCCCC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7B2B06B4-B501-4F9A-9054-C6C978CF4DF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850130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3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7B2B06B4-B501-4F9A-9054-C6C978CF4D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8490ECF5-DE19-41FF-8FAE-6B54C861D46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8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96327-24EE-4BBF-8E75-1C5EF40DA2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9FD72-6F87-4D3F-8753-0BA3A74C5E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DDE6BB-4BE3-4E70-9069-DF29EA4E5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E4957-53AC-410F-B236-7FD590DC81E8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200ABF-9A07-45FC-AEBB-1D665DA0C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C1AA87-B42C-4BCD-8CE0-4A41C620A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03B6-E6D0-4FB0-8A9D-AB930A4F418D}" type="slidenum">
              <a:rPr lang="en-US" smtClean="0"/>
              <a:t>‹N°›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DF34C6-83DC-40ED-9BAF-4B803C553022}"/>
              </a:ext>
            </a:extLst>
          </p:cNvPr>
          <p:cNvCxnSpPr>
            <a:cxnSpLocks/>
          </p:cNvCxnSpPr>
          <p:nvPr userDrawn="1"/>
        </p:nvCxnSpPr>
        <p:spPr>
          <a:xfrm>
            <a:off x="838200" y="1193527"/>
            <a:ext cx="11353800" cy="0"/>
          </a:xfrm>
          <a:prstGeom prst="line">
            <a:avLst/>
          </a:prstGeom>
          <a:ln w="57150">
            <a:solidFill>
              <a:srgbClr val="A51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6CB42F20-3727-4FE0-901A-FD5808E2C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886"/>
            <a:ext cx="10515600" cy="711389"/>
          </a:xfrm>
        </p:spPr>
        <p:txBody>
          <a:bodyPr>
            <a:normAutofit/>
          </a:bodyPr>
          <a:lstStyle>
            <a:lvl1pPr>
              <a:defRPr sz="2800">
                <a:solidFill>
                  <a:srgbClr val="56585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EC2366-02D0-467B-AFC3-5542CBC35E79}"/>
              </a:ext>
            </a:extLst>
          </p:cNvPr>
          <p:cNvSpPr/>
          <p:nvPr userDrawn="1"/>
        </p:nvSpPr>
        <p:spPr>
          <a:xfrm rot="5400000">
            <a:off x="11215991" y="6470130"/>
            <a:ext cx="1663430" cy="137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bg1">
                    <a:lumMod val="75000"/>
                  </a:schemeClr>
                </a:solidFill>
              </a:rPr>
              <a:t>Luis Peral</a:t>
            </a:r>
            <a:endParaRPr lang="en-US" sz="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5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835DE5F6-ACAC-4AB7-A4FB-AF10B8D1F4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735829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835DE5F6-ACAC-4AB7-A4FB-AF10B8D1F4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8B6A1EE3-B2DB-4B8B-9356-9AC26772B1A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8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E1D84-9C91-4659-8927-81CAC7887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A51E3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43C079-8D4F-43D1-88E8-494558EA1D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265692-5962-4102-ABEF-1ABF4E2961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A51E3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35FF4D-2781-4E79-B8D6-96FA67636A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BA7651-097F-4930-8213-6FB0FB947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E4957-53AC-410F-B236-7FD590DC81E8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6F9A1F-DDE3-4D7F-AA34-FA3B4C296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260BF3-A59F-403A-AA11-A58671F3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03B6-E6D0-4FB0-8A9D-AB930A4F418D}" type="slidenum">
              <a:rPr lang="en-US" smtClean="0"/>
              <a:t>‹N°›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2E8EF73-C23F-4487-8689-F62DB86C4AC7}"/>
              </a:ext>
            </a:extLst>
          </p:cNvPr>
          <p:cNvCxnSpPr>
            <a:cxnSpLocks/>
          </p:cNvCxnSpPr>
          <p:nvPr userDrawn="1"/>
        </p:nvCxnSpPr>
        <p:spPr>
          <a:xfrm>
            <a:off x="838200" y="1193527"/>
            <a:ext cx="11353800" cy="0"/>
          </a:xfrm>
          <a:prstGeom prst="line">
            <a:avLst/>
          </a:prstGeom>
          <a:ln w="57150">
            <a:solidFill>
              <a:srgbClr val="A51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68EB1BC0-CF02-46FA-976F-82202B831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886"/>
            <a:ext cx="10515600" cy="711389"/>
          </a:xfrm>
        </p:spPr>
        <p:txBody>
          <a:bodyPr>
            <a:normAutofit/>
          </a:bodyPr>
          <a:lstStyle>
            <a:lvl1pPr>
              <a:defRPr sz="2800">
                <a:solidFill>
                  <a:srgbClr val="56585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B3E062-9731-4A60-8C00-4CF2985C149E}"/>
              </a:ext>
            </a:extLst>
          </p:cNvPr>
          <p:cNvSpPr/>
          <p:nvPr userDrawn="1"/>
        </p:nvSpPr>
        <p:spPr>
          <a:xfrm rot="5400000">
            <a:off x="11215991" y="6470130"/>
            <a:ext cx="1663430" cy="137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bg1">
                    <a:lumMod val="75000"/>
                  </a:schemeClr>
                </a:solidFill>
              </a:rPr>
              <a:t>Luis Peral</a:t>
            </a:r>
            <a:endParaRPr lang="en-US" sz="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435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892CAFAB-C662-476F-943C-DE23063ED77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90685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892CAFAB-C662-476F-943C-DE23063ED7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B625852C-9D10-4CDB-A893-54035E8AD46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8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67952D-2598-490D-9C64-D961966AB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E4957-53AC-410F-B236-7FD590DC81E8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0B18F6-2623-4E4A-87BC-59D0DA096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9B5D80-F81E-4024-9F91-D4133CE60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03B6-E6D0-4FB0-8A9D-AB930A4F418D}" type="slidenum">
              <a:rPr lang="en-US" smtClean="0"/>
              <a:t>‹N°›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6CE448-74CE-4231-AEDC-74D9C2DDCCA9}"/>
              </a:ext>
            </a:extLst>
          </p:cNvPr>
          <p:cNvCxnSpPr>
            <a:cxnSpLocks/>
          </p:cNvCxnSpPr>
          <p:nvPr userDrawn="1"/>
        </p:nvCxnSpPr>
        <p:spPr>
          <a:xfrm>
            <a:off x="838200" y="1193527"/>
            <a:ext cx="11353800" cy="0"/>
          </a:xfrm>
          <a:prstGeom prst="line">
            <a:avLst/>
          </a:prstGeom>
          <a:ln w="57150">
            <a:solidFill>
              <a:srgbClr val="A51E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BEE8ECD5-ABAC-4AE3-A098-44B2414E6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886"/>
            <a:ext cx="10515600" cy="711389"/>
          </a:xfrm>
        </p:spPr>
        <p:txBody>
          <a:bodyPr>
            <a:normAutofit/>
          </a:bodyPr>
          <a:lstStyle>
            <a:lvl1pPr>
              <a:defRPr sz="2800">
                <a:solidFill>
                  <a:srgbClr val="56585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F7EE23-8F2A-4566-9852-7BB5FA40B3FE}"/>
              </a:ext>
            </a:extLst>
          </p:cNvPr>
          <p:cNvSpPr/>
          <p:nvPr userDrawn="1"/>
        </p:nvSpPr>
        <p:spPr>
          <a:xfrm rot="5400000">
            <a:off x="11215991" y="6470130"/>
            <a:ext cx="1663430" cy="137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00" dirty="0">
                <a:solidFill>
                  <a:schemeClr val="bg1">
                    <a:lumMod val="75000"/>
                  </a:schemeClr>
                </a:solidFill>
              </a:rPr>
              <a:t>Luis Peral</a:t>
            </a:r>
            <a:endParaRPr lang="en-US" sz="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194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A908F3-890F-4F82-9957-BF6C45743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E4957-53AC-410F-B236-7FD590DC81E8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884331-099E-48F6-A5E5-F64AAD720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48936-71FF-4AAC-8B85-3215D8C2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03B6-E6D0-4FB0-8A9D-AB930A4F418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14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5F8B5BF5-4F29-4EF7-A7D7-45B80BE84C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683611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5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5F8B5BF5-4F29-4EF7-A7D7-45B80BE84C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1B06DBAA-6957-4BC7-A608-B50FF6CE20E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7634F2-30D3-4A6D-9250-871EDEAE9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56585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8AC7F-B7C5-4D2A-9C6E-CE5C8C8DB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1C3C29-99CE-496F-9C05-4090E45FC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B904A3-44F8-4400-B831-EA69E3D79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E4957-53AC-410F-B236-7FD590DC81E8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80EC91-D89E-4F1B-99B4-4847D8E72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A1F27A-6992-44A1-8B0F-2C6F8CA75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03B6-E6D0-4FB0-8A9D-AB930A4F418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835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8CDAA27D-ED06-431E-BBBE-AA761D5E2F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29883370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think-cell Slide" r:id="rId17" imgW="383" imgH="384" progId="TCLayout.ActiveDocument.1">
                  <p:embed/>
                </p:oleObj>
              </mc:Choice>
              <mc:Fallback>
                <p:oleObj name="think-cell Slide" r:id="rId17" imgW="383" imgH="38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8CDAA27D-ED06-431E-BBBE-AA761D5E2F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DD3B1477-65C1-415A-9394-FCAF6037EA23}"/>
              </a:ext>
            </a:extLst>
          </p:cNvPr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6FDE81-360A-454E-9D75-A7FE4289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80169A-02C3-4512-AE27-CA2696B44F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99448-BBE7-440A-BEE5-385653D336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E4957-53AC-410F-B236-7FD590DC81E8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367B0-3BD1-4DB6-B606-1655EC20A7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DC4D7-767D-4477-A7EF-A1182D40A3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403B6-E6D0-4FB0-8A9D-AB930A4F418D}" type="slidenum">
              <a:rPr lang="en-US" smtClean="0"/>
              <a:t>‹N°›</a:t>
            </a:fld>
            <a:endParaRPr lang="en-US"/>
          </a:p>
        </p:txBody>
      </p:sp>
      <p:pic>
        <p:nvPicPr>
          <p:cNvPr id="1026" name="Picture 2" descr="Brand Guidelines - MIT Sloan Brand Guidelines">
            <a:extLst>
              <a:ext uri="{FF2B5EF4-FFF2-40B4-BE49-F238E27FC236}">
                <a16:creationId xmlns:a16="http://schemas.microsoft.com/office/drawing/2014/main" id="{7B045CAE-42CE-4AE6-9FCB-4D5582A4EC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886" y="116695"/>
            <a:ext cx="1787756" cy="23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783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35" userDrawn="1">
          <p15:clr>
            <a:srgbClr val="F26B43"/>
          </p15:clr>
        </p15:guide>
        <p15:guide id="2" orient="horz" pos="1087" userDrawn="1">
          <p15:clr>
            <a:srgbClr val="F26B43"/>
          </p15:clr>
        </p15:guide>
        <p15:guide id="3" orient="horz" pos="3981" userDrawn="1">
          <p15:clr>
            <a:srgbClr val="F26B43"/>
          </p15:clr>
        </p15:guide>
        <p15:guide id="4" pos="528" userDrawn="1">
          <p15:clr>
            <a:srgbClr val="F26B43"/>
          </p15:clr>
        </p15:guide>
        <p15:guide id="5" pos="7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3.bin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3458EEE0-896B-4D10-8DEE-0B104B32664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705099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3" name="think-cell Slide" r:id="rId5" imgW="473" imgH="476" progId="TCLayout.ActiveDocument.1">
                  <p:embed/>
                </p:oleObj>
              </mc:Choice>
              <mc:Fallback>
                <p:oleObj name="think-cell Slide" r:id="rId5" imgW="473" imgH="47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3458EEE0-896B-4D10-8DEE-0B104B3266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C5B3609D-9401-4FF2-A408-117605E0C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fr-FR" sz="4000" dirty="0"/>
              <a:t>Retour d’expérience – USA</a:t>
            </a:r>
            <a:br>
              <a:rPr lang="fr-FR" sz="4000" dirty="0"/>
            </a:br>
            <a:r>
              <a:rPr lang="fr-FR" sz="4000" dirty="0"/>
              <a:t>Master of Finance 2020-2021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C2B88-BFFE-4EFF-A94C-23D4C96E0E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 Sloan School of Management – Antoine Nothias</a:t>
            </a:r>
          </a:p>
        </p:txBody>
      </p:sp>
      <p:sp>
        <p:nvSpPr>
          <p:cNvPr id="2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s-AR" sz="100">
                <a:solidFill>
                  <a:srgbClr val="FFFFFF">
                    <a:alpha val="0"/>
                  </a:srgbClr>
                </a:solidFill>
              </a:rPr>
              <a:t>overall_1_132612661116277427 columns_1_132612661116277427 3_1_132612661327071021 7_1_132643768022322872 </a:t>
            </a:r>
          </a:p>
        </p:txBody>
      </p:sp>
    </p:spTree>
    <p:extLst>
      <p:ext uri="{BB962C8B-B14F-4D97-AF65-F5344CB8AC3E}">
        <p14:creationId xmlns:p14="http://schemas.microsoft.com/office/powerpoint/2010/main" val="3835454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9DAFF-DD5F-6147-BCBC-9B94EF8F6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Parcours académique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90AAAED-E41A-2A41-B258-95A916BC5C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1491440"/>
              </p:ext>
            </p:extLst>
          </p:nvPr>
        </p:nvGraphicFramePr>
        <p:xfrm>
          <a:off x="838200" y="1770377"/>
          <a:ext cx="10515600" cy="2801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D33ABB2-4B0F-4646-B0BA-5ED7BE1C2FA2}"/>
              </a:ext>
            </a:extLst>
          </p:cNvPr>
          <p:cNvSpPr txBox="1"/>
          <p:nvPr/>
        </p:nvSpPr>
        <p:spPr>
          <a:xfrm>
            <a:off x="838200" y="1370267"/>
            <a:ext cx="1051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2 grandes orientations 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730CB8-045C-FC42-BA0E-636C77D73F07}"/>
              </a:ext>
            </a:extLst>
          </p:cNvPr>
          <p:cNvSpPr txBox="1"/>
          <p:nvPr/>
        </p:nvSpPr>
        <p:spPr>
          <a:xfrm>
            <a:off x="838200" y="4826013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Force = diversité et (relative) flexibilité dans les choix de cours </a:t>
            </a:r>
            <a:r>
              <a:rPr lang="fr-FR" dirty="0">
                <a:sym typeface="Wingdings" pitchFamily="2" charset="2"/>
              </a:rPr>
              <a:t> accès aux cours :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/>
              <a:t>Tous départements du MIT (Computer Science, Maths, Civil Engineering)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/>
              <a:t>Tous départements de la </a:t>
            </a:r>
            <a:r>
              <a:rPr lang="fr-FR" dirty="0" err="1"/>
              <a:t>Sloan</a:t>
            </a:r>
            <a:r>
              <a:rPr lang="fr-FR" dirty="0"/>
              <a:t> (MBA, </a:t>
            </a:r>
            <a:r>
              <a:rPr lang="fr-FR" dirty="0" err="1"/>
              <a:t>Economics</a:t>
            </a:r>
            <a:r>
              <a:rPr lang="fr-FR" dirty="0"/>
              <a:t>)</a:t>
            </a:r>
          </a:p>
          <a:p>
            <a:pPr lvl="1">
              <a:buFont typeface="Wingdings" pitchFamily="2" charset="2"/>
              <a:buChar char="Ø"/>
            </a:pPr>
            <a:r>
              <a:rPr lang="fr-FR" dirty="0"/>
              <a:t>Cross registration : Harvard</a:t>
            </a:r>
          </a:p>
        </p:txBody>
      </p:sp>
    </p:spTree>
    <p:extLst>
      <p:ext uri="{BB962C8B-B14F-4D97-AF65-F5344CB8AC3E}">
        <p14:creationId xmlns:p14="http://schemas.microsoft.com/office/powerpoint/2010/main" val="19093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9DAFF-DD5F-6147-BCBC-9B94EF8F6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r-FR" dirty="0"/>
              <a:t>Les + du </a:t>
            </a:r>
            <a:r>
              <a:rPr lang="fr-FR" dirty="0" err="1"/>
              <a:t>MFin</a:t>
            </a:r>
            <a:endParaRPr lang="fr-F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749643-CD5D-0B41-87F1-094A1CEDB1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9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AF0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18D3CB1-4ABC-BA43-BA0C-CDF0731FE2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7978204"/>
              </p:ext>
            </p:extLst>
          </p:nvPr>
        </p:nvGraphicFramePr>
        <p:xfrm>
          <a:off x="4965431" y="2438400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69726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9DAFF-DD5F-6147-BCBC-9B94EF8F6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r-FR" dirty="0"/>
              <a:t>Les – du </a:t>
            </a:r>
            <a:r>
              <a:rPr lang="fr-FR" dirty="0" err="1"/>
              <a:t>MFin</a:t>
            </a:r>
            <a:endParaRPr lang="fr-FR" dirty="0"/>
          </a:p>
        </p:txBody>
      </p:sp>
      <p:pic>
        <p:nvPicPr>
          <p:cNvPr id="3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4D31CC27-99D7-C04C-B02E-76AB950EC6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1A66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215F581-ECBB-BE46-B1F2-3F029B7EFB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1279980"/>
              </p:ext>
            </p:extLst>
          </p:nvPr>
        </p:nvGraphicFramePr>
        <p:xfrm>
          <a:off x="4965431" y="2438400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32364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9CB26FF-B020-4CBA-88FD-06413A4E375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214738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2" name="think-cell Slide" r:id="rId4" imgW="372" imgH="306" progId="TCLayout.ActiveDocument.1">
                  <p:embed/>
                </p:oleObj>
              </mc:Choice>
              <mc:Fallback>
                <p:oleObj name="think-cell Slide" r:id="rId4" imgW="372" imgH="30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9CB26FF-B020-4CBA-88FD-06413A4E37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F226E9AE-1602-4AAD-B970-AB9EAA9C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2083"/>
            <a:ext cx="5836464" cy="2112438"/>
          </a:xfrm>
        </p:spPr>
        <p:txBody>
          <a:bodyPr vert="horz">
            <a:noAutofit/>
          </a:bodyPr>
          <a:lstStyle/>
          <a:p>
            <a:r>
              <a:rPr lang="fr-FR" sz="3600" dirty="0"/>
              <a:t>Vous trouverez toutes les informations nécessaires sur le site : </a:t>
            </a:r>
            <a:r>
              <a:rPr lang="fr-FR" sz="3600" i="1" dirty="0" err="1"/>
              <a:t>mitsloan.mit.edu</a:t>
            </a:r>
            <a:r>
              <a:rPr lang="fr-FR" sz="3600" i="1" dirty="0"/>
              <a:t>/</a:t>
            </a:r>
            <a:r>
              <a:rPr lang="fr-FR" sz="3600" i="1" dirty="0" err="1"/>
              <a:t>mfin</a:t>
            </a:r>
            <a:endParaRPr lang="fr-FR" sz="3600" i="1" dirty="0"/>
          </a:p>
        </p:txBody>
      </p:sp>
      <p:sp>
        <p:nvSpPr>
          <p:cNvPr id="2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s-AR" sz="100">
                <a:solidFill>
                  <a:srgbClr val="FFFFFF">
                    <a:alpha val="0"/>
                  </a:srgbClr>
                </a:solidFill>
              </a:rPr>
              <a:t>overall_1_132612665524647407 columns_1_132612665524647407 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DD9DC89-7BA2-324F-9865-C8E5AB5B9612}"/>
              </a:ext>
            </a:extLst>
          </p:cNvPr>
          <p:cNvSpPr txBox="1">
            <a:spLocks/>
          </p:cNvSpPr>
          <p:nvPr/>
        </p:nvSpPr>
        <p:spPr>
          <a:xfrm>
            <a:off x="6096000" y="2052083"/>
            <a:ext cx="5836464" cy="21124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solidFill>
                  <a:schemeClr val="tx1"/>
                </a:solidFill>
              </a:rPr>
              <a:t>Contactez les anciens (rapprochez-vous des départements pour les contacts/LinkedIn)</a:t>
            </a:r>
            <a:endParaRPr lang="fr-FR" sz="3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0630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5060&quot;&gt;&lt;version val=&quot;28390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2&quot;&gt;&lt;elem m_fUsage=&quot;1.00000000000000000000E+00&quot;&gt;&lt;m_msothmcolidx val=&quot;0&quot;/&gt;&lt;m_rgb r=&quot;07&quot; g=&quot;CD&quot; b=&quot;43&quot;/&gt;&lt;m_nBrightness endver=&quot;26206&quot; val=&quot;0&quot;/&gt;&lt;/elem&gt;&lt;elem m_fUsage=&quot;9.00000000000000022204E-01&quot;&gt;&lt;m_msothmcolidx val=&quot;0&quot;/&gt;&lt;m_rgb r=&quot;03&quot; g=&quot;85&quot; b=&quot;16&quot;/&gt;&lt;m_nBrightness endver=&quot;26206&quot;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  <p:tag name="MEKKOFORMATS" val="&lt;MekkoFormats&gt;&lt;NumberFormat DecimalSeparator=&quot;.&quot; ThousandSeparator=&quot;,&quot; NegativeNumberFormat=&quot;1&quot; /&gt;&lt;Font&gt;&lt;Output_Font_Name Default=&quot;Arial&quot; UsePPTTheme=&quot;True&quot; /&gt;&lt;/Font&gt;&lt;DateFormat CultureID=&quot;11274&quot; FormatString=&quot;d/M/yyyy&quot; /&gt;&lt;/MekkoFormats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ZaU77I64mT5INaN0zU5J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oSuA8G2ejB7MODagvs6v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tObhdkO6WwFQRly8E.ZB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Y6bt7384iA5RYGTiuQHL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NJLRoM3QXFHqD2Netcnr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ZySrqVWLlEf7SxWz02Pf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AxQTg26kBdM0dNgwsT99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qX78mc7_kWcoBbtIVunE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Nz_1xWsPO2w6HIABacf8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NjgqHH5Y_pBCRr4ZhYQc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Hmaw1CvTppAoXwYSh0Vy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ZaU77I64mT5INaN0zU5Jw"/>
</p:tagLst>
</file>

<file path=ppt/theme/theme1.xml><?xml version="1.0" encoding="utf-8"?>
<a:theme xmlns:a="http://schemas.openxmlformats.org/drawingml/2006/main" name="Office Them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4626</TotalTime>
  <Words>283</Words>
  <Application>Microsoft Office PowerPoint</Application>
  <PresentationFormat>Grand écran</PresentationFormat>
  <Paragraphs>35</Paragraphs>
  <Slides>5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0" baseType="lpstr">
      <vt:lpstr>Arial</vt:lpstr>
      <vt:lpstr>Calibri</vt:lpstr>
      <vt:lpstr>Wingdings</vt:lpstr>
      <vt:lpstr>Office Theme</vt:lpstr>
      <vt:lpstr>think-cell Slide</vt:lpstr>
      <vt:lpstr>Retour d’expérience – USA Master of Finance 2020-2021</vt:lpstr>
      <vt:lpstr>Parcours académique</vt:lpstr>
      <vt:lpstr>Les + du MFin</vt:lpstr>
      <vt:lpstr>Les – du MFin</vt:lpstr>
      <vt:lpstr>Vous trouverez toutes les informations nécessaires sur le site : mitsloan.mit.edu/mfin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Luis Peral Ferre</dc:creator>
  <cp:lastModifiedBy>Emmanuel SIMANTOV</cp:lastModifiedBy>
  <cp:revision>63</cp:revision>
  <dcterms:created xsi:type="dcterms:W3CDTF">2020-09-01T10:35:30Z</dcterms:created>
  <dcterms:modified xsi:type="dcterms:W3CDTF">2021-05-10T07:14:30Z</dcterms:modified>
</cp:coreProperties>
</file>