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4" r:id="rId6"/>
    <p:sldId id="257" r:id="rId7"/>
    <p:sldId id="261" r:id="rId8"/>
    <p:sldId id="260" r:id="rId9"/>
    <p:sldId id="262" r:id="rId10"/>
    <p:sldId id="265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2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9967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39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154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57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35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5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7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0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2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3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8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7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04C4B-3AC2-4003-9094-6E279638695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9D6EC7-37D7-4D9A-B035-6DE2B5531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4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an-guillaume.magre@economics.ox.ac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se.ac.uk/study-at-lse/Graduate/degree-programmes-2022/MSc-Econometrics-and-Mathematical-Economic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ducnet.enpc.fr/mod/folder/view.php?id=41387" TargetMode="External"/><Relationship Id="rId3" Type="http://schemas.openxmlformats.org/officeDocument/2006/relationships/hyperlink" Target="https://www.topuniversities.com/university-rankings/university-subject-rankings/2022/economics-econometrics" TargetMode="External"/><Relationship Id="rId7" Type="http://schemas.openxmlformats.org/officeDocument/2006/relationships/hyperlink" Target="https://educnet.enpc.fr/course/view.php?id=457" TargetMode="External"/><Relationship Id="rId2" Type="http://schemas.openxmlformats.org/officeDocument/2006/relationships/hyperlink" Target="https://www.topuniversities.com/university-rankings/world-university-rankings/20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fs.org.uk/uploads/publications/research%20summaries/Graduate%20earnings%20summary.pdf" TargetMode="External"/><Relationship Id="rId11" Type="http://schemas.openxmlformats.org/officeDocument/2006/relationships/hyperlink" Target="https://www.lse.ac.uk/study-at-lse/Graduate/Degree-programmes-2022/MSc-Econometrics-and-Mathematical-Economics" TargetMode="External"/><Relationship Id="rId5" Type="http://schemas.openxmlformats.org/officeDocument/2006/relationships/hyperlink" Target="https://on.ft.com/36bkdyY" TargetMode="External"/><Relationship Id="rId10" Type="http://schemas.openxmlformats.org/officeDocument/2006/relationships/hyperlink" Target="https://www.lse.ac.uk/study-at-lse/Graduate/Degree-programmes-2022/MSc-Economics" TargetMode="External"/><Relationship Id="rId4" Type="http://schemas.openxmlformats.org/officeDocument/2006/relationships/hyperlink" Target="https://on.ft.com/3ESg7Zu" TargetMode="External"/><Relationship Id="rId9" Type="http://schemas.openxmlformats.org/officeDocument/2006/relationships/hyperlink" Target="https://docs.google.com/document/d/18aoDSSQAGETK7LwjflVw2lGonUbFPjYiu55Mq9Y9R8g/ed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005A-B08A-9E29-250F-B5A21903AD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Webinaire</a:t>
            </a:r>
            <a:r>
              <a:rPr lang="en-US" dirty="0"/>
              <a:t> RETEX</a:t>
            </a:r>
            <a:br>
              <a:rPr lang="en-US" dirty="0"/>
            </a:br>
            <a:r>
              <a:rPr lang="en-US" dirty="0"/>
              <a:t>Pays </a:t>
            </a:r>
            <a:r>
              <a:rPr lang="en-US" dirty="0" err="1"/>
              <a:t>anglo-saxons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E1731-7889-2CB2-CAC8-F8E74B2771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Jean-Guillaume </a:t>
            </a:r>
            <a:r>
              <a:rPr lang="en-US" dirty="0" err="1"/>
              <a:t>Magré</a:t>
            </a:r>
            <a:endParaRPr lang="en-US" dirty="0"/>
          </a:p>
          <a:p>
            <a:r>
              <a:rPr lang="en-US" dirty="0"/>
              <a:t>Université </a:t>
            </a:r>
            <a:r>
              <a:rPr lang="en-US" dirty="0" err="1"/>
              <a:t>d’Oxford</a:t>
            </a:r>
            <a:endParaRPr lang="en-US" dirty="0"/>
          </a:p>
          <a:p>
            <a:r>
              <a:rPr lang="en-US" dirty="0">
                <a:hlinkClick r:id="rId2"/>
              </a:rPr>
              <a:t>jean-guillaume.magre@economics.ox.ac.uk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96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4235-7785-26AA-7185-0B6A5E472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8024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retenir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4A2A0-A342-FDCF-FDB1-A900500CC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253"/>
            <a:ext cx="9287760" cy="4623109"/>
          </a:xfrm>
        </p:spPr>
        <p:txBody>
          <a:bodyPr/>
          <a:lstStyle/>
          <a:p>
            <a:r>
              <a:rPr lang="fr-FR" dirty="0"/>
              <a:t>Partir étudier dans une université anglo-saxonne permet un début de carrière à l’étranger et d’avoir une formation reconnue dans le monde entier</a:t>
            </a:r>
          </a:p>
          <a:p>
            <a:r>
              <a:rPr lang="fr-FR" dirty="0"/>
              <a:t>Aussi, le choix du programme doit s’inscrire dans une réflexion globale sur votre projet personnel et professionnel </a:t>
            </a:r>
          </a:p>
          <a:p>
            <a:r>
              <a:rPr lang="fr-FR" dirty="0"/>
              <a:t>Choisir le lieu plutôt que le programme n’a pas d’intérêt vu le coût, l’intensité et la brièveté des programmes</a:t>
            </a:r>
          </a:p>
          <a:p>
            <a:r>
              <a:rPr lang="fr-FR" dirty="0"/>
              <a:t>Si le but est de partir découvrir l’étranger, privilégier des stages longs, une césure ou un VIE/VIA en Australie, Afrique du Sud, Amérique du Sud plutôt qu’un master dans une université anglo-saxonne</a:t>
            </a:r>
          </a:p>
        </p:txBody>
      </p:sp>
    </p:spTree>
    <p:extLst>
      <p:ext uri="{BB962C8B-B14F-4D97-AF65-F5344CB8AC3E}">
        <p14:creationId xmlns:p14="http://schemas.microsoft.com/office/powerpoint/2010/main" val="6102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3F5531-EB62-32BB-010A-93AE41710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747" y="859982"/>
            <a:ext cx="3876864" cy="59980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0ADF23-7E01-0AE8-9196-0B45B6062EED}"/>
              </a:ext>
            </a:extLst>
          </p:cNvPr>
          <p:cNvSpPr txBox="1"/>
          <p:nvPr/>
        </p:nvSpPr>
        <p:spPr>
          <a:xfrm>
            <a:off x="1143935" y="394252"/>
            <a:ext cx="3729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QS Ranking (all subjects)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97571D-10F8-62C0-F7F3-7FD18D2E66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04"/>
          <a:stretch/>
        </p:blipFill>
        <p:spPr>
          <a:xfrm>
            <a:off x="5229414" y="891287"/>
            <a:ext cx="3958105" cy="59980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B6AFFB-E00F-F4DF-CFB8-18AF4BDAA761}"/>
              </a:ext>
            </a:extLst>
          </p:cNvPr>
          <p:cNvSpPr txBox="1"/>
          <p:nvPr/>
        </p:nvSpPr>
        <p:spPr>
          <a:xfrm>
            <a:off x="5060561" y="394252"/>
            <a:ext cx="477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QS Ranking (Economics and Econometrics)</a:t>
            </a:r>
          </a:p>
        </p:txBody>
      </p:sp>
    </p:spTree>
    <p:extLst>
      <p:ext uri="{BB962C8B-B14F-4D97-AF65-F5344CB8AC3E}">
        <p14:creationId xmlns:p14="http://schemas.microsoft.com/office/powerpoint/2010/main" val="370382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E5AAB9-2DE4-0B62-5DEF-0679F8B2E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610" y="13996"/>
            <a:ext cx="98847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805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C9094-4DDC-F07D-FE31-72FCFCA7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Avantages</a:t>
            </a:r>
            <a:r>
              <a:rPr lang="en-US" dirty="0"/>
              <a:t> </a:t>
            </a:r>
            <a:r>
              <a:rPr lang="fr-FR" dirty="0"/>
              <a:t>et</a:t>
            </a:r>
            <a:r>
              <a:rPr lang="en-US" dirty="0"/>
              <a:t> </a:t>
            </a:r>
            <a:r>
              <a:rPr lang="fr-FR" dirty="0"/>
              <a:t>désavantages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9C7A5-5954-CAC6-6328-1464E62AF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87625"/>
            <a:ext cx="11181875" cy="47537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"/>
            </a:pPr>
            <a:r>
              <a:rPr lang="fr-FR" dirty="0"/>
              <a:t>Meilleures universités du monde, étudiants très bons, professeurs renommés</a:t>
            </a:r>
          </a:p>
          <a:p>
            <a:pPr>
              <a:buFont typeface="Wingdings" panose="05000000000000000000" pitchFamily="2" charset="2"/>
              <a:buChar char=""/>
            </a:pPr>
            <a:r>
              <a:rPr lang="fr-FR" dirty="0"/>
              <a:t>Reconnaissance par les secteurs privé, public et académique dans le monde entier (hors France)</a:t>
            </a:r>
          </a:p>
          <a:p>
            <a:pPr>
              <a:buFont typeface="Wingdings" panose="05000000000000000000" pitchFamily="2" charset="2"/>
              <a:buChar char=""/>
            </a:pPr>
            <a:r>
              <a:rPr lang="fr-FR" dirty="0"/>
              <a:t>Opportunités de travail excellentes dans les majeurs centres financiers</a:t>
            </a:r>
          </a:p>
          <a:p>
            <a:pPr>
              <a:buFont typeface="Wingdings" panose="05000000000000000000" pitchFamily="2" charset="2"/>
              <a:buChar char=""/>
            </a:pPr>
            <a:endParaRPr lang="fr-FR" dirty="0"/>
          </a:p>
          <a:p>
            <a:pPr>
              <a:buFont typeface="Wingdings" panose="05000000000000000000" pitchFamily="2" charset="2"/>
              <a:buChar char=""/>
            </a:pPr>
            <a:r>
              <a:rPr lang="fr-FR" dirty="0"/>
              <a:t>Coûts (frais de scolarité de l’université + des Ponts + logement + coûts de la vie), pas de bourses</a:t>
            </a:r>
          </a:p>
          <a:p>
            <a:pPr>
              <a:buFont typeface="Wingdings" panose="05000000000000000000" pitchFamily="2" charset="2"/>
              <a:buChar char=""/>
            </a:pPr>
            <a:r>
              <a:rPr lang="fr-FR" dirty="0"/>
              <a:t>Peu d’heures de cours, pression pour les notes (Distinction: 70%+), évaluation à la fin (UK)</a:t>
            </a:r>
          </a:p>
          <a:p>
            <a:pPr>
              <a:buFont typeface="Wingdings" panose="05000000000000000000" pitchFamily="2" charset="2"/>
              <a:buChar char=""/>
            </a:pPr>
            <a:r>
              <a:rPr lang="fr-FR" dirty="0"/>
              <a:t>Candidature (individuelle, GRE Q165+/V160+, TOEFL/IETLS, recommandations, notes prépa + Ponts)</a:t>
            </a:r>
          </a:p>
          <a:p>
            <a:pPr>
              <a:buFont typeface="Wingdings" panose="05000000000000000000" pitchFamily="2" charset="2"/>
              <a:buChar char=""/>
            </a:pPr>
            <a:r>
              <a:rPr lang="fr-FR" dirty="0"/>
              <a:t>Visa pour rester travailler après le diplôme (Brexit, NHS </a:t>
            </a:r>
            <a:r>
              <a:rPr lang="fr-FR" dirty="0" err="1"/>
              <a:t>health</a:t>
            </a:r>
            <a:r>
              <a:rPr lang="fr-FR" dirty="0"/>
              <a:t> surcharge, sponsoring)</a:t>
            </a:r>
          </a:p>
          <a:p>
            <a:pPr>
              <a:buFont typeface="Wingdings" panose="05000000000000000000" pitchFamily="2" charset="2"/>
              <a:buChar char="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975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9F020-C3A5-E0AF-CAD3-6349B98EE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2710"/>
          </a:xfrm>
        </p:spPr>
        <p:txBody>
          <a:bodyPr>
            <a:normAutofit fontScale="90000"/>
          </a:bodyPr>
          <a:lstStyle/>
          <a:p>
            <a:r>
              <a:rPr lang="en-US" dirty="0"/>
              <a:t>London School of Economics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A8E68-9C9F-EAA3-00FC-B57DEBC56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7528"/>
            <a:ext cx="9353074" cy="211283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#1 pour </a:t>
            </a:r>
            <a:r>
              <a:rPr lang="en-US" dirty="0" err="1">
                <a:solidFill>
                  <a:schemeClr val="tx1"/>
                </a:solidFill>
              </a:rPr>
              <a:t>l’économie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Europe</a:t>
            </a:r>
          </a:p>
          <a:p>
            <a:r>
              <a:rPr lang="en-US" dirty="0">
                <a:solidFill>
                  <a:schemeClr val="tx1"/>
                </a:solidFill>
              </a:rPr>
              <a:t>Avec Oxbridge, top formation pour </a:t>
            </a:r>
            <a:r>
              <a:rPr lang="en-US" dirty="0" err="1">
                <a:solidFill>
                  <a:schemeClr val="tx1"/>
                </a:solidFill>
              </a:rPr>
              <a:t>travailler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finance à </a:t>
            </a:r>
            <a:r>
              <a:rPr lang="en-US" dirty="0" err="1">
                <a:solidFill>
                  <a:schemeClr val="tx1"/>
                </a:solidFill>
              </a:rPr>
              <a:t>Londres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Motto : "rerum </a:t>
            </a:r>
            <a:r>
              <a:rPr lang="en-US" dirty="0" err="1">
                <a:solidFill>
                  <a:schemeClr val="tx1"/>
                </a:solidFill>
              </a:rPr>
              <a:t>cognoscere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causas</a:t>
            </a:r>
            <a:r>
              <a:rPr lang="en-US" dirty="0">
                <a:solidFill>
                  <a:schemeClr val="tx1"/>
                </a:solidFill>
              </a:rPr>
              <a:t>" (</a:t>
            </a:r>
            <a:r>
              <a:rPr lang="en-US" i="1" dirty="0">
                <a:solidFill>
                  <a:schemeClr val="tx1"/>
                </a:solidFill>
              </a:rPr>
              <a:t>to know the causes of things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11,689 full time students: 5,627 undergraduates, 5,505 taught postgraduates and 557 postgraduate researchers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CC19923-AD2F-335E-E9D5-497246135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513" y="2855167"/>
            <a:ext cx="3701754" cy="4002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E742F1-3D00-9B8D-85A8-760DDB76B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337775"/>
            <a:ext cx="3404075" cy="352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390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D3626-B4BC-AF8C-8A12-5C6D692A6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6016"/>
          </a:xfrm>
        </p:spPr>
        <p:txBody>
          <a:bodyPr/>
          <a:lstStyle/>
          <a:p>
            <a:r>
              <a:rPr lang="en-US" dirty="0"/>
              <a:t>MSc. in Economics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9E957-F034-2D4A-5A58-9B7F4F5BC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5615"/>
            <a:ext cx="8867882" cy="5542385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Sélectivité : 143 places sur 1 072 candidatures</a:t>
            </a:r>
          </a:p>
          <a:p>
            <a:r>
              <a:rPr lang="fr-FR" dirty="0"/>
              <a:t>Scolarité : £32,208 + £1,000-1,200 par mois de frais (logement + vie) + Ponts</a:t>
            </a:r>
          </a:p>
          <a:p>
            <a:r>
              <a:rPr lang="fr-FR" dirty="0"/>
              <a:t>Dossier : GRE + IELTS + notes de prépa + notes des Ponts + </a:t>
            </a:r>
            <a:r>
              <a:rPr lang="fr-FR" dirty="0" err="1"/>
              <a:t>SoP</a:t>
            </a:r>
            <a:r>
              <a:rPr lang="fr-FR" dirty="0"/>
              <a:t> + recommandations</a:t>
            </a:r>
          </a:p>
          <a:p>
            <a:r>
              <a:rPr lang="fr-FR" dirty="0"/>
              <a:t>Programme : Econométrie + Microéconomie + Macroéconomie + électif avec mémoire</a:t>
            </a:r>
          </a:p>
          <a:p>
            <a:r>
              <a:rPr lang="fr-FR" dirty="0"/>
              <a:t>Structure : par cours, </a:t>
            </a:r>
            <a:r>
              <a:rPr lang="en-US" dirty="0"/>
              <a:t>20 </a:t>
            </a:r>
            <a:r>
              <a:rPr lang="en-US" dirty="0" err="1"/>
              <a:t>heures</a:t>
            </a:r>
            <a:r>
              <a:rPr lang="en-US" dirty="0"/>
              <a:t> de </a:t>
            </a:r>
            <a:r>
              <a:rPr lang="en-US" i="1" dirty="0"/>
              <a:t>lectures</a:t>
            </a:r>
            <a:r>
              <a:rPr lang="en-US" dirty="0"/>
              <a:t> et 10 </a:t>
            </a:r>
            <a:r>
              <a:rPr lang="en-US" dirty="0" err="1"/>
              <a:t>heures</a:t>
            </a:r>
            <a:r>
              <a:rPr lang="en-US" dirty="0"/>
              <a:t> de </a:t>
            </a:r>
            <a:r>
              <a:rPr lang="en-US" i="1" dirty="0"/>
              <a:t>seminars </a:t>
            </a:r>
            <a:r>
              <a:rPr lang="en-US" dirty="0"/>
              <a:t>x2 (MT + LT)</a:t>
            </a:r>
          </a:p>
          <a:p>
            <a:r>
              <a:rPr lang="en-US" dirty="0" err="1"/>
              <a:t>Carrières</a:t>
            </a:r>
            <a:r>
              <a:rPr lang="en-US" dirty="0"/>
              <a:t> :</a:t>
            </a:r>
          </a:p>
          <a:p>
            <a:pPr marL="0" indent="0" algn="l">
              <a:buNone/>
            </a:pPr>
            <a: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Our former students are employed as economists in a wide range of national and international </a:t>
            </a:r>
            <a:r>
              <a:rPr lang="en-US" b="0" i="1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organisations</a:t>
            </a:r>
            <a: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 in government, international institutions, business and finance. In recent years, our graduates have gained employment in </a:t>
            </a:r>
            <a:r>
              <a:rPr lang="en-US" b="0" i="1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organisations</a:t>
            </a:r>
            <a: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 such as Goldman Sachs, JP Morgan, Bank of America, Credit Suisse, NERA Economic Consulting, PwC, Deloitte, Compass </a:t>
            </a:r>
            <a:r>
              <a:rPr lang="en-US" b="0" i="1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Lexecon</a:t>
            </a:r>
            <a: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, McKinsey, IMF, World Bank, European Bank for Reconstruction and Development, Bundesbank, Bank of England, and HM Treasury.</a:t>
            </a:r>
            <a:b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</a:br>
            <a: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Approximately one third of students proceed to </a:t>
            </a:r>
            <a:r>
              <a:rPr lang="en-US" b="0" i="1" u="none" strike="noStrike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PhD programmes</a:t>
            </a:r>
            <a:r>
              <a:rPr lang="en-US" b="0" i="1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 at LSE or other leading universities. In recent years, our MSc in Economics students have been placed at MIT, Princeton, Stanford, Chicago, Columbia, Yale, NYU, Northwestern, Penn, MIT Sloan, UCLA, Wisconsin-Madison, Cornell and many other top PhD programmes around the world.</a:t>
            </a:r>
          </a:p>
          <a:p>
            <a:pPr algn="l"/>
            <a:endParaRPr lang="en-US" i="1" dirty="0">
              <a:solidFill>
                <a:srgbClr val="3A3D3F"/>
              </a:solidFill>
              <a:latin typeface="Roboto" panose="02000000000000000000" pitchFamily="2" charset="0"/>
            </a:endParaRPr>
          </a:p>
          <a:p>
            <a:pPr algn="l"/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Pour faire un </a:t>
            </a:r>
            <a:r>
              <a:rPr lang="en-US" b="0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doctorat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0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regarder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 le 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  <a:hlinkClick r:id="rId2"/>
              </a:rPr>
              <a:t>programme EME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 (à </a:t>
            </a:r>
            <a:r>
              <a:rPr lang="en-US" b="0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ce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 jour, pas </a:t>
            </a:r>
            <a:r>
              <a:rPr lang="en-US" b="0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agréé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 par les </a:t>
            </a:r>
            <a:r>
              <a:rPr lang="en-US" b="0" dirty="0" err="1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Ponts</a:t>
            </a:r>
            <a:r>
              <a:rPr lang="en-US" b="0" dirty="0">
                <a:solidFill>
                  <a:srgbClr val="3A3D3F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3152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299C-2EC6-5ACC-928C-F649546AB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2669"/>
          </a:xfrm>
        </p:spPr>
        <p:txBody>
          <a:bodyPr/>
          <a:lstStyle/>
          <a:p>
            <a:r>
              <a:rPr lang="en-US" dirty="0"/>
              <a:t>La vie après un master à </a:t>
            </a:r>
            <a:r>
              <a:rPr lang="en-US" dirty="0" err="1"/>
              <a:t>l’étranger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43B123-85B8-09EB-8B11-EAAA3BF8E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362269"/>
            <a:ext cx="3947502" cy="23090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6140E2A-D8B1-174F-C2A3-92CCB59FE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793353"/>
            <a:ext cx="5601185" cy="19585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F90779E-1454-9B2F-CF70-820073C9B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8519" y="1362269"/>
            <a:ext cx="5799323" cy="228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221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D1A1D-8EB5-8CBA-D3AA-D6B468ED4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8001D-6B04-317D-C85C-ED911F95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1439"/>
            <a:ext cx="12192000" cy="5516561"/>
          </a:xfrm>
        </p:spPr>
        <p:txBody>
          <a:bodyPr>
            <a:normAutofit/>
          </a:bodyPr>
          <a:lstStyle/>
          <a:p>
            <a:r>
              <a:rPr lang="en-US" dirty="0"/>
              <a:t>QS ranking : </a:t>
            </a:r>
            <a:r>
              <a:rPr lang="en-US" dirty="0">
                <a:hlinkClick r:id="rId2"/>
              </a:rPr>
              <a:t>https://www.topuniversities.com/university-rankings/world-university-rankings/2022</a:t>
            </a:r>
            <a:endParaRPr lang="en-US" dirty="0"/>
          </a:p>
          <a:p>
            <a:r>
              <a:rPr lang="en-US" dirty="0"/>
              <a:t>QS ranking econ : </a:t>
            </a:r>
            <a:r>
              <a:rPr lang="en-US" dirty="0">
                <a:hlinkClick r:id="rId3"/>
              </a:rPr>
              <a:t>https://www.topuniversities.com/university-rankings/university-subject-rankings/2022/economics-econometrics</a:t>
            </a:r>
            <a:endParaRPr lang="en-US" dirty="0"/>
          </a:p>
          <a:p>
            <a:r>
              <a:rPr lang="en-US" dirty="0"/>
              <a:t>FT : What’s causing the global rental squeeze? - </a:t>
            </a:r>
            <a:r>
              <a:rPr lang="en-US" dirty="0">
                <a:hlinkClick r:id="rId4"/>
              </a:rPr>
              <a:t>https://on.ft.com/3ESg7Zu</a:t>
            </a:r>
            <a:endParaRPr lang="en-US" dirty="0"/>
          </a:p>
          <a:p>
            <a:r>
              <a:rPr lang="en-US" dirty="0"/>
              <a:t>FT : Why 1980s Oxford holds the key to Britain’s ruling class - </a:t>
            </a:r>
            <a:r>
              <a:rPr lang="en-US" dirty="0">
                <a:hlinkClick r:id="rId5"/>
              </a:rPr>
              <a:t>https://on.ft.com/36bkdyY</a:t>
            </a:r>
            <a:endParaRPr lang="en-US" dirty="0"/>
          </a:p>
          <a:p>
            <a:r>
              <a:rPr lang="en-US" dirty="0"/>
              <a:t>IFS : </a:t>
            </a:r>
            <a:r>
              <a:rPr lang="en-US" dirty="0">
                <a:hlinkClick r:id="rId6"/>
              </a:rPr>
              <a:t>https://ifs.org.uk/uploads/publications/research%20summaries/Graduate%20earnings%20summary.pdf</a:t>
            </a:r>
            <a:endParaRPr lang="en-US" dirty="0"/>
          </a:p>
          <a:p>
            <a:r>
              <a:rPr lang="en-US" dirty="0"/>
              <a:t>ENPC info 3A : </a:t>
            </a:r>
            <a:r>
              <a:rPr lang="en-US" dirty="0">
                <a:hlinkClick r:id="rId7"/>
              </a:rPr>
              <a:t>https://educnet.enpc.fr/course/view.php?id=457</a:t>
            </a:r>
            <a:endParaRPr lang="en-US" dirty="0"/>
          </a:p>
          <a:p>
            <a:r>
              <a:rPr lang="en-US" dirty="0"/>
              <a:t>ENPC RETEX : </a:t>
            </a:r>
            <a:r>
              <a:rPr lang="en-US" dirty="0">
                <a:hlinkClick r:id="rId8"/>
              </a:rPr>
              <a:t>https://educnet.enpc.fr/mod/folder/view.php?id=41387</a:t>
            </a:r>
            <a:endParaRPr lang="en-US" dirty="0"/>
          </a:p>
          <a:p>
            <a:r>
              <a:rPr lang="en-US" dirty="0"/>
              <a:t>ENPC </a:t>
            </a:r>
            <a:r>
              <a:rPr lang="en-US" dirty="0" err="1"/>
              <a:t>uPont</a:t>
            </a:r>
            <a:r>
              <a:rPr lang="en-US" dirty="0"/>
              <a:t> : </a:t>
            </a:r>
            <a:r>
              <a:rPr lang="en-US" dirty="0">
                <a:hlinkClick r:id="rId9"/>
              </a:rPr>
              <a:t>https://docs.google.com/document/d/18aoDSSQAGETK7LwjflVw2lGonUbFPjYiu55Mq9Y9R8g/edit#</a:t>
            </a:r>
            <a:endParaRPr lang="en-US" dirty="0"/>
          </a:p>
          <a:p>
            <a:r>
              <a:rPr lang="en-US" dirty="0"/>
              <a:t>LSE : MSc Economics - </a:t>
            </a:r>
            <a:r>
              <a:rPr lang="en-US" dirty="0">
                <a:hlinkClick r:id="rId10"/>
              </a:rPr>
              <a:t>https://www.lse.ac.uk/study-at-lse/Graduate/Degree-programmes-2022/MSc-Economics</a:t>
            </a:r>
            <a:endParaRPr lang="en-US" dirty="0"/>
          </a:p>
          <a:p>
            <a:r>
              <a:rPr lang="en-US" dirty="0"/>
              <a:t>LSE : MSc EME - </a:t>
            </a:r>
            <a:r>
              <a:rPr lang="en-US" dirty="0">
                <a:hlinkClick r:id="rId11"/>
              </a:rPr>
              <a:t>https://www.lse.ac.uk/study-at-lse/Graduate/Degree-programmes-2022/MSc-Econometrics-and-Mathematical-Economics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5735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B13DB005A99543A351A92E39DC8B62" ma:contentTypeVersion="2" ma:contentTypeDescription="Create a new document." ma:contentTypeScope="" ma:versionID="8f66214bbe2a63e55c17e1564f777cf4">
  <xsd:schema xmlns:xsd="http://www.w3.org/2001/XMLSchema" xmlns:xs="http://www.w3.org/2001/XMLSchema" xmlns:p="http://schemas.microsoft.com/office/2006/metadata/properties" xmlns:ns3="6745c9ef-5f8f-4e45-9215-b015cffe5cc5" targetNamespace="http://schemas.microsoft.com/office/2006/metadata/properties" ma:root="true" ma:fieldsID="c105c7cbbc95ad8e09be5ce4e606755b" ns3:_="">
    <xsd:import namespace="6745c9ef-5f8f-4e45-9215-b015cffe5c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45c9ef-5f8f-4e45-9215-b015cffe5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EFAE93-3461-4F7B-80B1-5D04568C37AD}">
  <ds:schemaRefs>
    <ds:schemaRef ds:uri="http://purl.org/dc/terms/"/>
    <ds:schemaRef ds:uri="http://purl.org/dc/elements/1.1/"/>
    <ds:schemaRef ds:uri="6745c9ef-5f8f-4e45-9215-b015cffe5cc5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FF9374-F811-4B49-9E9B-CC19842D7E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2C70A3-D92D-4E95-B22C-5C2E714185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45c9ef-5f8f-4e45-9215-b015cffe5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2444</TotalTime>
  <Words>770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Roboto</vt:lpstr>
      <vt:lpstr>Trebuchet MS</vt:lpstr>
      <vt:lpstr>Wingdings</vt:lpstr>
      <vt:lpstr>Wingdings 3</vt:lpstr>
      <vt:lpstr>Facet</vt:lpstr>
      <vt:lpstr>Webinaire RETEX Pays anglo-saxons</vt:lpstr>
      <vt:lpstr>A retenir</vt:lpstr>
      <vt:lpstr>PowerPoint Presentation</vt:lpstr>
      <vt:lpstr>PowerPoint Presentation</vt:lpstr>
      <vt:lpstr>Avantages et désavantages</vt:lpstr>
      <vt:lpstr>London School of Economics</vt:lpstr>
      <vt:lpstr>MSc. in Economics</vt:lpstr>
      <vt:lpstr>La vie après un master à l’étranger</vt:lpstr>
      <vt:lpstr>Liens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Jean-Guillaume Magre</dc:creator>
  <cp:lastModifiedBy>Jean-Guillaume Magre</cp:lastModifiedBy>
  <cp:revision>3</cp:revision>
  <dcterms:created xsi:type="dcterms:W3CDTF">2022-05-12T15:18:19Z</dcterms:created>
  <dcterms:modified xsi:type="dcterms:W3CDTF">2022-05-18T08:26:55Z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0x01010083B13DB005A99543A351A92E39DC8B62</vt:lpwstr>
  </property>
</Properties>
</file>