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372"/>
    <a:srgbClr val="3BB0C9"/>
    <a:srgbClr val="3AAFC8"/>
    <a:srgbClr val="74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/>
    <p:restoredTop sz="97059"/>
  </p:normalViewPr>
  <p:slideViewPr>
    <p:cSldViewPr snapToGrid="0" snapToObjects="1">
      <p:cViewPr varScale="1">
        <p:scale>
          <a:sx n="148" d="100"/>
          <a:sy n="148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0E93-B4BE-5744-A4A1-3EDBF40B483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3A3B-8555-9C45-AE3F-35F4D9D0D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869F-A59D-2647-A10D-A7991E20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F1444-1F35-4143-9580-D000606E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023A-C16C-8440-B11A-8D92ED14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0783-7675-524E-B6F0-4E44BFB1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6D3F0-552F-6D4A-B2C5-11503466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9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7B24-462E-FA44-9573-F68696BD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8EE80-6FDF-1A4C-8DA6-571802663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38B2-07A1-D44D-8541-D577E549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94FF2-177C-894D-A244-36C51551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3B5C2-F533-3441-9AC4-148621EB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0BA0C-EC93-4C41-9597-5FA15B19D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651C5-0EE5-2444-898B-E42AC9336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5FB8-E629-D14D-BA56-DF0BC297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8FAF-E256-7E4E-A897-BC49272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5F216-7096-1A40-81C6-FD724AA6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5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641677-F4A0-B748-AEBC-2F94F166C302}"/>
              </a:ext>
            </a:extLst>
          </p:cNvPr>
          <p:cNvSpPr/>
          <p:nvPr userDrawn="1"/>
        </p:nvSpPr>
        <p:spPr>
          <a:xfrm>
            <a:off x="0" y="6471449"/>
            <a:ext cx="12192000" cy="386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70737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E2D7B-2E47-1643-8075-D279217B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02"/>
            <a:ext cx="10515600" cy="69832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BBF9-851E-3847-A8D0-A844088C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36"/>
            <a:ext cx="10515600" cy="4765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BED7-450D-2947-B645-3105CB51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8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7BDA8-E6BB-9147-8780-1FEDF55D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82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124F8-8DB4-504B-8A2D-313D9263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8270"/>
            <a:ext cx="2743200" cy="365125"/>
          </a:xfrm>
        </p:spPr>
        <p:txBody>
          <a:bodyPr/>
          <a:lstStyle/>
          <a:p>
            <a:fld id="{A248FAD3-FBA7-8745-AD29-133C81A73E6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7EDCD-11CA-3A49-9BAE-3595F4299985}"/>
              </a:ext>
            </a:extLst>
          </p:cNvPr>
          <p:cNvSpPr/>
          <p:nvPr userDrawn="1"/>
        </p:nvSpPr>
        <p:spPr>
          <a:xfrm>
            <a:off x="0" y="828431"/>
            <a:ext cx="11593779" cy="1975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rgbClr val="00AEC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63926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3D9E-463D-9042-AAEA-416FC44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64C69-669C-0645-BCA3-45431107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1587-F0A4-0F4B-957E-644057DF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AD0CD-2B30-2049-96FC-FFCF8903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A480-ED8E-5D46-8DDA-BBEB2E7E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6511-B204-C945-9D53-CC8533BF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9BEC-104E-F54F-A0B3-614AC62FC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B08C2-47D2-B347-B039-839BB16FA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D6E52-7045-F94E-A0E1-A6B03C4F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33DD0-505A-0240-BCF9-895397D2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A5A1E-BA3D-2B45-8311-F1386122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BCED-B09A-7740-A03B-1A47DA6E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CFD9-568B-C34C-A4C6-F2260FDB6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ED375-CEFE-7041-A9B9-BEBDA9BF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6C210-E2D6-1B4D-9F10-ACBD97DAD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442A6-2A02-B446-980C-18EBC7FB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2A142-681E-BC41-A1C8-25E2A84E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C64D9C-11AE-8A43-B486-0E9CBD18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D220F-F2D1-1F4C-AEE0-9F2AE93E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ABE6-5DCA-B24D-88C7-ED2854DE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0E051-D19B-994F-890D-FB07E95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BF569-AB6E-C640-8D74-259FB234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8EC5-08FE-4247-BCEE-452B573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58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05A40-EAF2-CE45-BF1E-705A3396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A7CAA-597D-BD4F-B146-F7593E62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56E1B-0FF9-9545-9470-3F7B75E6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2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BDDD-0B9D-5D4C-82F1-0AD39AED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C22A-8FD0-104E-AC52-BE2B871B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936F2-8218-D040-AAE2-BF6A7EE50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2938A-1129-AE47-A5F1-D1AD7CBA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6D180-0A7D-074F-9DCA-916D1408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8306-A60A-3044-9DDF-0E06B5AD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1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2147-2F04-8D4A-A196-C1ED53BF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461EE-8540-574B-8815-2893721CF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9EFF8-A42F-5D42-BD79-AB081E417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16787-A8A2-7E40-838C-1D62B133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B10C3-B11E-DF43-84F5-37650114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B7ABC-6ED1-5E46-AA39-B39AC126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0B39E-BAD7-8040-9531-A90DE642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608E4-445B-C94A-B751-5FE0FA3C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55C89-3EF8-9C4D-9864-55F1E9CE9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8E9B-0FA4-F44B-B343-5DEB1E691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REx UTokyo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D3616-552F-6F48-BF73-0D2581C2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EB0D-C0B9-6A4D-9EEB-98B3EF9CA4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3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3D23-75E4-8C4A-AAAA-A7FEE7F6C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296" y="538385"/>
            <a:ext cx="8528703" cy="1751888"/>
          </a:xfrm>
        </p:spPr>
        <p:txBody>
          <a:bodyPr/>
          <a:lstStyle/>
          <a:p>
            <a:pPr algn="l"/>
            <a:r>
              <a:rPr lang="fr-FR" b="1" dirty="0"/>
              <a:t>Double-diplôme à l’Université de Tokyo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475DF-E4BA-6566-86F0-EB8A714EB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046" y="139338"/>
            <a:ext cx="2638696" cy="2471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273C5-D35D-CC3B-8A9F-E3F01EE538CD}"/>
              </a:ext>
            </a:extLst>
          </p:cNvPr>
          <p:cNvSpPr txBox="1"/>
          <p:nvPr/>
        </p:nvSpPr>
        <p:spPr>
          <a:xfrm>
            <a:off x="615296" y="2610955"/>
            <a:ext cx="230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/>
              <a:t>Maxime PIERRE</a:t>
            </a:r>
          </a:p>
          <a:p>
            <a:r>
              <a:rPr lang="en-FR" sz="2400" dirty="0"/>
              <a:t>GCC 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19C7F-3C46-CC2F-806A-B16A3EBEB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71" y="2608778"/>
            <a:ext cx="6201939" cy="413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38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45C0-3F59-94F2-75EC-BF59D71E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37DF-CC91-45B8-7730-85FD3AB8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B020-C0ED-7CCF-DA93-291AE16E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AF391-FB4E-A687-2D20-C2486163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10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98558-048C-6C4F-401C-2EA4B5AF5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46810" y="1280160"/>
            <a:ext cx="5730240" cy="429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71414F-911C-EDB6-11A6-955CE555A4F7}"/>
              </a:ext>
            </a:extLst>
          </p:cNvPr>
          <p:cNvSpPr txBox="1"/>
          <p:nvPr/>
        </p:nvSpPr>
        <p:spPr>
          <a:xfrm>
            <a:off x="2246810" y="5577840"/>
            <a:ext cx="57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Des Ponts heureux au Japon (Avec Loïc Chalamet, GMM020 en DD en Materials Engineering)</a:t>
            </a:r>
          </a:p>
        </p:txBody>
      </p:sp>
    </p:spTree>
    <p:extLst>
      <p:ext uri="{BB962C8B-B14F-4D97-AF65-F5344CB8AC3E}">
        <p14:creationId xmlns:p14="http://schemas.microsoft.com/office/powerpoint/2010/main" val="32195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356C-F682-3BAC-97B0-533D3C42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Cursus académique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960E-947F-A81F-BA0D-735353D3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36"/>
            <a:ext cx="10515600" cy="4919795"/>
          </a:xfrm>
        </p:spPr>
        <p:txBody>
          <a:bodyPr>
            <a:normAutofit/>
          </a:bodyPr>
          <a:lstStyle/>
          <a:p>
            <a:r>
              <a:rPr lang="en-FR" dirty="0"/>
              <a:t>Graduate School of Engineering, Department of Civil Engineering</a:t>
            </a:r>
          </a:p>
          <a:p>
            <a:pPr lvl="1"/>
            <a:r>
              <a:rPr lang="en-FR" dirty="0"/>
              <a:t>Concrete Laboratory (Pr. Ishida)</a:t>
            </a:r>
          </a:p>
          <a:p>
            <a:pPr lvl="1"/>
            <a:endParaRPr lang="en-FR" dirty="0"/>
          </a:p>
          <a:p>
            <a:r>
              <a:rPr lang="en-FR" dirty="0"/>
              <a:t>30 crédits pour valider son Master (=60 ECTS) :</a:t>
            </a:r>
          </a:p>
          <a:p>
            <a:pPr lvl="1"/>
            <a:r>
              <a:rPr lang="en-FR" dirty="0"/>
              <a:t>20 crédits de cours (=40 ECTS) validable en 1 an facilement</a:t>
            </a:r>
          </a:p>
          <a:p>
            <a:pPr lvl="1"/>
            <a:r>
              <a:rPr lang="en-FR" dirty="0"/>
              <a:t>10 crédits sur la thèse de master (=20 ECTS) qui compte comme PFE</a:t>
            </a:r>
          </a:p>
          <a:p>
            <a:pPr lvl="1"/>
            <a:endParaRPr lang="en-FR" dirty="0"/>
          </a:p>
          <a:p>
            <a:r>
              <a:rPr lang="en-FR" dirty="0"/>
              <a:t>Cours de Japonais intensif dispensé par le département </a:t>
            </a:r>
          </a:p>
          <a:p>
            <a:pPr lvl="1"/>
            <a:r>
              <a:rPr lang="en-FR" dirty="0"/>
              <a:t>(2 heures tous les matins pendant 1 semestre puis 6h par semaine pendant un semestre)</a:t>
            </a:r>
          </a:p>
          <a:p>
            <a:pPr lvl="1"/>
            <a:r>
              <a:rPr lang="en-FR" dirty="0"/>
              <a:t>En continuant sérieusement j’ai réussi à valider le JLPT N2 avant de quitter le Japon (demandé par la plupart des entreprises japonaises pour travailler)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4EE69-2AF8-4C81-4CF4-AF719C86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F0CC-C2BF-A19B-036B-F66D18C0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REx</a:t>
            </a:r>
            <a:r>
              <a:rPr lang="fr-FR" dirty="0"/>
              <a:t> </a:t>
            </a:r>
            <a:r>
              <a:rPr lang="fr-FR" dirty="0" err="1"/>
              <a:t>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AACC-7FF7-DE8D-9BDC-D5726935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09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8BAC-A12B-D9B8-3F3A-3FC1D158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Un cursus orienté recherche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5A88-E883-6451-86F7-CBF23498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BDF3-6C63-0C53-9CAD-76295EE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2082-1981-960D-5482-B07F29FB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3</a:t>
            </a:fld>
            <a:endParaRPr lang="fr-FR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628E3E9-A1F4-6C40-B7EF-640CC07C5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5440" y="1668719"/>
            <a:ext cx="4733050" cy="354978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A7003D-CD5B-83C6-1C91-DF6E960F6A70}"/>
              </a:ext>
            </a:extLst>
          </p:cNvPr>
          <p:cNvSpPr txBox="1"/>
          <p:nvPr/>
        </p:nvSpPr>
        <p:spPr>
          <a:xfrm>
            <a:off x="1656806" y="5959538"/>
            <a:ext cx="583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Projet au labo “Lego en béton imprimé 3D”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AFFA07-43F0-3DFC-67F4-6C0D6269A679}"/>
              </a:ext>
            </a:extLst>
          </p:cNvPr>
          <p:cNvSpPr txBox="1"/>
          <p:nvPr/>
        </p:nvSpPr>
        <p:spPr>
          <a:xfrm>
            <a:off x="7741920" y="2159726"/>
            <a:ext cx="3988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Tous les élèves sont rattachés à un laboratoire de leur département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Tout le monde participe à la vie du laboratoire (réunion hebdomadaire, projets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Le travail au laboratoire constitue la partie la plus importante du master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E624D-4661-02FC-1CC6-E7812D77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1" y="1077087"/>
            <a:ext cx="2685809" cy="47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8BAC-A12B-D9B8-3F3A-3FC1D158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Un cursus orienté recherche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5A88-E883-6451-86F7-CBF23498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BDF3-6C63-0C53-9CAD-76295EE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2082-1981-960D-5482-B07F29FB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4</a:t>
            </a:fld>
            <a:endParaRPr lang="fr-F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C0F4F-69B8-144F-CA80-280D3741D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02" y="1238863"/>
            <a:ext cx="5776137" cy="3766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DEF2AF-6AB6-002B-7384-1EFB2F3341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995" y="1153156"/>
            <a:ext cx="3407773" cy="454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5194BD-94BF-3AC6-31CD-D8D2B462E8AE}"/>
              </a:ext>
            </a:extLst>
          </p:cNvPr>
          <p:cNvSpPr txBox="1"/>
          <p:nvPr/>
        </p:nvSpPr>
        <p:spPr>
          <a:xfrm>
            <a:off x="434250" y="5176957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Thèse de Master d’un collègue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6D1E63-53DD-77FB-0698-7A3FEA0A92D6}"/>
              </a:ext>
            </a:extLst>
          </p:cNvPr>
          <p:cNvSpPr txBox="1"/>
          <p:nvPr/>
        </p:nvSpPr>
        <p:spPr>
          <a:xfrm>
            <a:off x="7791994" y="5764396"/>
            <a:ext cx="340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Ma thèse de master sur des matériaux architecturés en ciment</a:t>
            </a:r>
          </a:p>
        </p:txBody>
      </p:sp>
    </p:spTree>
    <p:extLst>
      <p:ext uri="{BB962C8B-B14F-4D97-AF65-F5344CB8AC3E}">
        <p14:creationId xmlns:p14="http://schemas.microsoft.com/office/powerpoint/2010/main" val="42077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F1D0-D3AA-D787-116D-6A8271CD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Publications scientifiques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E8E3B-9382-7537-F832-339AFC7D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B4AAC-12A9-42C7-8C94-CE2ADEF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047C2-786C-C311-D93E-DC85940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図 24">
            <a:extLst>
              <a:ext uri="{FF2B5EF4-FFF2-40B4-BE49-F238E27FC236}">
                <a16:creationId xmlns:a16="http://schemas.microsoft.com/office/drawing/2014/main" id="{8014BC46-C9A3-2911-9A3E-6E134D7A2F3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73" y="2061335"/>
            <a:ext cx="5488085" cy="31761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9058E-E12E-735E-BC0F-33653C24A971}"/>
              </a:ext>
            </a:extLst>
          </p:cNvPr>
          <p:cNvSpPr txBox="1"/>
          <p:nvPr/>
        </p:nvSpPr>
        <p:spPr>
          <a:xfrm>
            <a:off x="264768" y="5364879"/>
            <a:ext cx="568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i="1" dirty="0"/>
              <a:t>Experimental study on failure mechanism of fresh 3D printed mortar in extrusion-based method</a:t>
            </a:r>
            <a:r>
              <a:rPr lang="en-FR" sz="1600" dirty="0"/>
              <a:t>, </a:t>
            </a:r>
            <a:r>
              <a:rPr lang="en-FR" sz="1600" b="1" dirty="0"/>
              <a:t>Nishijo</a:t>
            </a:r>
            <a:r>
              <a:rPr lang="en-FR" sz="1600" dirty="0"/>
              <a:t>, </a:t>
            </a:r>
            <a:r>
              <a:rPr lang="en-FR" sz="1600" b="1" dirty="0"/>
              <a:t>Pierre</a:t>
            </a:r>
            <a:r>
              <a:rPr lang="en-FR" sz="1600" dirty="0"/>
              <a:t>, </a:t>
            </a:r>
            <a:r>
              <a:rPr lang="en-FR" sz="1600" b="1" dirty="0"/>
              <a:t>Ohno</a:t>
            </a:r>
            <a:r>
              <a:rPr lang="en-FR" sz="1600" dirty="0"/>
              <a:t> &amp; </a:t>
            </a:r>
            <a:r>
              <a:rPr lang="en-FR" sz="1600" b="1" dirty="0"/>
              <a:t>Ishida</a:t>
            </a:r>
            <a:r>
              <a:rPr lang="en-FR" sz="1600" dirty="0"/>
              <a:t>, fib symposium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61686-E152-759D-0A3E-1B62EEDF2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300" y="1786398"/>
            <a:ext cx="5854700" cy="1378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63A6E2-C89A-32B7-7872-82B3CFC41F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807" y="2988016"/>
            <a:ext cx="5368120" cy="3412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3EE20E-2B32-1F81-4E5B-857125A2C00C}"/>
              </a:ext>
            </a:extLst>
          </p:cNvPr>
          <p:cNvSpPr txBox="1"/>
          <p:nvPr/>
        </p:nvSpPr>
        <p:spPr>
          <a:xfrm>
            <a:off x="2055223" y="1251188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Conference paper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B524C-7846-0426-AE65-BF2E26ECD712}"/>
              </a:ext>
            </a:extLst>
          </p:cNvPr>
          <p:cNvSpPr txBox="1"/>
          <p:nvPr/>
        </p:nvSpPr>
        <p:spPr>
          <a:xfrm>
            <a:off x="7724604" y="1140067"/>
            <a:ext cx="34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Journal paper (soumis), sur la base de ma thèse de master</a:t>
            </a:r>
          </a:p>
        </p:txBody>
      </p:sp>
    </p:spTree>
    <p:extLst>
      <p:ext uri="{BB962C8B-B14F-4D97-AF65-F5344CB8AC3E}">
        <p14:creationId xmlns:p14="http://schemas.microsoft.com/office/powerpoint/2010/main" val="112541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6F0A-A18C-B306-7D5B-8469FA49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Petit point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2D1E-A0A2-8743-FEA7-391999DE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Finances : moins cher qu’une année d’étude aux Ponts !</a:t>
            </a:r>
          </a:p>
          <a:p>
            <a:pPr lvl="1"/>
            <a:r>
              <a:rPr lang="en-FR" dirty="0"/>
              <a:t>Bourse japonaise attribuée par l’université : ¥147,000 / mois + frais de scolarité + billets d’avion payés</a:t>
            </a:r>
          </a:p>
          <a:p>
            <a:pPr lvl="1"/>
            <a:r>
              <a:rPr lang="en-FR" dirty="0"/>
              <a:t>Bourse Coiffard de la Fondation des Ponts (uniquement GCC) : 9000€ / 2 ans</a:t>
            </a:r>
          </a:p>
          <a:p>
            <a:pPr lvl="1"/>
            <a:endParaRPr lang="en-FR" dirty="0"/>
          </a:p>
          <a:p>
            <a:r>
              <a:rPr lang="en-FR" dirty="0"/>
              <a:t>Logement : Résidence neuve à 20 minutes de l’université (métro ou vélo)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DA77-BD95-10EB-C297-93EB8F37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46EE-F9BF-2DF9-C498-DD42E4D9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2EA53-C9C8-751D-4601-A84EAB35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12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26E-6792-74FC-3C44-576E5B5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Pourquoi le japon ?  - Nourriture Edition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E8E8-82B6-DE9E-32F0-85ED79BD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E69A-274C-17B5-1FFF-9E98AC1B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397F-BC96-2DA8-341E-F519F2C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9A0BC-FF4E-48C7-25B6-BF270F0F4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5" y="1134292"/>
            <a:ext cx="4116252" cy="3087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24EDD-B3D6-F68D-F9AE-9B7AB6AFB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38" y="3682820"/>
            <a:ext cx="3727267" cy="27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97BB14-4A7A-73D1-55B2-3B1D94A5EF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125" y="1116875"/>
            <a:ext cx="4139475" cy="3104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4A1257-B867-028B-AA99-3D4D7ADDEC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843" y="3878247"/>
            <a:ext cx="4347749" cy="2523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EEFFA-4FEF-FF5D-2593-18CED0557E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6938" y="1116875"/>
            <a:ext cx="2743199" cy="33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8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51A-D714-025F-94DA-9E50F7E9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Pourquoi le Japon ? – Paysages edition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6F8595-DEC5-17AA-68B9-649C5257C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0" y="1175656"/>
            <a:ext cx="2487203" cy="43674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8072-315C-FDF8-220C-3CAC8D7D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C5144-EE5F-657F-09C7-D50EB34A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93E59-152F-1588-2F73-97250C80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8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B374F-6513-6EB3-6A61-00E5C7323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27" y="1175656"/>
            <a:ext cx="2846612" cy="281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5C706-04A9-8739-DBA7-A157B7333C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23" y="1175656"/>
            <a:ext cx="2846612" cy="2839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BF1496-D86D-2AB7-1FA5-779C845D58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19" y="1175656"/>
            <a:ext cx="2846612" cy="281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077E42-20C7-5D5B-7F7C-AD383A19D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27" y="3760716"/>
            <a:ext cx="2669050" cy="2649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1C2DA6-81FA-3090-90EA-E8C26CF305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239" y="3760715"/>
            <a:ext cx="2666073" cy="2649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D9867B-ED03-4BA9-969D-A6341108C5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392" y="3774543"/>
            <a:ext cx="3532947" cy="26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AB14-B125-954F-EF0E-B99AF9C0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Pourquoi le Japon ? – Tokyo by night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871A-BD9A-3D66-0DF6-28A28175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13/05/2022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33C5-02A6-F0BD-2BA2-614138EA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REx UTokyo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C59BE-6F51-9D0E-D3EB-E6307B4A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FAD3-FBA7-8745-AD29-133C81A73E6B}" type="slidenum">
              <a:rPr lang="fr-FR" smtClean="0"/>
              <a:t>9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F99E-EB4C-0B49-9A03-4AA39B6FC1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64" y="1117575"/>
            <a:ext cx="5257800" cy="527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2B2D5-82EC-8AFE-6BEE-DB25358A42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426" y="1114869"/>
            <a:ext cx="5554980" cy="52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35180</TotalTime>
  <Words>369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Double-diplôme à l’Université de Tokyo</vt:lpstr>
      <vt:lpstr>Cursus académique</vt:lpstr>
      <vt:lpstr>Un cursus orienté recherche</vt:lpstr>
      <vt:lpstr>Un cursus orienté recherche</vt:lpstr>
      <vt:lpstr>Publications scientifiques</vt:lpstr>
      <vt:lpstr>Petit point pratique</vt:lpstr>
      <vt:lpstr>Pourquoi le japon ?  - Nourriture Edition</vt:lpstr>
      <vt:lpstr>Pourquoi le Japon ? – Paysages edition</vt:lpstr>
      <vt:lpstr>Pourquoi le Japon ? – Tokyo by night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65</cp:revision>
  <dcterms:created xsi:type="dcterms:W3CDTF">2021-11-25T15:10:04Z</dcterms:created>
  <dcterms:modified xsi:type="dcterms:W3CDTF">2022-05-13T13:43:12Z</dcterms:modified>
</cp:coreProperties>
</file>