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6D8"/>
    <a:srgbClr val="1F83C1"/>
    <a:srgbClr val="FFFFFF"/>
    <a:srgbClr val="05FF2A"/>
    <a:srgbClr val="2679FF"/>
    <a:srgbClr val="E0F56F"/>
    <a:srgbClr val="F2F2F2"/>
    <a:srgbClr val="EAD2A4"/>
    <a:srgbClr val="00A6E1"/>
    <a:srgbClr val="027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9926E-0215-4019-987E-D8F1801D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55943F-47C4-4342-8E0B-3D17F66D9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2616B-082A-4662-A8AE-C9AA5540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0E254-4E42-4D08-9889-57B8CB27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BB4B0-F87F-42D5-B80B-5F92576B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72871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0FA61-52AD-43B6-9D7F-00889D3F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63CFC7-A5AD-4AAF-8695-C24BBEC27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ACAFB-5FBF-4DE3-AE18-7BA30C31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A0CF02-077C-4541-B139-81200387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611FF-977B-4C60-B6CC-6A3D4314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212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A36C06-783D-4824-BADA-737155FFE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E98123-7F48-4892-8DBC-A39C0FACE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58EA1-57A2-4217-950E-D1A9676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E3F86-14F0-4147-A16D-1EF1F964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812695-A6C9-4E48-A4DD-26B06C58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90807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5BE86-B710-4F3C-9393-19A27A53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FEB3E-436A-488D-9AE4-8CC5426F4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09B6D-F201-4F17-B6EC-B4A38B99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F68B9-84CC-4ADE-BFD4-FBAD58FF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951F8-01F2-4817-916A-BD45B752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33468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061D3-145E-4D04-A69F-1CA6A0A5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554C2-D7E1-41DB-B144-2BBB18D9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D9222-F28B-4220-AD23-31070AE9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61AE6E-0A04-481B-962A-748C5320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932F-0E84-4A7C-943B-A6B8B37D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91355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A04B8-0E5E-4F53-8A90-3364E7DC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C9F47-AE32-4E51-BA8E-53E637C3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FB5415-FA31-4332-A4C2-62492923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867961-8323-480D-82C4-C610B17E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65DC2B-EAED-4981-B8FF-BBE9C823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3CEA0A-E213-4068-BB4C-DFEB5D5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68442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9EA1F-5FF7-4858-BEE5-66F4C019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EB753-2D10-4DB6-A5A2-81C2F470F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62177-7D4E-4DE0-9437-A6964E124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6A3D23-62FA-4B18-BDD3-2E045E24B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D9DA58-B5ED-4353-B4F1-9FB3CD883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912778-7EB3-4E8F-99E0-018C73B4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1834DE-A48B-46E5-A7A6-1F15B7F3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D19DFB-D175-4EF7-8D2C-232962CD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11565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0D557-D9D0-415D-B626-7D52C79C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424353-579D-4A5D-8E13-98D03B7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0B82B9-86C5-45EB-9F07-A846D9CC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017948-6C43-4714-9298-86BFBE40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1379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4AA2EE-6A26-440A-950D-6CAF55DD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821BAD-2D01-44C1-B771-75D13F93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021E82-A46F-43AB-B3C6-89B88260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598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4ABE1-9626-4460-A623-70EBE348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D5CC7-DA4B-49F9-B3FF-CBDBBD43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00F6A-B519-4625-BF6F-E0CC05F8D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0600E6-B988-44EC-879B-2F6C1045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888CB3-3B67-441E-9F07-FBDE54A0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B2691D-65B2-4C18-B871-3D29F1B9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7248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46E8D-7F07-4A67-9755-196D16DC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F16F7B-2C91-453E-841C-6392168F5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72CF17-726B-4FF5-919F-3E635D9FE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B67752-FE1A-4A30-9CF4-DE121D81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B07504-8871-4E7F-8A21-07A159FC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460DAF-2F4D-4B2E-A695-E40DB1D1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98688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605B18-C608-48DF-84C1-4A9EFB74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EFFD3-4D99-4FCD-A2D6-478C9331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4EFBB-1F02-4BEF-8B71-6CE7EA3C9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E059-A0F4-4A6F-BCA1-C067B9028FF8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083549-58D2-40E5-B69B-B13271448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6FC3E3-8C8F-4AB9-BCC5-EB1B8DCF2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C45-A9D2-43AB-94FB-AD41D6AD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9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Josselin.legoff@eleves.enpc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ciel, extérieur, plusieurs&#10;&#10;Description générée automatiquement">
            <a:extLst>
              <a:ext uri="{FF2B5EF4-FFF2-40B4-BE49-F238E27FC236}">
                <a16:creationId xmlns:a16="http://schemas.microsoft.com/office/drawing/2014/main" id="{293A2681-6C5C-4151-B3F4-60057320A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852E6581-B177-45F1-8A82-0D9BBA261BFC}"/>
              </a:ext>
            </a:extLst>
          </p:cNvPr>
          <p:cNvSpPr/>
          <p:nvPr/>
        </p:nvSpPr>
        <p:spPr>
          <a:xfrm>
            <a:off x="755374" y="0"/>
            <a:ext cx="3021496" cy="1683026"/>
          </a:xfrm>
          <a:prstGeom prst="round2SameRect">
            <a:avLst>
              <a:gd name="adj1" fmla="val 0"/>
              <a:gd name="adj2" fmla="val 21260"/>
            </a:avLst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1CD0D6-7026-41C8-91C0-D01A1D07F931}"/>
              </a:ext>
            </a:extLst>
          </p:cNvPr>
          <p:cNvSpPr txBox="1"/>
          <p:nvPr/>
        </p:nvSpPr>
        <p:spPr>
          <a:xfrm>
            <a:off x="934278" y="87460"/>
            <a:ext cx="266368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Retour d’expérience</a:t>
            </a:r>
          </a:p>
          <a:p>
            <a:pPr algn="ctr"/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F4FEF23F-640D-4098-B67E-6B70AA267899}"/>
              </a:ext>
            </a:extLst>
          </p:cNvPr>
          <p:cNvSpPr/>
          <p:nvPr/>
        </p:nvSpPr>
        <p:spPr>
          <a:xfrm rot="5400000">
            <a:off x="10342493" y="4380675"/>
            <a:ext cx="1220855" cy="2478156"/>
          </a:xfrm>
          <a:prstGeom prst="round2SameRect">
            <a:avLst>
              <a:gd name="adj1" fmla="val 0"/>
              <a:gd name="adj2" fmla="val 20748"/>
            </a:avLst>
          </a:prstGeom>
          <a:solidFill>
            <a:schemeClr val="bg1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5F2D99-B374-4B13-88AE-6B8DAA766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3841" y="5060240"/>
            <a:ext cx="1222536" cy="111902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998EB65-E544-4E82-BCE7-5B9BE164D520}"/>
              </a:ext>
            </a:extLst>
          </p:cNvPr>
          <p:cNvSpPr txBox="1"/>
          <p:nvPr/>
        </p:nvSpPr>
        <p:spPr>
          <a:xfrm>
            <a:off x="10969464" y="5250421"/>
            <a:ext cx="130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 POLITECNICA </a:t>
            </a:r>
          </a:p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MADRID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4FFB672-C44B-4F18-AC06-88F814DFB0CE}"/>
              </a:ext>
            </a:extLst>
          </p:cNvPr>
          <p:cNvCxnSpPr/>
          <p:nvPr/>
        </p:nvCxnSpPr>
        <p:spPr>
          <a:xfrm>
            <a:off x="10952920" y="5178783"/>
            <a:ext cx="0" cy="88194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C0CAA5A-7838-4BD5-B975-D67EBC8FFDA9}"/>
              </a:ext>
            </a:extLst>
          </p:cNvPr>
          <p:cNvGrpSpPr/>
          <p:nvPr/>
        </p:nvGrpSpPr>
        <p:grpSpPr>
          <a:xfrm>
            <a:off x="0" y="2595632"/>
            <a:ext cx="6048324" cy="1116587"/>
            <a:chOff x="0" y="2595632"/>
            <a:chExt cx="6048324" cy="111658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E038927-769F-4572-A5C9-5E9EDFFC9B3A}"/>
                </a:ext>
              </a:extLst>
            </p:cNvPr>
            <p:cNvSpPr txBox="1"/>
            <p:nvPr/>
          </p:nvSpPr>
          <p:spPr>
            <a:xfrm>
              <a:off x="468324" y="2856694"/>
              <a:ext cx="5580000" cy="648000"/>
            </a:xfrm>
            <a:prstGeom prst="roundRect">
              <a:avLst/>
            </a:prstGeom>
            <a:solidFill>
              <a:srgbClr val="FFFFF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3600" b="1">
                  <a:solidFill>
                    <a:schemeClr val="lt1"/>
                  </a:solidFill>
                  <a:latin typeface="Century Gothic" panose="020B0502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Politécnica</a:t>
              </a:r>
            </a:p>
          </p:txBody>
        </p:sp>
        <p:sp>
          <p:nvSpPr>
            <p:cNvPr id="38" name="Rectangle : avec coins arrondis en haut 37">
              <a:extLst>
                <a:ext uri="{FF2B5EF4-FFF2-40B4-BE49-F238E27FC236}">
                  <a16:creationId xmlns:a16="http://schemas.microsoft.com/office/drawing/2014/main" id="{FCDC2336-E723-4CA1-B1E7-39A66F68944E}"/>
                </a:ext>
              </a:extLst>
            </p:cNvPr>
            <p:cNvSpPr/>
            <p:nvPr/>
          </p:nvSpPr>
          <p:spPr>
            <a:xfrm rot="16200000">
              <a:off x="-180606" y="2776238"/>
              <a:ext cx="1116587" cy="755375"/>
            </a:xfrm>
            <a:prstGeom prst="round2SameRect">
              <a:avLst>
                <a:gd name="adj1" fmla="val 0"/>
                <a:gd name="adj2" fmla="val 21260"/>
              </a:avLst>
            </a:prstGeom>
            <a:solidFill>
              <a:srgbClr val="1F8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8C7A291-7F59-4A49-B8BC-96027B497D9B}"/>
                </a:ext>
              </a:extLst>
            </p:cNvPr>
            <p:cNvSpPr txBox="1"/>
            <p:nvPr/>
          </p:nvSpPr>
          <p:spPr>
            <a:xfrm>
              <a:off x="56443" y="2645504"/>
              <a:ext cx="465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7B3013C-67DC-4A28-B956-4633C339DA2C}"/>
              </a:ext>
            </a:extLst>
          </p:cNvPr>
          <p:cNvGrpSpPr/>
          <p:nvPr/>
        </p:nvGrpSpPr>
        <p:grpSpPr>
          <a:xfrm>
            <a:off x="0" y="3861533"/>
            <a:ext cx="6048324" cy="1167042"/>
            <a:chOff x="0" y="3927793"/>
            <a:chExt cx="6048324" cy="1167042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DE0F8C3-EE6F-4A26-BAD1-F08F09FB228F}"/>
                </a:ext>
              </a:extLst>
            </p:cNvPr>
            <p:cNvSpPr txBox="1"/>
            <p:nvPr/>
          </p:nvSpPr>
          <p:spPr>
            <a:xfrm>
              <a:off x="468324" y="4179800"/>
              <a:ext cx="5580000" cy="648000"/>
            </a:xfrm>
            <a:prstGeom prst="roundRect">
              <a:avLst/>
            </a:prstGeom>
            <a:solidFill>
              <a:srgbClr val="FFFFF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3600" b="1">
                  <a:solidFill>
                    <a:schemeClr val="lt1"/>
                  </a:solidFill>
                  <a:latin typeface="Century Gothic" panose="020B0502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Infos Pratiques</a:t>
              </a:r>
            </a:p>
          </p:txBody>
        </p:sp>
        <p:sp>
          <p:nvSpPr>
            <p:cNvPr id="37" name="Rectangle : avec coins arrondis en haut 36">
              <a:extLst>
                <a:ext uri="{FF2B5EF4-FFF2-40B4-BE49-F238E27FC236}">
                  <a16:creationId xmlns:a16="http://schemas.microsoft.com/office/drawing/2014/main" id="{B25BC134-C127-4F18-ADEA-B23E0D7F0732}"/>
                </a:ext>
              </a:extLst>
            </p:cNvPr>
            <p:cNvSpPr/>
            <p:nvPr/>
          </p:nvSpPr>
          <p:spPr>
            <a:xfrm rot="16200000">
              <a:off x="-180606" y="4158854"/>
              <a:ext cx="1116587" cy="755375"/>
            </a:xfrm>
            <a:prstGeom prst="round2SameRect">
              <a:avLst>
                <a:gd name="adj1" fmla="val 0"/>
                <a:gd name="adj2" fmla="val 21260"/>
              </a:avLst>
            </a:prstGeom>
            <a:solidFill>
              <a:srgbClr val="1F8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5C170BD-EEBF-45BA-B101-DDF07883E14C}"/>
                </a:ext>
              </a:extLst>
            </p:cNvPr>
            <p:cNvSpPr txBox="1"/>
            <p:nvPr/>
          </p:nvSpPr>
          <p:spPr>
            <a:xfrm>
              <a:off x="56443" y="3927793"/>
              <a:ext cx="465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882AF-4022-4F0B-84E2-A4EA0467DC0B}"/>
              </a:ext>
            </a:extLst>
          </p:cNvPr>
          <p:cNvGrpSpPr/>
          <p:nvPr/>
        </p:nvGrpSpPr>
        <p:grpSpPr>
          <a:xfrm>
            <a:off x="-2" y="5194346"/>
            <a:ext cx="6048324" cy="1167042"/>
            <a:chOff x="0" y="3927793"/>
            <a:chExt cx="6048324" cy="1167042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9E469FC-9F18-4F28-A4CA-D4D060359628}"/>
                </a:ext>
              </a:extLst>
            </p:cNvPr>
            <p:cNvSpPr txBox="1"/>
            <p:nvPr/>
          </p:nvSpPr>
          <p:spPr>
            <a:xfrm>
              <a:off x="468324" y="4179800"/>
              <a:ext cx="5580000" cy="648000"/>
            </a:xfrm>
            <a:prstGeom prst="roundRect">
              <a:avLst/>
            </a:prstGeom>
            <a:solidFill>
              <a:srgbClr val="FFFFF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3600" b="1">
                  <a:solidFill>
                    <a:schemeClr val="lt1"/>
                  </a:solidFill>
                  <a:latin typeface="Century Gothic" panose="020B0502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Quelques conseils</a:t>
              </a:r>
            </a:p>
          </p:txBody>
        </p:sp>
        <p:sp>
          <p:nvSpPr>
            <p:cNvPr id="45" name="Rectangle : avec coins arrondis en haut 44">
              <a:extLst>
                <a:ext uri="{FF2B5EF4-FFF2-40B4-BE49-F238E27FC236}">
                  <a16:creationId xmlns:a16="http://schemas.microsoft.com/office/drawing/2014/main" id="{5F9D66EF-6D44-4FEF-8B55-67BF51F459AB}"/>
                </a:ext>
              </a:extLst>
            </p:cNvPr>
            <p:cNvSpPr/>
            <p:nvPr/>
          </p:nvSpPr>
          <p:spPr>
            <a:xfrm rot="16200000">
              <a:off x="-180606" y="4158854"/>
              <a:ext cx="1116587" cy="755375"/>
            </a:xfrm>
            <a:prstGeom prst="round2SameRect">
              <a:avLst>
                <a:gd name="adj1" fmla="val 0"/>
                <a:gd name="adj2" fmla="val 21260"/>
              </a:avLst>
            </a:prstGeom>
            <a:solidFill>
              <a:srgbClr val="1F8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9C0403F-DCBA-46D7-814F-900F05B604BE}"/>
                </a:ext>
              </a:extLst>
            </p:cNvPr>
            <p:cNvSpPr txBox="1"/>
            <p:nvPr/>
          </p:nvSpPr>
          <p:spPr>
            <a:xfrm>
              <a:off x="56443" y="3927793"/>
              <a:ext cx="465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AB89C48-3D47-402C-894A-B3E277F133F1}"/>
              </a:ext>
            </a:extLst>
          </p:cNvPr>
          <p:cNvSpPr txBox="1"/>
          <p:nvPr/>
        </p:nvSpPr>
        <p:spPr>
          <a:xfrm>
            <a:off x="9276523" y="6550314"/>
            <a:ext cx="2915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© Photo de Jorge Fernandez Sales</a:t>
            </a:r>
          </a:p>
        </p:txBody>
      </p:sp>
    </p:spTree>
    <p:extLst>
      <p:ext uri="{BB962C8B-B14F-4D97-AF65-F5344CB8AC3E}">
        <p14:creationId xmlns:p14="http://schemas.microsoft.com/office/powerpoint/2010/main" val="28029010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5105025-DB49-4DD5-930F-1997E18125E5}"/>
              </a:ext>
            </a:extLst>
          </p:cNvPr>
          <p:cNvSpPr/>
          <p:nvPr/>
        </p:nvSpPr>
        <p:spPr>
          <a:xfrm>
            <a:off x="0" y="366886"/>
            <a:ext cx="12192000" cy="329481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A56DD1A-8B74-4B19-88B9-90D8436DBB95}"/>
              </a:ext>
            </a:extLst>
          </p:cNvPr>
          <p:cNvSpPr/>
          <p:nvPr/>
        </p:nvSpPr>
        <p:spPr>
          <a:xfrm>
            <a:off x="461028" y="1584978"/>
            <a:ext cx="4682207" cy="4682207"/>
          </a:xfrm>
          <a:prstGeom prst="ellipse">
            <a:avLst/>
          </a:prstGeom>
          <a:solidFill>
            <a:schemeClr val="bg1"/>
          </a:solidFill>
          <a:ln w="152400">
            <a:solidFill>
              <a:srgbClr val="00A6E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C225E7F-8C1C-410D-8A98-0988C85E0E10}"/>
              </a:ext>
            </a:extLst>
          </p:cNvPr>
          <p:cNvSpPr/>
          <p:nvPr/>
        </p:nvSpPr>
        <p:spPr>
          <a:xfrm>
            <a:off x="7422238" y="1584978"/>
            <a:ext cx="4558672" cy="4558672"/>
          </a:xfrm>
          <a:prstGeom prst="ellipse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 descr="Une image contenant ciel, extérieur, arbre, bâtiment&#10;&#10;Description générée automatiquement">
            <a:extLst>
              <a:ext uri="{FF2B5EF4-FFF2-40B4-BE49-F238E27FC236}">
                <a16:creationId xmlns:a16="http://schemas.microsoft.com/office/drawing/2014/main" id="{07CEF5FF-0765-46FD-904A-E3F13D2F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880" y="4054718"/>
            <a:ext cx="2565117" cy="2565117"/>
          </a:xfrm>
          <a:prstGeom prst="ellipse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AF964C04-A032-46AE-BA8B-AF482808A4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4272" y="2767670"/>
            <a:ext cx="990646" cy="98606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E8D6BE1-A66F-468A-9D89-26FD985D2BD5}"/>
              </a:ext>
            </a:extLst>
          </p:cNvPr>
          <p:cNvSpPr txBox="1"/>
          <p:nvPr/>
        </p:nvSpPr>
        <p:spPr>
          <a:xfrm>
            <a:off x="2504560" y="222108"/>
            <a:ext cx="6822319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F83C1"/>
                </a:solidFill>
                <a:latin typeface="Century Gothic" panose="020B0502020202020204" pitchFamily="34" charset="0"/>
              </a:rPr>
              <a:t>LA POLITECNICA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74A4C90-3912-4EA5-ABB9-4D2A4A8B3778}"/>
              </a:ext>
            </a:extLst>
          </p:cNvPr>
          <p:cNvSpPr/>
          <p:nvPr/>
        </p:nvSpPr>
        <p:spPr>
          <a:xfrm>
            <a:off x="2334113" y="1131941"/>
            <a:ext cx="986060" cy="9860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99B16CB-9AFF-4087-915B-D7214154A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03" y="1259920"/>
            <a:ext cx="844985" cy="650116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F9F0A66-8F6D-4779-9235-1FADA0B3D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626" y="3367383"/>
            <a:ext cx="1822468" cy="1822468"/>
          </a:xfrm>
          <a:prstGeom prst="rect">
            <a:avLst/>
          </a:prstGeom>
        </p:spPr>
      </p:pic>
      <p:pic>
        <p:nvPicPr>
          <p:cNvPr id="35" name="Image 3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C5D58CA-DB40-47DB-9BDD-522B895DA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55" y="2239063"/>
            <a:ext cx="609600" cy="6096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B511DC8-091F-492D-B1DF-A9902E263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66" y="3062583"/>
            <a:ext cx="609600" cy="6096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BCBF76C-0E3E-4409-82CB-59E041F40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78" y="4405426"/>
            <a:ext cx="609600" cy="6096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BB14CCA-A933-492F-9F4F-8719089AB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95" y="5293280"/>
            <a:ext cx="609600" cy="6096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42236C7-9918-40B2-AA12-84F4873EA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388" y="2757783"/>
            <a:ext cx="609600" cy="6096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B4B69C6-3CCB-4586-915C-D43EE0B84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61" y="3657559"/>
            <a:ext cx="609600" cy="609600"/>
          </a:xfrm>
          <a:prstGeom prst="rect">
            <a:avLst/>
          </a:prstGeom>
        </p:spPr>
      </p:pic>
      <p:sp>
        <p:nvSpPr>
          <p:cNvPr id="41" name="Bulle narrative : rectangle 40">
            <a:extLst>
              <a:ext uri="{FF2B5EF4-FFF2-40B4-BE49-F238E27FC236}">
                <a16:creationId xmlns:a16="http://schemas.microsoft.com/office/drawing/2014/main" id="{31C90A98-26C2-46E5-B81E-299B4DCC606E}"/>
              </a:ext>
            </a:extLst>
          </p:cNvPr>
          <p:cNvSpPr/>
          <p:nvPr/>
        </p:nvSpPr>
        <p:spPr>
          <a:xfrm>
            <a:off x="4563093" y="1331549"/>
            <a:ext cx="2653633" cy="940420"/>
          </a:xfrm>
          <a:prstGeom prst="wedgeRectCallout">
            <a:avLst>
              <a:gd name="adj1" fmla="val -45660"/>
              <a:gd name="adj2" fmla="val 11461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ETSI Canales y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Puertos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≃ Génie Civil</a:t>
            </a:r>
          </a:p>
        </p:txBody>
      </p:sp>
      <p:sp>
        <p:nvSpPr>
          <p:cNvPr id="42" name="Bulle narrative : rectangle 41">
            <a:extLst>
              <a:ext uri="{FF2B5EF4-FFF2-40B4-BE49-F238E27FC236}">
                <a16:creationId xmlns:a16="http://schemas.microsoft.com/office/drawing/2014/main" id="{01770835-C9C6-4F1C-A4DC-43BB8532EADF}"/>
              </a:ext>
            </a:extLst>
          </p:cNvPr>
          <p:cNvSpPr/>
          <p:nvPr/>
        </p:nvSpPr>
        <p:spPr>
          <a:xfrm>
            <a:off x="4083259" y="5325382"/>
            <a:ext cx="2012742" cy="577498"/>
          </a:xfrm>
          <a:prstGeom prst="wedgeRectCallout">
            <a:avLst>
              <a:gd name="adj1" fmla="val -45275"/>
              <a:gd name="adj2" fmla="val -11711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ETSI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Industriales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Image 49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7A0CC2-F844-4BD8-963E-D19F2E841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68" y="4434659"/>
            <a:ext cx="504534" cy="504534"/>
          </a:xfrm>
          <a:prstGeom prst="rect">
            <a:avLst/>
          </a:prstGeom>
        </p:spPr>
      </p:pic>
      <p:pic>
        <p:nvPicPr>
          <p:cNvPr id="52" name="Image 5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FB6842-9C60-46D5-A350-1CFBB6569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402" y="5133580"/>
            <a:ext cx="609600" cy="6096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5CED8C5-A691-4EF1-80C6-213A4CD858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864" y="3837129"/>
            <a:ext cx="451830" cy="45183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CD2B7CF4-9481-428A-8DB1-7DED7A94843F}"/>
              </a:ext>
            </a:extLst>
          </p:cNvPr>
          <p:cNvSpPr txBox="1"/>
          <p:nvPr/>
        </p:nvSpPr>
        <p:spPr>
          <a:xfrm>
            <a:off x="8493810" y="1736650"/>
            <a:ext cx="2365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Cours à choisir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D3199529-0F67-442C-86AC-9FF9661A8E4A}"/>
              </a:ext>
            </a:extLst>
          </p:cNvPr>
          <p:cNvSpPr/>
          <p:nvPr/>
        </p:nvSpPr>
        <p:spPr>
          <a:xfrm>
            <a:off x="7752707" y="2802291"/>
            <a:ext cx="1181650" cy="553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M1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B919B9AB-4260-4B68-BA21-BADAF332BEA2}"/>
              </a:ext>
            </a:extLst>
          </p:cNvPr>
          <p:cNvSpPr/>
          <p:nvPr/>
        </p:nvSpPr>
        <p:spPr>
          <a:xfrm>
            <a:off x="10259727" y="2802291"/>
            <a:ext cx="1390713" cy="553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4° GRADO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311D2BFE-DE3A-4EC2-847A-020474BD7CD2}"/>
              </a:ext>
            </a:extLst>
          </p:cNvPr>
          <p:cNvSpPr/>
          <p:nvPr/>
        </p:nvSpPr>
        <p:spPr>
          <a:xfrm>
            <a:off x="9005784" y="2802291"/>
            <a:ext cx="1181650" cy="553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CDF6775-D014-446D-9DE1-C8AD2A9D4B0D}"/>
              </a:ext>
            </a:extLst>
          </p:cNvPr>
          <p:cNvSpPr txBox="1"/>
          <p:nvPr/>
        </p:nvSpPr>
        <p:spPr>
          <a:xfrm>
            <a:off x="9620189" y="3765739"/>
            <a:ext cx="202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Organisation Industrielle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C6C7A25-96C3-4529-8C94-C4BA1652FB0F}"/>
              </a:ext>
            </a:extLst>
          </p:cNvPr>
          <p:cNvSpPr txBox="1"/>
          <p:nvPr/>
        </p:nvSpPr>
        <p:spPr>
          <a:xfrm>
            <a:off x="9668683" y="4550903"/>
            <a:ext cx="202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Génie Industriel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DEFF3C5-DD8C-40C1-82C0-DFD1BB4D682C}"/>
              </a:ext>
            </a:extLst>
          </p:cNvPr>
          <p:cNvSpPr txBox="1"/>
          <p:nvPr/>
        </p:nvSpPr>
        <p:spPr>
          <a:xfrm>
            <a:off x="9668683" y="5228875"/>
            <a:ext cx="202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Environnement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2E9D133-184F-409A-82B3-2A79C81EE533}"/>
              </a:ext>
            </a:extLst>
          </p:cNvPr>
          <p:cNvSpPr txBox="1"/>
          <p:nvPr/>
        </p:nvSpPr>
        <p:spPr>
          <a:xfrm rot="16200000">
            <a:off x="7799103" y="4477371"/>
            <a:ext cx="1834078" cy="414933"/>
          </a:xfrm>
          <a:prstGeom prst="roundRect">
            <a:avLst>
              <a:gd name="adj" fmla="val 45268"/>
            </a:avLst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Mes cours</a:t>
            </a:r>
          </a:p>
        </p:txBody>
      </p:sp>
    </p:spTree>
    <p:extLst>
      <p:ext uri="{BB962C8B-B14F-4D97-AF65-F5344CB8AC3E}">
        <p14:creationId xmlns:p14="http://schemas.microsoft.com/office/powerpoint/2010/main" val="37530338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1" grpId="0" animBg="1"/>
      <p:bldP spid="42" grpId="0" animBg="1"/>
      <p:bldP spid="57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herbe, arbre, extérieur, plante&#10;&#10;Description générée automatiquement">
            <a:extLst>
              <a:ext uri="{FF2B5EF4-FFF2-40B4-BE49-F238E27FC236}">
                <a16:creationId xmlns:a16="http://schemas.microsoft.com/office/drawing/2014/main" id="{51C20060-B7B3-4CC2-A5EE-7E71EC99D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430B4AD-D7B7-4572-ACA6-1260FAA8DAFC}"/>
              </a:ext>
            </a:extLst>
          </p:cNvPr>
          <p:cNvSpPr/>
          <p:nvPr/>
        </p:nvSpPr>
        <p:spPr>
          <a:xfrm>
            <a:off x="-209550" y="-209550"/>
            <a:ext cx="12725400" cy="7239000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3024F5-F0F5-4B86-9A5C-04796EA99AD3}"/>
              </a:ext>
            </a:extLst>
          </p:cNvPr>
          <p:cNvSpPr txBox="1"/>
          <p:nvPr/>
        </p:nvSpPr>
        <p:spPr>
          <a:xfrm>
            <a:off x="2715578" y="250244"/>
            <a:ext cx="682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LA    POLITECNICA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5963478-0A22-4011-9F40-E46C9E5731DD}"/>
              </a:ext>
            </a:extLst>
          </p:cNvPr>
          <p:cNvSpPr/>
          <p:nvPr/>
        </p:nvSpPr>
        <p:spPr>
          <a:xfrm>
            <a:off x="684382" y="2491602"/>
            <a:ext cx="11006684" cy="30080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683A3F-8962-4410-98CC-3FF53F14D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655" y="3202849"/>
            <a:ext cx="1479134" cy="1445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EC5B3A-40B6-4234-B8CD-57D1EAC33956}"/>
              </a:ext>
            </a:extLst>
          </p:cNvPr>
          <p:cNvSpPr txBox="1"/>
          <p:nvPr/>
        </p:nvSpPr>
        <p:spPr>
          <a:xfrm>
            <a:off x="1098287" y="4706289"/>
            <a:ext cx="19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Cours en espagnol !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3586EA9-CDD1-4067-9687-B5E99B08870E}"/>
              </a:ext>
            </a:extLst>
          </p:cNvPr>
          <p:cNvGrpSpPr/>
          <p:nvPr/>
        </p:nvGrpSpPr>
        <p:grpSpPr>
          <a:xfrm>
            <a:off x="3848311" y="3202847"/>
            <a:ext cx="2047588" cy="2211125"/>
            <a:chOff x="3756587" y="3077073"/>
            <a:chExt cx="2047588" cy="221112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A432641-C5AC-403E-95BF-EBD10A43F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9811" y="3077073"/>
              <a:ext cx="1479135" cy="1479135"/>
            </a:xfrm>
            <a:prstGeom prst="ellipse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2C04EEA-A90D-4A0D-B86F-F4DF0867CC4D}"/>
                </a:ext>
              </a:extLst>
            </p:cNvPr>
            <p:cNvSpPr txBox="1"/>
            <p:nvPr/>
          </p:nvSpPr>
          <p:spPr>
            <a:xfrm>
              <a:off x="3756587" y="4641867"/>
              <a:ext cx="2047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entury Gothic" panose="020B0502020202020204" pitchFamily="34" charset="0"/>
                </a:rPr>
                <a:t>Moodle pour suivre les cours</a:t>
              </a:r>
            </a:p>
          </p:txBody>
        </p:sp>
      </p:grpSp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C3F346FF-F523-40D4-95FA-656BDD38F57E}"/>
              </a:ext>
            </a:extLst>
          </p:cNvPr>
          <p:cNvSpPr/>
          <p:nvPr/>
        </p:nvSpPr>
        <p:spPr>
          <a:xfrm>
            <a:off x="684382" y="2225062"/>
            <a:ext cx="11006684" cy="69399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16F5D4-5094-4A2F-AE99-E1AED68EF24A}"/>
              </a:ext>
            </a:extLst>
          </p:cNvPr>
          <p:cNvSpPr txBox="1"/>
          <p:nvPr/>
        </p:nvSpPr>
        <p:spPr>
          <a:xfrm>
            <a:off x="4642975" y="2282855"/>
            <a:ext cx="350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A SAVOIR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4E7D4922-5D59-4E9A-B2BE-AEDB6DD05AC9}"/>
              </a:ext>
            </a:extLst>
          </p:cNvPr>
          <p:cNvGrpSpPr/>
          <p:nvPr/>
        </p:nvGrpSpPr>
        <p:grpSpPr>
          <a:xfrm>
            <a:off x="8818464" y="3186226"/>
            <a:ext cx="2668990" cy="2237349"/>
            <a:chOff x="8726740" y="3060452"/>
            <a:chExt cx="2668990" cy="2237349"/>
          </a:xfrm>
        </p:grpSpPr>
        <p:sp>
          <p:nvSpPr>
            <p:cNvPr id="18" name="Rectangle : avec coins arrondis en haut 17">
              <a:extLst>
                <a:ext uri="{FF2B5EF4-FFF2-40B4-BE49-F238E27FC236}">
                  <a16:creationId xmlns:a16="http://schemas.microsoft.com/office/drawing/2014/main" id="{05B327A5-6AE5-4867-BC02-B12D28B53B44}"/>
                </a:ext>
              </a:extLst>
            </p:cNvPr>
            <p:cNvSpPr/>
            <p:nvPr/>
          </p:nvSpPr>
          <p:spPr>
            <a:xfrm rot="16200000">
              <a:off x="9093319" y="3357846"/>
              <a:ext cx="1445897" cy="8511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EVALUACION </a:t>
              </a:r>
              <a:r>
                <a:rPr lang="fr-FR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CONTINUA</a:t>
              </a:r>
            </a:p>
          </p:txBody>
        </p:sp>
        <p:sp>
          <p:nvSpPr>
            <p:cNvPr id="19" name="Rectangle : avec coins arrondis en haut 18">
              <a:extLst>
                <a:ext uri="{FF2B5EF4-FFF2-40B4-BE49-F238E27FC236}">
                  <a16:creationId xmlns:a16="http://schemas.microsoft.com/office/drawing/2014/main" id="{B6AF04A9-ED32-4940-B28F-5BF0CE06DF79}"/>
                </a:ext>
              </a:extLst>
            </p:cNvPr>
            <p:cNvSpPr/>
            <p:nvPr/>
          </p:nvSpPr>
          <p:spPr>
            <a:xfrm rot="5400000">
              <a:off x="10073555" y="3374467"/>
              <a:ext cx="1445897" cy="851110"/>
            </a:xfrm>
            <a:prstGeom prst="round2SameRect">
              <a:avLst/>
            </a:prstGeom>
            <a:solidFill>
              <a:srgbClr val="1F8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EXAMEN </a:t>
              </a:r>
              <a:r>
                <a:rPr lang="fr-FR" b="1" dirty="0"/>
                <a:t>FINAL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B069D43-FDDE-4963-B327-3161A1448F83}"/>
                </a:ext>
              </a:extLst>
            </p:cNvPr>
            <p:cNvSpPr txBox="1"/>
            <p:nvPr/>
          </p:nvSpPr>
          <p:spPr>
            <a:xfrm>
              <a:off x="8726740" y="4651470"/>
              <a:ext cx="26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entury Gothic" panose="020B0502020202020204" pitchFamily="34" charset="0"/>
                </a:rPr>
                <a:t>2 modes d’évaluation au choix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9D584ED-433A-40D7-A88C-53F1E49DE4D4}"/>
              </a:ext>
            </a:extLst>
          </p:cNvPr>
          <p:cNvGrpSpPr/>
          <p:nvPr/>
        </p:nvGrpSpPr>
        <p:grpSpPr>
          <a:xfrm>
            <a:off x="6096000" y="3225125"/>
            <a:ext cx="2792509" cy="2198450"/>
            <a:chOff x="6004276" y="3099351"/>
            <a:chExt cx="2792509" cy="219845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329A826-5261-4C75-BA31-4F24D3C3B627}"/>
                </a:ext>
              </a:extLst>
            </p:cNvPr>
            <p:cNvSpPr/>
            <p:nvPr/>
          </p:nvSpPr>
          <p:spPr>
            <a:xfrm>
              <a:off x="6784718" y="3099351"/>
              <a:ext cx="1445898" cy="14458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9909067B-5627-4C56-B3A5-33C93BD43E6D}"/>
                </a:ext>
              </a:extLst>
            </p:cNvPr>
            <p:cNvGrpSpPr/>
            <p:nvPr/>
          </p:nvGrpSpPr>
          <p:grpSpPr>
            <a:xfrm>
              <a:off x="6004276" y="3475304"/>
              <a:ext cx="2792509" cy="1822497"/>
              <a:chOff x="6004276" y="3475304"/>
              <a:chExt cx="2792509" cy="1822497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E6F1CE23-D24D-47F0-BE58-02BE824C6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62219" y="3475304"/>
                <a:ext cx="1090895" cy="693991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3616362-16D9-4C6E-AB71-828F8DD1F47A}"/>
                  </a:ext>
                </a:extLst>
              </p:cNvPr>
              <p:cNvSpPr txBox="1"/>
              <p:nvPr/>
            </p:nvSpPr>
            <p:spPr>
              <a:xfrm>
                <a:off x="6004276" y="4651470"/>
                <a:ext cx="2792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latin typeface="Century Gothic" panose="020B0502020202020204" pitchFamily="34" charset="0"/>
                  </a:rPr>
                  <a:t>Pour connaître votre emploi du temps</a:t>
                </a: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C5E884F-D406-41BE-8CF2-927E7388FF75}"/>
              </a:ext>
            </a:extLst>
          </p:cNvPr>
          <p:cNvSpPr/>
          <p:nvPr/>
        </p:nvSpPr>
        <p:spPr>
          <a:xfrm>
            <a:off x="-1" y="366886"/>
            <a:ext cx="3848311" cy="322431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84AD60-8850-4F44-BB5D-57DEF6CE586A}"/>
              </a:ext>
            </a:extLst>
          </p:cNvPr>
          <p:cNvSpPr/>
          <p:nvPr/>
        </p:nvSpPr>
        <p:spPr>
          <a:xfrm>
            <a:off x="8343692" y="376474"/>
            <a:ext cx="3848311" cy="322431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1399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36387-2D85-4E5C-A1F9-495C23EB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EFFEF-5106-4273-B41D-B368299C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EF41ED-0B2C-4269-84D6-72794E8A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0" y="-1"/>
            <a:ext cx="12106362" cy="6858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D948EB5-A2E8-4259-B5C9-3391968F8D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366" y="1478308"/>
            <a:ext cx="589551" cy="6813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A1E7FF5-D1CD-4837-9853-032CE12A08D8}"/>
              </a:ext>
            </a:extLst>
          </p:cNvPr>
          <p:cNvSpPr txBox="1"/>
          <p:nvPr/>
        </p:nvSpPr>
        <p:spPr>
          <a:xfrm>
            <a:off x="6161811" y="1648349"/>
            <a:ext cx="1742781" cy="341293"/>
          </a:xfrm>
          <a:prstGeom prst="roundRect">
            <a:avLst>
              <a:gd name="adj" fmla="val 33232"/>
            </a:avLst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fr-FR" b="1" dirty="0">
                <a:solidFill>
                  <a:srgbClr val="2679FF"/>
                </a:solidFill>
                <a:latin typeface="Century Gothic" panose="020B0502020202020204" pitchFamily="34" charset="0"/>
              </a:rPr>
              <a:t>J’habite là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54AA22-DFEC-4E28-A17A-05DB87F9D586}"/>
              </a:ext>
            </a:extLst>
          </p:cNvPr>
          <p:cNvSpPr txBox="1"/>
          <p:nvPr/>
        </p:nvSpPr>
        <p:spPr>
          <a:xfrm>
            <a:off x="9880214" y="894772"/>
            <a:ext cx="2092529" cy="341293"/>
          </a:xfrm>
          <a:prstGeom prst="roundRect">
            <a:avLst>
              <a:gd name="adj" fmla="val 33232"/>
            </a:avLst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fr-FR" b="1" dirty="0">
                <a:solidFill>
                  <a:srgbClr val="05FF2A"/>
                </a:solidFill>
                <a:latin typeface="Century Gothic" panose="020B0502020202020204" pitchFamily="34" charset="0"/>
              </a:rPr>
              <a:t>L’école est là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F61CEC-1B71-475C-A928-C1BB9D6C5C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901" y="376973"/>
            <a:ext cx="748825" cy="1086015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3B3748B-67A3-488B-ADC9-95BFB44C9C37}"/>
              </a:ext>
            </a:extLst>
          </p:cNvPr>
          <p:cNvSpPr/>
          <p:nvPr/>
        </p:nvSpPr>
        <p:spPr>
          <a:xfrm>
            <a:off x="6629400" y="1930521"/>
            <a:ext cx="4724400" cy="4666905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82625BE-1D32-4C53-B8CD-BA4537DBA912}"/>
              </a:ext>
            </a:extLst>
          </p:cNvPr>
          <p:cNvSpPr txBox="1"/>
          <p:nvPr/>
        </p:nvSpPr>
        <p:spPr>
          <a:xfrm>
            <a:off x="10315520" y="2278994"/>
            <a:ext cx="1553379" cy="612934"/>
          </a:xfrm>
          <a:prstGeom prst="round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2679FF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MADRID CENTRO ++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B5BB1C0-EAC2-4495-A173-80D162C69A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399" y="3388809"/>
            <a:ext cx="589551" cy="68137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A6E62C6-099A-45A4-A305-ED105388E92D}"/>
              </a:ext>
            </a:extLst>
          </p:cNvPr>
          <p:cNvSpPr txBox="1"/>
          <p:nvPr/>
        </p:nvSpPr>
        <p:spPr>
          <a:xfrm>
            <a:off x="4355469" y="4149961"/>
            <a:ext cx="1909146" cy="341293"/>
          </a:xfrm>
          <a:prstGeom prst="roundRect">
            <a:avLst>
              <a:gd name="adj" fmla="val 33232"/>
            </a:avLst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b="1" dirty="0">
                <a:solidFill>
                  <a:srgbClr val="2679FF"/>
                </a:solidFill>
                <a:latin typeface="Century Gothic" panose="020B0502020202020204" pitchFamily="34" charset="0"/>
              </a:rPr>
              <a:t>Parc très </a:t>
            </a:r>
            <a:r>
              <a:rPr lang="fr-FR" b="1" dirty="0" err="1">
                <a:solidFill>
                  <a:srgbClr val="2679FF"/>
                </a:solidFill>
                <a:latin typeface="Century Gothic" panose="020B0502020202020204" pitchFamily="34" charset="0"/>
              </a:rPr>
              <a:t>quali</a:t>
            </a:r>
            <a:endParaRPr lang="fr-FR" b="1" dirty="0">
              <a:solidFill>
                <a:srgbClr val="2679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48777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3F3C806D-EFF7-4114-9250-A3A331760DF3}"/>
              </a:ext>
            </a:extLst>
          </p:cNvPr>
          <p:cNvSpPr/>
          <p:nvPr/>
        </p:nvSpPr>
        <p:spPr>
          <a:xfrm>
            <a:off x="396050" y="1391342"/>
            <a:ext cx="3625146" cy="362514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D8371-6794-4E67-AC7D-120683BEEC51}"/>
              </a:ext>
            </a:extLst>
          </p:cNvPr>
          <p:cNvSpPr/>
          <p:nvPr/>
        </p:nvSpPr>
        <p:spPr>
          <a:xfrm>
            <a:off x="0" y="366886"/>
            <a:ext cx="12192000" cy="329481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EA4B60-D8D1-4E16-A611-1A16D80D0CA6}"/>
              </a:ext>
            </a:extLst>
          </p:cNvPr>
          <p:cNvSpPr txBox="1"/>
          <p:nvPr/>
        </p:nvSpPr>
        <p:spPr>
          <a:xfrm>
            <a:off x="2504560" y="222108"/>
            <a:ext cx="6822319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F83C1"/>
                </a:solidFill>
                <a:latin typeface="Century Gothic" panose="020B0502020202020204" pitchFamily="34" charset="0"/>
              </a:rPr>
              <a:t>INFOS PRATIQUES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3E7E00-BE3D-4111-BC36-74692482FF2D}"/>
              </a:ext>
            </a:extLst>
          </p:cNvPr>
          <p:cNvSpPr txBox="1"/>
          <p:nvPr/>
        </p:nvSpPr>
        <p:spPr>
          <a:xfrm>
            <a:off x="3589142" y="1044513"/>
            <a:ext cx="2418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 LOGEMENT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624C66-D6D9-4DBF-BF13-6ECE4DD01C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673" y="1823362"/>
            <a:ext cx="1893603" cy="591751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83E5CD51-3EC5-413C-9B50-5FAB4AF59025}"/>
              </a:ext>
            </a:extLst>
          </p:cNvPr>
          <p:cNvGrpSpPr/>
          <p:nvPr/>
        </p:nvGrpSpPr>
        <p:grpSpPr>
          <a:xfrm>
            <a:off x="3967988" y="844060"/>
            <a:ext cx="8077141" cy="5703782"/>
            <a:chOff x="3967988" y="844060"/>
            <a:chExt cx="8077141" cy="5703782"/>
          </a:xfrm>
        </p:grpSpPr>
        <p:pic>
          <p:nvPicPr>
            <p:cNvPr id="16" name="Image 15" descr="Une image contenant montagne, extérieur, ciel, nature&#10;&#10;Description générée automatiquement">
              <a:extLst>
                <a:ext uri="{FF2B5EF4-FFF2-40B4-BE49-F238E27FC236}">
                  <a16:creationId xmlns:a16="http://schemas.microsoft.com/office/drawing/2014/main" id="{1D51C6BE-17B6-4AD6-92D7-10B02C468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5658" y="2461909"/>
              <a:ext cx="3224489" cy="3224489"/>
            </a:xfrm>
            <a:prstGeom prst="ellipse">
              <a:avLst/>
            </a:prstGeom>
          </p:spPr>
        </p:pic>
        <p:pic>
          <p:nvPicPr>
            <p:cNvPr id="18" name="Image 17" descr="Une image contenant montagne, extérieur, ciel, nature&#10;&#10;Description générée automatiquement">
              <a:extLst>
                <a:ext uri="{FF2B5EF4-FFF2-40B4-BE49-F238E27FC236}">
                  <a16:creationId xmlns:a16="http://schemas.microsoft.com/office/drawing/2014/main" id="{50638118-BB81-415C-BD15-F077389CF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70384" y="844060"/>
              <a:ext cx="2166868" cy="2166868"/>
            </a:xfrm>
            <a:prstGeom prst="ellipse">
              <a:avLst/>
            </a:prstGeom>
          </p:spPr>
        </p:pic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48432659-C7D6-4A9C-81E1-A934679A4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8990" y="1513158"/>
              <a:ext cx="4829803" cy="4829803"/>
            </a:xfrm>
            <a:prstGeom prst="ellipse">
              <a:avLst/>
            </a:prstGeom>
            <a:ln w="152400">
              <a:solidFill>
                <a:srgbClr val="1F83C1"/>
              </a:solidFill>
            </a:ln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6B9C995-A54D-4183-968E-6FB29B7B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7291" y="4616759"/>
              <a:ext cx="2457838" cy="1726202"/>
            </a:xfrm>
            <a:prstGeom prst="rect">
              <a:avLst/>
            </a:prstGeom>
          </p:spPr>
        </p:pic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78716497-2EE9-463B-ADB4-679021BCF152}"/>
                </a:ext>
              </a:extLst>
            </p:cNvPr>
            <p:cNvSpPr/>
            <p:nvPr/>
          </p:nvSpPr>
          <p:spPr>
            <a:xfrm rot="20666549">
              <a:off x="10304537" y="5833317"/>
              <a:ext cx="1315415" cy="486805"/>
            </a:xfrm>
            <a:prstGeom prst="roundRect">
              <a:avLst/>
            </a:prstGeom>
            <a:solidFill>
              <a:srgbClr val="1F8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20€ /mois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586D590-0CEE-414E-9A47-DA2B3EBB29F1}"/>
                </a:ext>
              </a:extLst>
            </p:cNvPr>
            <p:cNvSpPr txBox="1"/>
            <p:nvPr/>
          </p:nvSpPr>
          <p:spPr>
            <a:xfrm>
              <a:off x="3967988" y="5593735"/>
              <a:ext cx="3067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800" b="1" dirty="0">
                  <a:solidFill>
                    <a:srgbClr val="1F83C1"/>
                  </a:solidFill>
                  <a:latin typeface="Century Gothic" panose="020B0502020202020204" pitchFamily="34" charset="0"/>
                </a:rPr>
                <a:t>LES DÉPLACEMENTS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11620AC7-50E9-4F76-B261-426F7C2FD42E}"/>
              </a:ext>
            </a:extLst>
          </p:cNvPr>
          <p:cNvSpPr txBox="1"/>
          <p:nvPr/>
        </p:nvSpPr>
        <p:spPr>
          <a:xfrm>
            <a:off x="2061536" y="2265196"/>
            <a:ext cx="202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 semaine pour visiter les apparts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4925490-50D0-48C7-92BD-1DFEED71082A}"/>
              </a:ext>
            </a:extLst>
          </p:cNvPr>
          <p:cNvCxnSpPr/>
          <p:nvPr/>
        </p:nvCxnSpPr>
        <p:spPr>
          <a:xfrm>
            <a:off x="396050" y="2847653"/>
            <a:ext cx="362514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79CBC2C-6DEC-431F-9635-9DF9622525F5}"/>
              </a:ext>
            </a:extLst>
          </p:cNvPr>
          <p:cNvGrpSpPr/>
          <p:nvPr/>
        </p:nvGrpSpPr>
        <p:grpSpPr>
          <a:xfrm>
            <a:off x="1057946" y="2893090"/>
            <a:ext cx="2533649" cy="2470227"/>
            <a:chOff x="1057946" y="2893090"/>
            <a:chExt cx="2533649" cy="2470227"/>
          </a:xfrm>
        </p:grpSpPr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0EDDA978-9424-44E7-83DB-2830258F1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7946" y="3252398"/>
              <a:ext cx="1860681" cy="926805"/>
            </a:xfrm>
            <a:prstGeom prst="rect">
              <a:avLst/>
            </a:prstGeom>
          </p:spPr>
        </p:pic>
        <p:pic>
          <p:nvPicPr>
            <p:cNvPr id="12" name="Picture 2" descr="Alquilar piso a estudiantes por habitaciones - ALUNI">
              <a:extLst>
                <a:ext uri="{FF2B5EF4-FFF2-40B4-BE49-F238E27FC236}">
                  <a16:creationId xmlns:a16="http://schemas.microsoft.com/office/drawing/2014/main" id="{BBD1D16D-FAEA-4E1B-98A8-7ED1BBC3C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781" y="3834973"/>
              <a:ext cx="1473659" cy="7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628E6CC-AA76-4EEB-90E1-FF4A42F7DD4E}"/>
                </a:ext>
              </a:extLst>
            </p:cNvPr>
            <p:cNvSpPr/>
            <p:nvPr/>
          </p:nvSpPr>
          <p:spPr>
            <a:xfrm>
              <a:off x="1189851" y="4778542"/>
              <a:ext cx="2037543" cy="5847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400-600€ /mois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F02CAA2-9736-4DA2-A307-308881A9F070}"/>
                </a:ext>
              </a:extLst>
            </p:cNvPr>
            <p:cNvSpPr txBox="1"/>
            <p:nvPr/>
          </p:nvSpPr>
          <p:spPr>
            <a:xfrm>
              <a:off x="2061536" y="2893090"/>
              <a:ext cx="1530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Longue durée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4417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C93D44E-D957-47C0-BBF6-3A15CDAC2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732" y="0"/>
            <a:ext cx="3067049" cy="6888597"/>
          </a:xfrm>
          <a:prstGeom prst="rect">
            <a:avLst/>
          </a:prstGeom>
        </p:spPr>
      </p:pic>
      <p:pic>
        <p:nvPicPr>
          <p:cNvPr id="8" name="Image 7" descr="Une image contenant ciel, extérieur, arbre, bâtiment&#10;&#10;Description générée automatiquement">
            <a:extLst>
              <a:ext uri="{FF2B5EF4-FFF2-40B4-BE49-F238E27FC236}">
                <a16:creationId xmlns:a16="http://schemas.microsoft.com/office/drawing/2014/main" id="{38D39929-4A4C-44F5-AB55-6B1061D7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/>
          <a:stretch/>
        </p:blipFill>
        <p:spPr>
          <a:xfrm>
            <a:off x="3048866" y="-19050"/>
            <a:ext cx="3067050" cy="6877050"/>
          </a:xfrm>
          <a:prstGeom prst="rect">
            <a:avLst/>
          </a:prstGeom>
        </p:spPr>
      </p:pic>
      <p:pic>
        <p:nvPicPr>
          <p:cNvPr id="13" name="Image 12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3364F22E-5DE6-49D4-A9A7-B2AE909F1D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911" y="0"/>
            <a:ext cx="3067049" cy="6935955"/>
          </a:xfrm>
          <a:prstGeom prst="rect">
            <a:avLst/>
          </a:prstGeom>
        </p:spPr>
      </p:pic>
      <p:pic>
        <p:nvPicPr>
          <p:cNvPr id="3" name="Image 2" descr="Une image contenant ciel, extérieur, rouge&#10;&#10;Description générée automatiquement">
            <a:extLst>
              <a:ext uri="{FF2B5EF4-FFF2-40B4-BE49-F238E27FC236}">
                <a16:creationId xmlns:a16="http://schemas.microsoft.com/office/drawing/2014/main" id="{7275919C-A330-4A53-A7C9-923E4535D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67050" cy="68640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3024F5-F0F5-4B86-9A5C-04796EA99AD3}"/>
              </a:ext>
            </a:extLst>
          </p:cNvPr>
          <p:cNvSpPr txBox="1"/>
          <p:nvPr/>
        </p:nvSpPr>
        <p:spPr>
          <a:xfrm>
            <a:off x="1533525" y="-1242621"/>
            <a:ext cx="6822319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F83C1"/>
                </a:solidFill>
                <a:latin typeface="Century Gothic" panose="020B0502020202020204" pitchFamily="34" charset="0"/>
              </a:rPr>
              <a:t>QUELQUES CONSEILS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EC3A93-1A2B-4502-BB62-AA879E319E98}"/>
              </a:ext>
            </a:extLst>
          </p:cNvPr>
          <p:cNvSpPr/>
          <p:nvPr/>
        </p:nvSpPr>
        <p:spPr>
          <a:xfrm>
            <a:off x="2965101" y="-1"/>
            <a:ext cx="11707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A100BD-9FC9-448D-94E3-1EEEC649FB40}"/>
              </a:ext>
            </a:extLst>
          </p:cNvPr>
          <p:cNvSpPr/>
          <p:nvPr/>
        </p:nvSpPr>
        <p:spPr>
          <a:xfrm>
            <a:off x="6009050" y="-9526"/>
            <a:ext cx="11707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B1A426-73ED-4C93-88C3-19680F53307F}"/>
              </a:ext>
            </a:extLst>
          </p:cNvPr>
          <p:cNvSpPr/>
          <p:nvPr/>
        </p:nvSpPr>
        <p:spPr>
          <a:xfrm>
            <a:off x="9158345" y="-9527"/>
            <a:ext cx="11707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avec coins arrondis en haut 29">
            <a:extLst>
              <a:ext uri="{FF2B5EF4-FFF2-40B4-BE49-F238E27FC236}">
                <a16:creationId xmlns:a16="http://schemas.microsoft.com/office/drawing/2014/main" id="{D22CBECA-B5F0-4BEC-B0ED-5D25E57E96E2}"/>
              </a:ext>
            </a:extLst>
          </p:cNvPr>
          <p:cNvSpPr/>
          <p:nvPr/>
        </p:nvSpPr>
        <p:spPr>
          <a:xfrm>
            <a:off x="755374" y="-1"/>
            <a:ext cx="3021496" cy="1291771"/>
          </a:xfrm>
          <a:prstGeom prst="round2SameRect">
            <a:avLst>
              <a:gd name="adj1" fmla="val 0"/>
              <a:gd name="adj2" fmla="val 21260"/>
            </a:avLst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CE45349-19D8-4027-BD57-7F69F2045AA6}"/>
              </a:ext>
            </a:extLst>
          </p:cNvPr>
          <p:cNvSpPr txBox="1"/>
          <p:nvPr/>
        </p:nvSpPr>
        <p:spPr>
          <a:xfrm>
            <a:off x="934278" y="87460"/>
            <a:ext cx="2663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Quelques</a:t>
            </a:r>
          </a:p>
          <a:p>
            <a:pPr algn="ctr"/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conseils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C0B3157-F969-40FA-95AF-C55D902F71F1}"/>
              </a:ext>
            </a:extLst>
          </p:cNvPr>
          <p:cNvSpPr/>
          <p:nvPr/>
        </p:nvSpPr>
        <p:spPr>
          <a:xfrm>
            <a:off x="319314" y="2583543"/>
            <a:ext cx="11513153" cy="2481943"/>
          </a:xfrm>
          <a:prstGeom prst="round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61588CF-DFB0-4F1E-A73E-73E435BC65CA}"/>
              </a:ext>
            </a:extLst>
          </p:cNvPr>
          <p:cNvSpPr txBox="1"/>
          <p:nvPr/>
        </p:nvSpPr>
        <p:spPr>
          <a:xfrm>
            <a:off x="584953" y="3541593"/>
            <a:ext cx="226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Se débrouiller en Espagnol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F59C69-0094-450E-B0DF-15AA60301248}"/>
              </a:ext>
            </a:extLst>
          </p:cNvPr>
          <p:cNvSpPr txBox="1"/>
          <p:nvPr/>
        </p:nvSpPr>
        <p:spPr>
          <a:xfrm>
            <a:off x="3294952" y="3264594"/>
            <a:ext cx="255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Prendre majoritairement des cours dans un même master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FD48479-EF9D-4146-A1E8-65E0EABC6D2E}"/>
              </a:ext>
            </a:extLst>
          </p:cNvPr>
          <p:cNvSpPr txBox="1"/>
          <p:nvPr/>
        </p:nvSpPr>
        <p:spPr>
          <a:xfrm>
            <a:off x="6370695" y="3264594"/>
            <a:ext cx="255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Tenir compte de l’emploi du temps pour le LA</a:t>
            </a:r>
          </a:p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9A1FF74-B8FC-4B9D-969D-A008A842DE7B}"/>
              </a:ext>
            </a:extLst>
          </p:cNvPr>
          <p:cNvSpPr txBox="1"/>
          <p:nvPr/>
        </p:nvSpPr>
        <p:spPr>
          <a:xfrm>
            <a:off x="9271367" y="3403093"/>
            <a:ext cx="255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Visiter les apparts avant de signer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256596-351C-49E0-9779-B191875F186C}"/>
              </a:ext>
            </a:extLst>
          </p:cNvPr>
          <p:cNvSpPr txBox="1"/>
          <p:nvPr/>
        </p:nvSpPr>
        <p:spPr>
          <a:xfrm>
            <a:off x="151574" y="6608551"/>
            <a:ext cx="1889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© Photo de Eduardo Rodriguez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DF7E410-16D0-480D-BFB7-51BD4697D21A}"/>
              </a:ext>
            </a:extLst>
          </p:cNvPr>
          <p:cNvSpPr txBox="1"/>
          <p:nvPr/>
        </p:nvSpPr>
        <p:spPr>
          <a:xfrm>
            <a:off x="3180155" y="6608551"/>
            <a:ext cx="1889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© Photo de  ETSI </a:t>
            </a:r>
            <a:r>
              <a:rPr lang="fr-FR" sz="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Industriales</a:t>
            </a:r>
            <a:endParaRPr lang="fr-FR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09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454407B-9D9D-4EEF-851A-C684E33D14C6}"/>
              </a:ext>
            </a:extLst>
          </p:cNvPr>
          <p:cNvSpPr/>
          <p:nvPr/>
        </p:nvSpPr>
        <p:spPr>
          <a:xfrm rot="2187147">
            <a:off x="6649834" y="2948397"/>
            <a:ext cx="6327073" cy="5763304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0377D589-08BA-435C-AF2B-A91AD1E053E0}"/>
              </a:ext>
            </a:extLst>
          </p:cNvPr>
          <p:cNvSpPr/>
          <p:nvPr/>
        </p:nvSpPr>
        <p:spPr>
          <a:xfrm rot="16200000">
            <a:off x="2093417" y="-740342"/>
            <a:ext cx="3052692" cy="6687491"/>
          </a:xfrm>
          <a:prstGeom prst="round2SameRect">
            <a:avLst>
              <a:gd name="adj1" fmla="val 50000"/>
              <a:gd name="adj2" fmla="val 19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836F1C-710D-4195-A2FF-580F5D12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547" y="1480332"/>
            <a:ext cx="5557910" cy="2485355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solidFill>
                  <a:srgbClr val="1F83C1"/>
                </a:solidFill>
              </a:rPr>
              <a:t>Josselin Le Goff</a:t>
            </a:r>
          </a:p>
          <a:p>
            <a:pPr marL="0" indent="0">
              <a:buNone/>
            </a:pPr>
            <a:r>
              <a:rPr lang="fr-FR" sz="2000" dirty="0"/>
              <a:t>GI Promo 020</a:t>
            </a:r>
          </a:p>
          <a:p>
            <a:pPr marL="0" indent="0">
              <a:buNone/>
            </a:pPr>
            <a:r>
              <a:rPr lang="fr-FR" sz="2000" dirty="0"/>
              <a:t>Erasmus à ETSI </a:t>
            </a:r>
            <a:r>
              <a:rPr lang="fr-FR" sz="2000" dirty="0" err="1"/>
              <a:t>Industriales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S2 2020-2021</a:t>
            </a:r>
          </a:p>
          <a:p>
            <a:pPr marL="0" indent="0">
              <a:buNone/>
            </a:pPr>
            <a:r>
              <a:rPr lang="fr-FR" sz="1600" dirty="0">
                <a:hlinkClick r:id="rId2"/>
              </a:rPr>
              <a:t>Josselin.legoff@eleves.enpc.fr</a:t>
            </a:r>
            <a:r>
              <a:rPr lang="fr-FR" sz="1600" dirty="0"/>
              <a:t> </a:t>
            </a:r>
          </a:p>
          <a:p>
            <a:pPr marL="0" indent="0">
              <a:buNone/>
            </a:pPr>
            <a:r>
              <a:rPr lang="fr-FR" sz="2000" dirty="0"/>
              <a:t>ou sur FB    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4490A3-D4B9-44EB-A81F-8050E2A43932}"/>
              </a:ext>
            </a:extLst>
          </p:cNvPr>
          <p:cNvSpPr txBox="1"/>
          <p:nvPr/>
        </p:nvSpPr>
        <p:spPr>
          <a:xfrm>
            <a:off x="8350768" y="3478719"/>
            <a:ext cx="235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Mes cours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(NB: ce sont des cours de S2 </a:t>
            </a:r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AE51E-3DDD-4EA4-B2F5-96FA4D6D64FA}"/>
              </a:ext>
            </a:extLst>
          </p:cNvPr>
          <p:cNvSpPr/>
          <p:nvPr/>
        </p:nvSpPr>
        <p:spPr>
          <a:xfrm>
            <a:off x="0" y="366886"/>
            <a:ext cx="12192000" cy="329481"/>
          </a:xfrm>
          <a:prstGeom prst="rect">
            <a:avLst/>
          </a:prstGeom>
          <a:solidFill>
            <a:srgbClr val="1F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86FD93E-0EF9-467F-BC54-7E7C12C9967A}"/>
              </a:ext>
            </a:extLst>
          </p:cNvPr>
          <p:cNvSpPr txBox="1"/>
          <p:nvPr/>
        </p:nvSpPr>
        <p:spPr>
          <a:xfrm>
            <a:off x="2504560" y="222108"/>
            <a:ext cx="6822319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F83C1"/>
                </a:solidFill>
                <a:latin typeface="Century Gothic" panose="020B0502020202020204" pitchFamily="34" charset="0"/>
              </a:rPr>
              <a:t>CONTACT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97F7F4-EA6D-458F-B471-92469F0B1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027" y="3546243"/>
            <a:ext cx="409123" cy="409123"/>
          </a:xfrm>
          <a:prstGeom prst="rect">
            <a:avLst/>
          </a:prstGeom>
        </p:spPr>
      </p:pic>
      <p:pic>
        <p:nvPicPr>
          <p:cNvPr id="17" name="Image 16" descr="Une image contenant arbre, extérieur, personne, homme&#10;&#10;Description générée automatiquement">
            <a:extLst>
              <a:ext uri="{FF2B5EF4-FFF2-40B4-BE49-F238E27FC236}">
                <a16:creationId xmlns:a16="http://schemas.microsoft.com/office/drawing/2014/main" id="{7D4B723C-02D8-490A-979C-DE86C9D86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68" y="1232510"/>
            <a:ext cx="2733177" cy="2733177"/>
          </a:xfrm>
          <a:prstGeom prst="ellipse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9733F5-BB7F-41EF-87B6-09ED6FD56128}"/>
              </a:ext>
            </a:extLst>
          </p:cNvPr>
          <p:cNvSpPr/>
          <p:nvPr/>
        </p:nvSpPr>
        <p:spPr>
          <a:xfrm rot="7869021">
            <a:off x="2426027" y="5225827"/>
            <a:ext cx="4926492" cy="4437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1B50CA-3351-4751-A0E3-D1AF82626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509" y="4310608"/>
            <a:ext cx="3743000" cy="23542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335996-3CFD-4636-8F38-E8542CEF5072}"/>
              </a:ext>
            </a:extLst>
          </p:cNvPr>
          <p:cNvSpPr/>
          <p:nvPr/>
        </p:nvSpPr>
        <p:spPr>
          <a:xfrm rot="7869021">
            <a:off x="-765193" y="6095578"/>
            <a:ext cx="3897476" cy="3510538"/>
          </a:xfrm>
          <a:prstGeom prst="rect">
            <a:avLst/>
          </a:prstGeom>
          <a:solidFill>
            <a:srgbClr val="13A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D34074E-5ED5-496F-88F7-2E6076507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4282771"/>
            <a:ext cx="5347752" cy="24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67337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190</Words>
  <Application>Microsoft Office PowerPoint</Application>
  <PresentationFormat>Grand écran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JOSSELIN LE GOFF</dc:creator>
  <cp:lastModifiedBy>JOSSELIN LE GOFF</cp:lastModifiedBy>
  <cp:revision>26</cp:revision>
  <dcterms:created xsi:type="dcterms:W3CDTF">2021-04-17T09:38:53Z</dcterms:created>
  <dcterms:modified xsi:type="dcterms:W3CDTF">2021-04-19T13:11:55Z</dcterms:modified>
</cp:coreProperties>
</file>