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Economica"/>
      <p:regular r:id="rId15"/>
      <p:bold r:id="rId16"/>
      <p:italic r:id="rId17"/>
      <p:boldItalic r:id="rId18"/>
    </p:embeddedFont>
    <p:embeddedFont>
      <p:font typeface="Open Sans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penSans-bold.fntdata"/><Relationship Id="rId11" Type="http://schemas.openxmlformats.org/officeDocument/2006/relationships/slide" Target="slides/slide6.xml"/><Relationship Id="rId22" Type="http://schemas.openxmlformats.org/officeDocument/2006/relationships/font" Target="fonts/OpenSans-boldItalic.fntdata"/><Relationship Id="rId10" Type="http://schemas.openxmlformats.org/officeDocument/2006/relationships/slide" Target="slides/slide5.xml"/><Relationship Id="rId21" Type="http://schemas.openxmlformats.org/officeDocument/2006/relationships/font" Target="fonts/OpenSans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Economica-regular.fntdata"/><Relationship Id="rId14" Type="http://schemas.openxmlformats.org/officeDocument/2006/relationships/slide" Target="slides/slide9.xml"/><Relationship Id="rId17" Type="http://schemas.openxmlformats.org/officeDocument/2006/relationships/font" Target="fonts/Economica-italic.fntdata"/><Relationship Id="rId16" Type="http://schemas.openxmlformats.org/officeDocument/2006/relationships/font" Target="fonts/Economica-bold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OpenSans-regular.fntdata"/><Relationship Id="rId6" Type="http://schemas.openxmlformats.org/officeDocument/2006/relationships/slide" Target="slides/slide1.xml"/><Relationship Id="rId18" Type="http://schemas.openxmlformats.org/officeDocument/2006/relationships/font" Target="fonts/Economica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Etienne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25c86164fa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25c86164fa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25c86164fa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25c86164fa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Etienne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25c86164fa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25c86164f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Etienne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25c86164fa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25c86164fa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Etienne: Ex Padoue/réputée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25c86164fa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25c86164fa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Differents campus/ librairies dans la ville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25c86164fa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25c86164fa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25c86164fa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25c86164fa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25c86164fa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25c86164fa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7" name="Google Shape;17;p3"/>
          <p:cNvSpPr/>
          <p:nvPr/>
        </p:nvSpPr>
        <p:spPr>
          <a:xfrm flipH="1" rot="10800000">
            <a:off x="466425" y="35583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" name="Google Shape;44;p9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Relationship Id="rId4" Type="http://schemas.openxmlformats.org/officeDocument/2006/relationships/image" Target="../media/image18.jpg"/><Relationship Id="rId5" Type="http://schemas.openxmlformats.org/officeDocument/2006/relationships/image" Target="../media/image19.png"/><Relationship Id="rId6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type="ctrTitle"/>
          </p:nvPr>
        </p:nvSpPr>
        <p:spPr>
          <a:xfrm>
            <a:off x="3044700" y="18031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Università di Trento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Nos parcours</a:t>
            </a:r>
            <a:endParaRPr/>
          </a:p>
        </p:txBody>
      </p:sp>
      <p:sp>
        <p:nvSpPr>
          <p:cNvPr id="68" name="Google Shape;68;p14"/>
          <p:cNvSpPr txBox="1"/>
          <p:nvPr>
            <p:ph idx="1" type="body"/>
          </p:nvPr>
        </p:nvSpPr>
        <p:spPr>
          <a:xfrm>
            <a:off x="1750475" y="1510675"/>
            <a:ext cx="7081800" cy="306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fr">
                <a:latin typeface="Calibri"/>
                <a:ea typeface="Calibri"/>
                <a:cs typeface="Calibri"/>
                <a:sym typeface="Calibri"/>
              </a:rPr>
              <a:t>Etienne Combes :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</a:pPr>
            <a:r>
              <a:rPr lang="fr">
                <a:latin typeface="Calibri"/>
                <a:ea typeface="Calibri"/>
                <a:cs typeface="Calibri"/>
                <a:sym typeface="Calibri"/>
              </a:rPr>
              <a:t>GMM “expert”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</a:pPr>
            <a:r>
              <a:rPr lang="fr">
                <a:latin typeface="Calibri"/>
                <a:ea typeface="Calibri"/>
                <a:cs typeface="Calibri"/>
                <a:sym typeface="Calibri"/>
              </a:rPr>
              <a:t>Pas de césure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</a:pPr>
            <a:r>
              <a:rPr lang="fr">
                <a:latin typeface="Calibri"/>
                <a:ea typeface="Calibri"/>
                <a:cs typeface="Calibri"/>
                <a:sym typeface="Calibri"/>
              </a:rPr>
              <a:t>3A : premier semestre GMM avec certains cours DMS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fr">
                <a:latin typeface="Calibri"/>
                <a:ea typeface="Calibri"/>
                <a:cs typeface="Calibri"/>
                <a:sym typeface="Calibri"/>
              </a:rPr>
              <a:t>Pia Chancerel :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</a:pPr>
            <a:r>
              <a:rPr lang="fr">
                <a:latin typeface="Calibri"/>
                <a:ea typeface="Calibri"/>
                <a:cs typeface="Calibri"/>
                <a:sym typeface="Calibri"/>
              </a:rPr>
              <a:t>2A : IMI vision/opti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</a:pPr>
            <a:r>
              <a:rPr lang="fr">
                <a:latin typeface="Calibri"/>
                <a:ea typeface="Calibri"/>
                <a:cs typeface="Calibri"/>
                <a:sym typeface="Calibri"/>
              </a:rPr>
              <a:t>Césure : 6 mois à Papernest + 5 mois à LocalSolver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</a:pPr>
            <a:r>
              <a:rPr lang="fr">
                <a:latin typeface="Calibri"/>
                <a:ea typeface="Calibri"/>
                <a:cs typeface="Calibri"/>
                <a:sym typeface="Calibri"/>
              </a:rPr>
              <a:t>3A : premier semestre MVA/MPRO en auditeur libre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575" y="3418625"/>
            <a:ext cx="831300" cy="8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4">
            <a:alphaModFix/>
          </a:blip>
          <a:srcRect b="8949" l="0" r="0" t="6619"/>
          <a:stretch/>
        </p:blipFill>
        <p:spPr>
          <a:xfrm>
            <a:off x="501574" y="1739126"/>
            <a:ext cx="831300" cy="833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Trento</a:t>
            </a:r>
            <a:endParaRPr/>
          </a:p>
        </p:txBody>
      </p:sp>
      <p:sp>
        <p:nvSpPr>
          <p:cNvPr id="76" name="Google Shape;76;p15"/>
          <p:cNvSpPr txBox="1"/>
          <p:nvPr>
            <p:ph idx="1" type="body"/>
          </p:nvPr>
        </p:nvSpPr>
        <p:spPr>
          <a:xfrm>
            <a:off x="1736700" y="611575"/>
            <a:ext cx="1902300" cy="39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 sz="1300"/>
              <a:t>120 000 habitants</a:t>
            </a:r>
            <a:endParaRPr sz="1300"/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4950" y="1367475"/>
            <a:ext cx="2528705" cy="328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375" y="1367467"/>
            <a:ext cx="2693674" cy="3283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77200" y="2894400"/>
            <a:ext cx="3090600" cy="196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77200" y="626675"/>
            <a:ext cx="3090601" cy="2055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>
            <p:ph idx="1" type="body"/>
          </p:nvPr>
        </p:nvSpPr>
        <p:spPr>
          <a:xfrm>
            <a:off x="311700" y="1225225"/>
            <a:ext cx="41964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fr" sz="1400">
                <a:latin typeface="Calibri"/>
                <a:ea typeface="Calibri"/>
                <a:cs typeface="Calibri"/>
                <a:sym typeface="Calibri"/>
              </a:rPr>
              <a:t>Activités: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</a:pPr>
            <a:r>
              <a:rPr lang="fr">
                <a:latin typeface="Calibri"/>
                <a:ea typeface="Calibri"/>
                <a:cs typeface="Calibri"/>
                <a:sym typeface="Calibri"/>
              </a:rPr>
              <a:t>Ski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</a:pPr>
            <a:r>
              <a:rPr lang="fr">
                <a:latin typeface="Calibri"/>
                <a:ea typeface="Calibri"/>
                <a:cs typeface="Calibri"/>
                <a:sym typeface="Calibri"/>
              </a:rPr>
              <a:t>Randonnée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</a:pPr>
            <a:r>
              <a:rPr lang="fr">
                <a:latin typeface="Calibri"/>
                <a:ea typeface="Calibri"/>
                <a:cs typeface="Calibri"/>
                <a:sym typeface="Calibri"/>
              </a:rPr>
              <a:t>Vélo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</a:pPr>
            <a:r>
              <a:rPr lang="fr">
                <a:latin typeface="Calibri"/>
                <a:ea typeface="Calibri"/>
                <a:cs typeface="Calibri"/>
                <a:sym typeface="Calibri"/>
              </a:rPr>
              <a:t>Lacs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</a:pPr>
            <a:r>
              <a:rPr lang="fr">
                <a:latin typeface="Calibri"/>
                <a:ea typeface="Calibri"/>
                <a:cs typeface="Calibri"/>
                <a:sym typeface="Calibri"/>
              </a:rPr>
              <a:t>Villes alentours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fr" sz="1400">
                <a:latin typeface="Calibri"/>
                <a:ea typeface="Calibri"/>
                <a:cs typeface="Calibri"/>
                <a:sym typeface="Calibri"/>
              </a:rPr>
              <a:t>Comment s’y rendre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</a:pPr>
            <a:r>
              <a:rPr lang="fr">
                <a:latin typeface="Calibri"/>
                <a:ea typeface="Calibri"/>
                <a:cs typeface="Calibri"/>
                <a:sym typeface="Calibri"/>
              </a:rPr>
              <a:t>Etienne : avion pour Milan puis bus (7h)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</a:pPr>
            <a:r>
              <a:rPr lang="fr">
                <a:latin typeface="Calibri"/>
                <a:ea typeface="Calibri"/>
                <a:cs typeface="Calibri"/>
                <a:sym typeface="Calibri"/>
              </a:rPr>
              <a:t>Pia: voiture (~11h)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</a:pPr>
            <a:r>
              <a:rPr lang="fr">
                <a:latin typeface="Calibri"/>
                <a:ea typeface="Calibri"/>
                <a:cs typeface="Calibri"/>
                <a:sym typeface="Calibri"/>
              </a:rPr>
              <a:t>Bien connecté au réseau Italien, moins à l’international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Trento</a:t>
            </a:r>
            <a:endParaRPr/>
          </a:p>
        </p:txBody>
      </p:sp>
      <p:pic>
        <p:nvPicPr>
          <p:cNvPr id="87" name="Google Shape;87;p16"/>
          <p:cNvPicPr preferRelativeResize="0"/>
          <p:nvPr/>
        </p:nvPicPr>
        <p:blipFill rotWithShape="1">
          <a:blip r:embed="rId3">
            <a:alphaModFix/>
          </a:blip>
          <a:srcRect b="6681" l="0" r="0" t="0"/>
          <a:stretch/>
        </p:blipFill>
        <p:spPr>
          <a:xfrm>
            <a:off x="2926500" y="-12475"/>
            <a:ext cx="3250459" cy="202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7950" y="2002225"/>
            <a:ext cx="2263023" cy="3017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0975" y="2002250"/>
            <a:ext cx="2263025" cy="301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84400" y="0"/>
            <a:ext cx="3559601" cy="200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L’université</a:t>
            </a:r>
            <a:endParaRPr/>
          </a:p>
        </p:txBody>
      </p:sp>
      <p:sp>
        <p:nvSpPr>
          <p:cNvPr id="96" name="Google Shape;96;p17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3275" y="1413675"/>
            <a:ext cx="1132775" cy="3139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7000" y="1360150"/>
            <a:ext cx="3457388" cy="324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différents départements</a:t>
            </a:r>
            <a:endParaRPr/>
          </a:p>
        </p:txBody>
      </p:sp>
      <p:sp>
        <p:nvSpPr>
          <p:cNvPr id="104" name="Google Shape;104;p18"/>
          <p:cNvSpPr txBox="1"/>
          <p:nvPr>
            <p:ph idx="1" type="body"/>
          </p:nvPr>
        </p:nvSpPr>
        <p:spPr>
          <a:xfrm>
            <a:off x="2494225" y="4079700"/>
            <a:ext cx="3537000" cy="9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>
                <a:latin typeface="Calibri"/>
                <a:ea typeface="Calibri"/>
                <a:cs typeface="Calibri"/>
                <a:sym typeface="Calibri"/>
              </a:rPr>
              <a:t>a : Centro Linguistico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>
                <a:latin typeface="Calibri"/>
                <a:ea typeface="Calibri"/>
                <a:cs typeface="Calibri"/>
                <a:sym typeface="Calibri"/>
              </a:rPr>
              <a:t>1 : Dipartimento di Economia e Management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>
                <a:latin typeface="Calibri"/>
                <a:ea typeface="Calibri"/>
                <a:cs typeface="Calibri"/>
                <a:sym typeface="Calibri"/>
              </a:rPr>
              <a:t>2 : Dipartimento di Sociologia e Ricerca Sociale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>
                <a:latin typeface="Calibri"/>
                <a:ea typeface="Calibri"/>
                <a:cs typeface="Calibri"/>
                <a:sym typeface="Calibri"/>
              </a:rPr>
              <a:t>3 : Facoltà di Giurisprudenza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latin typeface="Calibri"/>
                <a:ea typeface="Calibri"/>
                <a:cs typeface="Calibri"/>
                <a:sym typeface="Calibri"/>
              </a:rPr>
              <a:t>4 : Dipartimento di Lettere e Filosofia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1225225"/>
            <a:ext cx="1530750" cy="344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2725" y="1088875"/>
            <a:ext cx="5576075" cy="30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95951" y="2629452"/>
            <a:ext cx="902975" cy="479873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/>
          <p:nvPr/>
        </p:nvSpPr>
        <p:spPr>
          <a:xfrm>
            <a:off x="5070475" y="4079700"/>
            <a:ext cx="4144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: Dipartimento di Ingeneria Civile, Ambientale e Meccanica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: Dipartimento di Matematica e Fisica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 : Dipartimento di Ingeneria e Scienza dell’informazione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 : Dipartimento di Biologia Cellulare et di Ingegneria industriale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Rovereto (au sud de Trento) : Dipartimento di Psicologia e scienze cognitive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Povo</a:t>
            </a:r>
            <a:endParaRPr/>
          </a:p>
        </p:txBody>
      </p:sp>
      <p:sp>
        <p:nvSpPr>
          <p:cNvPr id="114" name="Google Shape;114;p19"/>
          <p:cNvSpPr txBox="1"/>
          <p:nvPr>
            <p:ph idx="1" type="body"/>
          </p:nvPr>
        </p:nvSpPr>
        <p:spPr>
          <a:xfrm>
            <a:off x="244025" y="1297175"/>
            <a:ext cx="43281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fr" sz="1400">
                <a:latin typeface="Calibri"/>
                <a:ea typeface="Calibri"/>
                <a:cs typeface="Calibri"/>
                <a:sym typeface="Calibri"/>
              </a:rPr>
              <a:t>Là où se trouvent les départements partenaires des Ponts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fr" sz="1400">
                <a:latin typeface="Calibri"/>
                <a:ea typeface="Calibri"/>
                <a:cs typeface="Calibri"/>
                <a:sym typeface="Calibri"/>
              </a:rPr>
              <a:t>Dans la montagne : 20 min de bus / 10 min de voiture (très déconseillé à pied ou en vélo car en montée)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fr" sz="1400">
                <a:latin typeface="Calibri"/>
                <a:ea typeface="Calibri"/>
                <a:cs typeface="Calibri"/>
                <a:sym typeface="Calibri"/>
              </a:rPr>
              <a:t>Pass transport : 50€/année valable dans tout le Trentino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fr" sz="1400">
                <a:latin typeface="Calibri"/>
                <a:ea typeface="Calibri"/>
                <a:cs typeface="Calibri"/>
                <a:sym typeface="Calibri"/>
              </a:rPr>
              <a:t>Cantine : moins bonne et plus chère qu’aux Ponts, mais correcte (le personnel ne parle pas anglais)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625" y="1936225"/>
            <a:ext cx="4150052" cy="311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 rotWithShape="1">
          <a:blip r:embed="rId4">
            <a:alphaModFix/>
          </a:blip>
          <a:srcRect b="0" l="22305" r="0" t="0"/>
          <a:stretch/>
        </p:blipFill>
        <p:spPr>
          <a:xfrm>
            <a:off x="5011625" y="0"/>
            <a:ext cx="4150052" cy="1936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cours</a:t>
            </a:r>
            <a:endParaRPr/>
          </a:p>
        </p:txBody>
      </p:sp>
      <p:sp>
        <p:nvSpPr>
          <p:cNvPr id="122" name="Google Shape;122;p20"/>
          <p:cNvSpPr txBox="1"/>
          <p:nvPr>
            <p:ph idx="1" type="body"/>
          </p:nvPr>
        </p:nvSpPr>
        <p:spPr>
          <a:xfrm>
            <a:off x="311700" y="1486700"/>
            <a:ext cx="8520600" cy="345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fr" sz="1400" u="sng">
                <a:latin typeface="Calibri"/>
                <a:ea typeface="Calibri"/>
                <a:cs typeface="Calibri"/>
                <a:sym typeface="Calibri"/>
              </a:rPr>
              <a:t>Département</a:t>
            </a:r>
            <a:r>
              <a:rPr lang="fr" sz="1400">
                <a:latin typeface="Calibri"/>
                <a:ea typeface="Calibri"/>
                <a:cs typeface="Calibri"/>
                <a:sym typeface="Calibri"/>
              </a:rPr>
              <a:t> : en c</a:t>
            </a:r>
            <a:r>
              <a:rPr lang="fr" sz="1400">
                <a:latin typeface="Calibri"/>
                <a:ea typeface="Calibri"/>
                <a:cs typeface="Calibri"/>
                <a:sym typeface="Calibri"/>
              </a:rPr>
              <a:t>hoisir un et prendre minimum 60% (en terme d’ECTS) dans ce département (Pia : Dpt Computer Science, Etienne : Dpt Industrial Engineering)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fr" sz="1400" u="sng">
                <a:latin typeface="Calibri"/>
                <a:ea typeface="Calibri"/>
                <a:cs typeface="Calibri"/>
                <a:sym typeface="Calibri"/>
              </a:rPr>
              <a:t>Cours</a:t>
            </a:r>
            <a:r>
              <a:rPr lang="fr" sz="1400">
                <a:latin typeface="Calibri"/>
                <a:ea typeface="Calibri"/>
                <a:cs typeface="Calibri"/>
                <a:sym typeface="Calibri"/>
              </a:rPr>
              <a:t> : niveaux variés, beaucoup de cours donnés en anglais, une très grosse offre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fr" sz="1400" u="sng">
                <a:latin typeface="Calibri"/>
                <a:ea typeface="Calibri"/>
                <a:cs typeface="Calibri"/>
                <a:sym typeface="Calibri"/>
              </a:rPr>
              <a:t>Emploi du temps</a:t>
            </a:r>
            <a:r>
              <a:rPr lang="fr" sz="1400">
                <a:latin typeface="Calibri"/>
                <a:ea typeface="Calibri"/>
                <a:cs typeface="Calibri"/>
                <a:sym typeface="Calibri"/>
              </a:rPr>
              <a:t> : les cours ont 2 créneaux/semaine donc se chevauchent facilement, donc difficile de se faire un edt, sauf si les cours sont dans un même parcours, mais sont assez légers (très peu de devoirs)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fr" sz="1400" u="sng">
                <a:latin typeface="Calibri"/>
                <a:ea typeface="Calibri"/>
                <a:cs typeface="Calibri"/>
                <a:sym typeface="Calibri"/>
              </a:rPr>
              <a:t>Laboratoires</a:t>
            </a:r>
            <a:r>
              <a:rPr lang="fr" sz="1400">
                <a:latin typeface="Calibri"/>
                <a:ea typeface="Calibri"/>
                <a:cs typeface="Calibri"/>
                <a:sym typeface="Calibri"/>
              </a:rPr>
              <a:t> : en informatique, c’est pas du tout des exercices pratiques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fr" sz="1400" u="sng">
                <a:latin typeface="Calibri"/>
                <a:ea typeface="Calibri"/>
                <a:cs typeface="Calibri"/>
                <a:sym typeface="Calibri"/>
              </a:rPr>
              <a:t>Examens</a:t>
            </a:r>
            <a:r>
              <a:rPr lang="fr" sz="1400">
                <a:latin typeface="Calibri"/>
                <a:ea typeface="Calibri"/>
                <a:cs typeface="Calibri"/>
                <a:sym typeface="Calibri"/>
              </a:rPr>
              <a:t> : 2/3 sessions + rattrapages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fr" sz="1400" u="sng">
                <a:latin typeface="Calibri"/>
                <a:ea typeface="Calibri"/>
                <a:cs typeface="Calibri"/>
                <a:sym typeface="Calibri"/>
              </a:rPr>
              <a:t>Présentiel</a:t>
            </a:r>
            <a:r>
              <a:rPr lang="fr" sz="1400">
                <a:latin typeface="Calibri"/>
                <a:ea typeface="Calibri"/>
                <a:cs typeface="Calibri"/>
                <a:sym typeface="Calibri"/>
              </a:rPr>
              <a:t> : non obligatoire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fr" sz="1400" u="sng">
                <a:latin typeface="Calibri"/>
                <a:ea typeface="Calibri"/>
                <a:cs typeface="Calibri"/>
                <a:sym typeface="Calibri"/>
              </a:rPr>
              <a:t>Cours d’italien</a:t>
            </a:r>
            <a:r>
              <a:rPr lang="fr" sz="1400">
                <a:latin typeface="Calibri"/>
                <a:ea typeface="Calibri"/>
                <a:cs typeface="Calibri"/>
                <a:sym typeface="Calibri"/>
              </a:rPr>
              <a:t> : possibilité de prendre un cours d’italien gratuitement, mais pas très bons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fr" sz="1400" u="sng">
                <a:latin typeface="Calibri"/>
                <a:ea typeface="Calibri"/>
                <a:cs typeface="Calibri"/>
                <a:sym typeface="Calibri"/>
              </a:rPr>
              <a:t>Site</a:t>
            </a:r>
            <a:r>
              <a:rPr lang="fr" sz="1400">
                <a:latin typeface="Calibri"/>
                <a:ea typeface="Calibri"/>
                <a:cs typeface="Calibri"/>
                <a:sym typeface="Calibri"/>
              </a:rPr>
              <a:t> : équivalent educnet bien fait, enregistrements et matériel des cours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fr" sz="1400" u="sng">
                <a:latin typeface="Calibri"/>
                <a:ea typeface="Calibri"/>
                <a:cs typeface="Calibri"/>
                <a:sym typeface="Calibri"/>
              </a:rPr>
              <a:t>Accueil</a:t>
            </a:r>
            <a:r>
              <a:rPr lang="fr" sz="1400">
                <a:latin typeface="Calibri"/>
                <a:ea typeface="Calibri"/>
                <a:cs typeface="Calibri"/>
                <a:sym typeface="Calibri"/>
              </a:rPr>
              <a:t> : se rendre à son premier cours de soi-même, personne pour vous accueillir ou vous expliquer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00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vie à Trente</a:t>
            </a:r>
            <a:endParaRPr/>
          </a:p>
        </p:txBody>
      </p:sp>
      <p:sp>
        <p:nvSpPr>
          <p:cNvPr id="128" name="Google Shape;128;p21"/>
          <p:cNvSpPr txBox="1"/>
          <p:nvPr>
            <p:ph idx="1" type="body"/>
          </p:nvPr>
        </p:nvSpPr>
        <p:spPr>
          <a:xfrm>
            <a:off x="311700" y="1244400"/>
            <a:ext cx="5071500" cy="34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fr" sz="1400" u="sng">
                <a:latin typeface="Calibri"/>
                <a:ea typeface="Calibri"/>
                <a:cs typeface="Calibri"/>
                <a:sym typeface="Calibri"/>
              </a:rPr>
              <a:t>Logements</a:t>
            </a:r>
            <a:r>
              <a:rPr lang="fr" sz="1400">
                <a:latin typeface="Calibri"/>
                <a:ea typeface="Calibri"/>
                <a:cs typeface="Calibri"/>
                <a:sym typeface="Calibri"/>
              </a:rPr>
              <a:t> : bons logements pour 400€, mais il faut s’y prendre tôt / être réactif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fr" sz="1400" u="sng">
                <a:latin typeface="Calibri"/>
                <a:ea typeface="Calibri"/>
                <a:cs typeface="Calibri"/>
                <a:sym typeface="Calibri"/>
              </a:rPr>
              <a:t>Nourriture</a:t>
            </a:r>
            <a:r>
              <a:rPr lang="fr" sz="1400">
                <a:latin typeface="Calibri"/>
                <a:ea typeface="Calibri"/>
                <a:cs typeface="Calibri"/>
                <a:sym typeface="Calibri"/>
              </a:rPr>
              <a:t> : prix des supermarchés / restaurants comme en France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fr" sz="1400" u="sng">
                <a:latin typeface="Calibri"/>
                <a:ea typeface="Calibri"/>
                <a:cs typeface="Calibri"/>
                <a:sym typeface="Calibri"/>
              </a:rPr>
              <a:t>Vie étudiante</a:t>
            </a:r>
            <a:r>
              <a:rPr lang="fr" sz="1400">
                <a:latin typeface="Calibri"/>
                <a:ea typeface="Calibri"/>
                <a:cs typeface="Calibri"/>
                <a:sym typeface="Calibri"/>
              </a:rPr>
              <a:t> : pas très animée, mais beaucoup d’étudiants à Trente donc les bars du centre historique sont remplis. Animé surtout le mercredi et le weekend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fr" sz="1400" u="sng">
                <a:latin typeface="Calibri"/>
                <a:ea typeface="Calibri"/>
                <a:cs typeface="Calibri"/>
                <a:sym typeface="Calibri"/>
              </a:rPr>
              <a:t>Médecins</a:t>
            </a:r>
            <a:r>
              <a:rPr lang="fr" sz="1400">
                <a:latin typeface="Calibri"/>
                <a:ea typeface="Calibri"/>
                <a:cs typeface="Calibri"/>
                <a:sym typeface="Calibri"/>
              </a:rPr>
              <a:t> : un peu compliqué, certains ne parlent pas anglais, mais remboursé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fr" sz="1400">
                <a:latin typeface="Calibri"/>
                <a:ea typeface="Calibri"/>
                <a:cs typeface="Calibri"/>
                <a:sym typeface="Calibri"/>
              </a:rPr>
              <a:t>A part les étudiants, les italiens ne parlent pas très bien anglais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fr" sz="1400">
                <a:latin typeface="Calibri"/>
                <a:ea typeface="Calibri"/>
                <a:cs typeface="Calibri"/>
                <a:sym typeface="Calibri"/>
              </a:rPr>
              <a:t>Nous sommes arrivés à Trente il y a deux mois, encore beaucoup de choses à découvrir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21"/>
          <p:cNvPicPr preferRelativeResize="0"/>
          <p:nvPr/>
        </p:nvPicPr>
        <p:blipFill rotWithShape="1">
          <a:blip r:embed="rId3">
            <a:alphaModFix/>
          </a:blip>
          <a:srcRect b="0" l="0" r="0" t="11730"/>
          <a:stretch/>
        </p:blipFill>
        <p:spPr>
          <a:xfrm>
            <a:off x="6691475" y="0"/>
            <a:ext cx="2452526" cy="288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 rotWithShape="1">
          <a:blip r:embed="rId4">
            <a:alphaModFix/>
          </a:blip>
          <a:srcRect b="16296" l="5551" r="7702" t="0"/>
          <a:stretch/>
        </p:blipFill>
        <p:spPr>
          <a:xfrm>
            <a:off x="5635050" y="2886325"/>
            <a:ext cx="3508951" cy="225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