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901" r:id="rId2"/>
  </p:sldMasterIdLst>
  <p:notesMasterIdLst>
    <p:notesMasterId r:id="rId4"/>
  </p:notesMasterIdLst>
  <p:handoutMasterIdLst>
    <p:handoutMasterId r:id="rId5"/>
  </p:handoutMasterIdLst>
  <p:sldIdLst>
    <p:sldId id="669" r:id="rId3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0080"/>
    <a:srgbClr val="008000"/>
    <a:srgbClr val="0000CC"/>
    <a:srgbClr val="FF0000"/>
    <a:srgbClr val="339933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718" autoAdjust="0"/>
  </p:normalViewPr>
  <p:slideViewPr>
    <p:cSldViewPr snapToGrid="0">
      <p:cViewPr varScale="1">
        <p:scale>
          <a:sx n="64" d="100"/>
          <a:sy n="64" d="100"/>
        </p:scale>
        <p:origin x="133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26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64FA8F-6BF3-4E87-B399-902444EC04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345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1155"/>
            <a:ext cx="5205932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34DC74-D418-4BE2-B424-61D23E12AC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2042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fr-FR" altLang="fr-FR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altLang="fr-FR">
                  <a:latin typeface="Times New Roman" pitchFamily="18" charset="0"/>
                </a:endParaRPr>
              </a:p>
            </p:txBody>
          </p:sp>
        </p:grpSp>
      </p:grpSp>
      <p:sp>
        <p:nvSpPr>
          <p:cNvPr id="2437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2437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A8858-C87F-43BA-8665-46CDD63589E8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1B002-D668-49B9-BCB8-29099932109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B44CB-5338-4260-AED2-E9DDEE0625E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86B0D-F63A-49DA-AC20-19E89487E356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974A-F182-48C0-98E5-A6152DB1C9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00D5-1053-4A07-9113-EA3D41B040BE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F1ABC-A669-4128-AD18-D4153586A9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659A2-4DAB-4745-AF33-330B55FD8A84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0B624-EB50-4271-B07C-6A1118D3DF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415C-9C37-439A-B581-ED25057F1E98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64AC-F70A-45D0-A2D2-308225F1FE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2F03-7A97-43E9-8A05-BEE784D840B7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7DD37-0076-498D-82D3-50C28ABCD3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746D-18FE-4BA4-989C-96B701F3F2CD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C07EF-0AB3-43C3-ADE2-A6754D4346B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3810-E7DF-4107-B778-CA4FAF2B3FE9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CDD8-AD82-4BB2-BE52-C8CD51B1801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0C55-C0CF-46F5-9F24-ECEB554AD001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AF90-D09F-4E4F-B0E5-9AB5992D0B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0A0E5-DEB1-419E-8149-92F8BF947E6F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B5FC3-6788-4C09-B8C2-B2DE6832691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0328-3720-450E-8C14-5CB1960EC569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3716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7162800" y="62484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12700">
            <a:solidFill>
              <a:srgbClr val="3A7A8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fr-FR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3A7A8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 &gt; </a:t>
            </a:r>
            <a:fld id="{D0860DEF-2146-4AD5-B0F5-E07BC006CF2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9223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7213" y="5867400"/>
            <a:ext cx="17795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553200"/>
            <a:ext cx="6905625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77684972-9342-406B-9891-4D17190EBD4E}" type="datetime1">
              <a:rPr lang="fr-FR"/>
              <a:pPr>
                <a:defRPr/>
              </a:pPr>
              <a:t>09/11/2023</a:t>
            </a:fld>
            <a:r>
              <a:rPr lang="fr-FR"/>
              <a:t>Mardi 9 décembre - Journée Française de l'Interopérabilité Géospatiale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7A8F"/>
        </a:buClr>
        <a:buSzPct val="150000"/>
        <a:buChar char="&gt;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7A8F"/>
        </a:buClr>
        <a:buSzPct val="15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7A8F"/>
        </a:buClr>
        <a:buSzPct val="150000"/>
        <a:buChar char="–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B659547-A5F0-4EFB-8523-EB9EF26AF7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fr-FR" altLang="fr-FR"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altLang="fr-FR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427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199F5035-C9BD-4C37-A230-07A3A911BC56}" type="datetime1">
              <a:rPr lang="fr-FR" altLang="fr-FR"/>
              <a:pPr>
                <a:defRPr/>
              </a:pPr>
              <a:t>09/11/2023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9993" y="104115"/>
            <a:ext cx="6160883" cy="312345"/>
          </a:xfrm>
          <a:solidFill>
            <a:schemeClr val="bg1"/>
          </a:solidFill>
        </p:spPr>
        <p:txBody>
          <a:bodyPr/>
          <a:lstStyle/>
          <a:p>
            <a:r>
              <a:rPr lang="fr-FR" altLang="fr-FR" sz="2000" dirty="0">
                <a:solidFill>
                  <a:srgbClr val="800080"/>
                </a:solidFill>
              </a:rPr>
              <a:t>Géomécanique et Géotechnique Avancée</a:t>
            </a:r>
            <a:endParaRPr lang="fr-FR" sz="2000" dirty="0">
              <a:solidFill>
                <a:srgbClr val="80008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5896"/>
              </p:ext>
            </p:extLst>
          </p:nvPr>
        </p:nvGraphicFramePr>
        <p:xfrm>
          <a:off x="1381449" y="1027015"/>
          <a:ext cx="5914433" cy="5145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40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Séance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Cours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26/09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Géomécanique pour l’énergie et l’environnement : enjeux et défis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Introduction au comportement mécanique des roches / Critères de résistance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03/10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TD : Critères de résistance des roches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Déformations irréversibles : plasticité, viscoplasticité, fluage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17/10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LG, YF 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TD : Plasticité et fluage des matériaux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rgbClr val="800080"/>
                          </a:solidFill>
                          <a:effectLst/>
                        </a:rPr>
                        <a:t>Projets</a:t>
                      </a:r>
                      <a:r>
                        <a:rPr lang="fr-FR" sz="1000" dirty="0">
                          <a:effectLst/>
                        </a:rPr>
                        <a:t> : choix et mise en place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24/10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Elasticité Anisotrope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 : </a:t>
                      </a:r>
                      <a:r>
                        <a:rPr lang="fr-FR" sz="1000" dirty="0">
                          <a:effectLst/>
                        </a:rPr>
                        <a:t>Elasticité Anisotrope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07/11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LG, YF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Contraintes et déplacements autour des ouvrages profonds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rgbClr val="800080"/>
                          </a:solidFill>
                          <a:effectLst/>
                        </a:rPr>
                        <a:t>Projets</a:t>
                      </a:r>
                      <a:r>
                        <a:rPr lang="fr-FR" sz="1000" dirty="0">
                          <a:effectLst/>
                        </a:rPr>
                        <a:t> : Démarrage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14/11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Poro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-Elasticité roches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 </a:t>
                      </a:r>
                      <a:r>
                        <a:rPr lang="fr-FR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Poro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-Elasticité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28/11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Comportement des ouvrages souterrains : application au 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>dimensionnement des tunnels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8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05/12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</a:t>
                      </a:r>
                      <a:endParaRPr lang="fr-F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TD : Tunnels en milieu rocheux profond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12/12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LG, YF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Mécanique des Discontinuités Rocheuses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Projets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000" dirty="0">
                          <a:effectLst/>
                        </a:rPr>
                        <a:t>suite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 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19/12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  <a:endParaRPr lang="fr-FR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LG, YF 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TD: Discontinuités rocheuses</a:t>
                      </a:r>
                      <a:endParaRPr lang="fr-FR" sz="1000" b="1" kern="1200" dirty="0">
                        <a:solidFill>
                          <a:srgbClr val="80008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Projets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000" dirty="0">
                          <a:effectLst/>
                        </a:rPr>
                        <a:t>suite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9/01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AP, LG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H.P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Projets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000" dirty="0">
                          <a:effectLst/>
                        </a:rPr>
                        <a:t>suite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rgbClr val="3333FF"/>
                          </a:solidFill>
                          <a:effectLst/>
                        </a:rPr>
                        <a:t>Conférence</a:t>
                      </a:r>
                      <a:r>
                        <a:rPr lang="fr-FR" sz="1000" b="0" dirty="0">
                          <a:solidFill>
                            <a:srgbClr val="3333FF"/>
                          </a:solidFill>
                          <a:effectLst/>
                        </a:rPr>
                        <a:t>: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Géomécanique Pétrolière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8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16/01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AP, LG, YF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Projets </a:t>
                      </a:r>
                      <a:r>
                        <a:rPr lang="fr-FR" sz="1000" dirty="0">
                          <a:effectLst/>
                        </a:rPr>
                        <a:t>: </a:t>
                      </a:r>
                      <a:r>
                        <a:rPr lang="fr-FR" sz="1000" b="1" dirty="0">
                          <a:effectLst/>
                        </a:rPr>
                        <a:t>Soutenance à mi-parcours</a:t>
                      </a:r>
                      <a:r>
                        <a:rPr lang="fr-FR" sz="1000" baseline="0" dirty="0">
                          <a:effectLst/>
                        </a:rPr>
                        <a:t> (travail </a:t>
                      </a:r>
                      <a:r>
                        <a:rPr lang="fr-FR" sz="1000" dirty="0">
                          <a:effectLst/>
                        </a:rPr>
                        <a:t>complété en dehors des séances pour la remise</a:t>
                      </a:r>
                      <a:r>
                        <a:rPr lang="fr-FR" sz="1000" baseline="0" dirty="0">
                          <a:effectLst/>
                        </a:rPr>
                        <a:t> d’un rapport</a:t>
                      </a:r>
                      <a:r>
                        <a:rPr lang="fr-FR" sz="1000" dirty="0">
                          <a:effectLst/>
                        </a:rPr>
                        <a:t>)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8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13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30/01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AP, LG, YF</a:t>
                      </a:r>
                    </a:p>
                  </a:txBody>
                  <a:tcPr marL="56051" marR="5605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FF0000"/>
                          </a:solidFill>
                          <a:effectLst/>
                        </a:rPr>
                        <a:t>Contrôle</a:t>
                      </a:r>
                      <a:r>
                        <a:rPr lang="fr-FR" sz="1000" dirty="0">
                          <a:effectLst/>
                        </a:rPr>
                        <a:t>    (8h30-10h00)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Projets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000" dirty="0">
                          <a:effectLst/>
                        </a:rPr>
                        <a:t>suite</a:t>
                      </a:r>
                    </a:p>
                  </a:txBody>
                  <a:tcPr marL="56051" marR="5605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6F1ABC-A669-4128-AD18-D4153586A939}" type="slidenum">
              <a:rPr lang="fr-FR" altLang="fr-FR" smtClean="0"/>
              <a:pPr>
                <a:defRPr/>
              </a:pPr>
              <a:t>1</a:t>
            </a:fld>
            <a:endParaRPr lang="fr-FR" altLang="fr-FR" dirty="0"/>
          </a:p>
        </p:txBody>
      </p:sp>
      <p:sp>
        <p:nvSpPr>
          <p:cNvPr id="11" name="Rectangle 10"/>
          <p:cNvSpPr/>
          <p:nvPr/>
        </p:nvSpPr>
        <p:spPr>
          <a:xfrm>
            <a:off x="3296511" y="1020094"/>
            <a:ext cx="3999371" cy="5117684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01718" y="452728"/>
            <a:ext cx="7608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00CC"/>
                </a:solidFill>
              </a:rPr>
              <a:t>13 séances de 2,5 heures, </a:t>
            </a:r>
            <a:r>
              <a:rPr lang="fr-FR" sz="1400" b="1" dirty="0">
                <a:solidFill>
                  <a:srgbClr val="0000CC"/>
                </a:solidFill>
              </a:rPr>
              <a:t>Mardis 13h-15h45</a:t>
            </a:r>
          </a:p>
          <a:p>
            <a:r>
              <a:rPr lang="fr-FR" sz="1400" dirty="0">
                <a:solidFill>
                  <a:srgbClr val="0000CC"/>
                </a:solidFill>
              </a:rPr>
              <a:t>partagées entre séances de cours + TD (8), projets (4), conférence (0,5) et contrôle (0,5)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692" y="6370571"/>
            <a:ext cx="7792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00CC"/>
                </a:solidFill>
              </a:rPr>
              <a:t>AP: Amade </a:t>
            </a:r>
            <a:r>
              <a:rPr lang="fr-FR" sz="1200" dirty="0" err="1">
                <a:solidFill>
                  <a:srgbClr val="0000CC"/>
                </a:solidFill>
              </a:rPr>
              <a:t>Pouya</a:t>
            </a:r>
            <a:r>
              <a:rPr lang="fr-FR" sz="1200" dirty="0">
                <a:solidFill>
                  <a:srgbClr val="0000CC"/>
                </a:solidFill>
              </a:rPr>
              <a:t>, </a:t>
            </a:r>
            <a:r>
              <a:rPr lang="fr-FR" sz="1200" dirty="0" err="1">
                <a:solidFill>
                  <a:srgbClr val="0000CC"/>
                </a:solidFill>
              </a:rPr>
              <a:t>LG:Lina</a:t>
            </a:r>
            <a:r>
              <a:rPr lang="fr-FR" sz="1200" dirty="0">
                <a:solidFill>
                  <a:srgbClr val="0000CC"/>
                </a:solidFill>
              </a:rPr>
              <a:t> </a:t>
            </a:r>
            <a:r>
              <a:rPr lang="fr-FR" sz="1200" dirty="0" err="1">
                <a:solidFill>
                  <a:srgbClr val="0000CC"/>
                </a:solidFill>
              </a:rPr>
              <a:t>Guayacan</a:t>
            </a:r>
            <a:r>
              <a:rPr lang="fr-FR" sz="1200" dirty="0">
                <a:solidFill>
                  <a:srgbClr val="0000CC"/>
                </a:solidFill>
              </a:rPr>
              <a:t>, JS: Jean </a:t>
            </a:r>
            <a:r>
              <a:rPr lang="fr-FR" sz="1200" dirty="0" err="1">
                <a:solidFill>
                  <a:srgbClr val="0000CC"/>
                </a:solidFill>
              </a:rPr>
              <a:t>Sulem</a:t>
            </a:r>
            <a:r>
              <a:rPr lang="fr-FR" sz="1200" dirty="0">
                <a:solidFill>
                  <a:srgbClr val="0000CC"/>
                </a:solidFill>
              </a:rPr>
              <a:t>, J-F.S: H. </a:t>
            </a:r>
            <a:r>
              <a:rPr lang="fr-FR" sz="1200" dirty="0" err="1">
                <a:solidFill>
                  <a:srgbClr val="0000CC"/>
                </a:solidFill>
              </a:rPr>
              <a:t>Pourpak</a:t>
            </a:r>
            <a:r>
              <a:rPr lang="fr-FR" sz="1200" dirty="0">
                <a:solidFill>
                  <a:srgbClr val="0000CC"/>
                </a:solidFill>
              </a:rPr>
              <a:t>, YF: Y. </a:t>
            </a:r>
            <a:r>
              <a:rPr lang="fr-FR" sz="1200" dirty="0" err="1">
                <a:solidFill>
                  <a:srgbClr val="0000CC"/>
                </a:solidFill>
              </a:rPr>
              <a:t>Fallah</a:t>
            </a:r>
            <a:endParaRPr lang="fr-FR" sz="1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12507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33401</TotalTime>
  <Words>264</Words>
  <Application>Microsoft Office PowerPoint</Application>
  <PresentationFormat>Affichage à l'écran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Times</vt:lpstr>
      <vt:lpstr>Times New Roman</vt:lpstr>
      <vt:lpstr>Wingdings</vt:lpstr>
      <vt:lpstr>Modèle par défaut</vt:lpstr>
      <vt:lpstr>Pixel</vt:lpstr>
      <vt:lpstr>Géomécanique et Géotechnique Avancée</vt:lpstr>
    </vt:vector>
  </TitlesOfParts>
  <Company>VERBE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normalisée</dc:title>
  <dc:creator>caroline Langlois</dc:creator>
  <cp:lastModifiedBy>Amade POUYA</cp:lastModifiedBy>
  <cp:revision>1301</cp:revision>
  <cp:lastPrinted>2022-12-14T11:17:46Z</cp:lastPrinted>
  <dcterms:created xsi:type="dcterms:W3CDTF">2002-11-08T14:40:49Z</dcterms:created>
  <dcterms:modified xsi:type="dcterms:W3CDTF">2023-11-09T09:43:24Z</dcterms:modified>
</cp:coreProperties>
</file>