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81" r:id="rId3"/>
    <p:sldId id="309" r:id="rId4"/>
    <p:sldId id="323" r:id="rId5"/>
    <p:sldId id="288" r:id="rId6"/>
    <p:sldId id="313" r:id="rId7"/>
    <p:sldId id="315" r:id="rId8"/>
    <p:sldId id="317" r:id="rId9"/>
    <p:sldId id="321" r:id="rId10"/>
    <p:sldId id="319" r:id="rId11"/>
    <p:sldId id="322" r:id="rId12"/>
    <p:sldId id="320" r:id="rId13"/>
    <p:sldId id="310"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onyme" initials="A" lastIdx="3" clrIdx="0">
    <p:extLst>
      <p:ext uri="{19B8F6BF-5375-455C-9EA6-DF929625EA0E}">
        <p15:presenceInfo xmlns:p15="http://schemas.microsoft.com/office/powerpoint/2012/main" userId="anony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445"/>
    <a:srgbClr val="B49814"/>
    <a:srgbClr val="31A5C4"/>
    <a:srgbClr val="C09900"/>
    <a:srgbClr val="002A40"/>
    <a:srgbClr val="00A6C8"/>
    <a:srgbClr val="030000"/>
    <a:srgbClr val="D4A700"/>
    <a:srgbClr val="B9DAE1"/>
    <a:srgbClr val="8E8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4660"/>
  </p:normalViewPr>
  <p:slideViewPr>
    <p:cSldViewPr snapToGrid="0">
      <p:cViewPr varScale="1">
        <p:scale>
          <a:sx n="107" d="100"/>
          <a:sy n="107"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137D884-86B2-406E-B3E3-8A804BBFAD3F}" type="datetimeFigureOut">
              <a:rPr lang="fr-FR" smtClean="0"/>
              <a:t>27/06/2023</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9FA02C3-87D1-4B4A-853A-1031B0C5C127}" type="slidenum">
              <a:rPr lang="fr-FR" smtClean="0"/>
              <a:t>‹N°›</a:t>
            </a:fld>
            <a:endParaRPr lang="fr-FR"/>
          </a:p>
        </p:txBody>
      </p:sp>
    </p:spTree>
    <p:extLst>
      <p:ext uri="{BB962C8B-B14F-4D97-AF65-F5344CB8AC3E}">
        <p14:creationId xmlns:p14="http://schemas.microsoft.com/office/powerpoint/2010/main" val="2156615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F26AA5D-C8F8-48EB-BFB3-CB6DDFF66C9A}" type="datetimeFigureOut">
              <a:rPr lang="fr-FR" smtClean="0"/>
              <a:t>27/06/2023</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6283CCD-0566-4BD3-A2BF-E2FAD87E00D4}" type="slidenum">
              <a:rPr lang="fr-FR" smtClean="0"/>
              <a:t>‹N°›</a:t>
            </a:fld>
            <a:endParaRPr lang="fr-FR"/>
          </a:p>
        </p:txBody>
      </p:sp>
    </p:spTree>
    <p:extLst>
      <p:ext uri="{BB962C8B-B14F-4D97-AF65-F5344CB8AC3E}">
        <p14:creationId xmlns:p14="http://schemas.microsoft.com/office/powerpoint/2010/main" val="277128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6283CCD-0566-4BD3-A2BF-E2FAD87E00D4}" type="slidenum">
              <a:rPr lang="fr-FR" smtClean="0"/>
              <a:t>2</a:t>
            </a:fld>
            <a:endParaRPr lang="fr-FR"/>
          </a:p>
        </p:txBody>
      </p:sp>
    </p:spTree>
    <p:extLst>
      <p:ext uri="{BB962C8B-B14F-4D97-AF65-F5344CB8AC3E}">
        <p14:creationId xmlns:p14="http://schemas.microsoft.com/office/powerpoint/2010/main" val="185212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6283CCD-0566-4BD3-A2BF-E2FAD87E00D4}" type="slidenum">
              <a:rPr lang="fr-FR" smtClean="0"/>
              <a:t>3</a:t>
            </a:fld>
            <a:endParaRPr lang="fr-FR"/>
          </a:p>
        </p:txBody>
      </p:sp>
    </p:spTree>
    <p:extLst>
      <p:ext uri="{BB962C8B-B14F-4D97-AF65-F5344CB8AC3E}">
        <p14:creationId xmlns:p14="http://schemas.microsoft.com/office/powerpoint/2010/main" val="125167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6283CCD-0566-4BD3-A2BF-E2FAD87E00D4}" type="slidenum">
              <a:rPr lang="fr-FR" smtClean="0"/>
              <a:t>4</a:t>
            </a:fld>
            <a:endParaRPr lang="fr-FR"/>
          </a:p>
        </p:txBody>
      </p:sp>
    </p:spTree>
    <p:extLst>
      <p:ext uri="{BB962C8B-B14F-4D97-AF65-F5344CB8AC3E}">
        <p14:creationId xmlns:p14="http://schemas.microsoft.com/office/powerpoint/2010/main" val="656495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6283CCD-0566-4BD3-A2BF-E2FAD87E00D4}" type="slidenum">
              <a:rPr lang="fr-FR" smtClean="0"/>
              <a:t>9</a:t>
            </a:fld>
            <a:endParaRPr lang="fr-FR"/>
          </a:p>
        </p:txBody>
      </p:sp>
    </p:spTree>
    <p:extLst>
      <p:ext uri="{BB962C8B-B14F-4D97-AF65-F5344CB8AC3E}">
        <p14:creationId xmlns:p14="http://schemas.microsoft.com/office/powerpoint/2010/main" val="115582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84FAECF-371C-44B2-9434-3FE1C84F141E}"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90817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4FAECF-371C-44B2-9434-3FE1C84F141E}"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328639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4FAECF-371C-44B2-9434-3FE1C84F141E}"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342324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4FAECF-371C-44B2-9434-3FE1C84F141E}"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51968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684FAECF-371C-44B2-9434-3FE1C84F141E}"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253435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84FAECF-371C-44B2-9434-3FE1C84F141E}"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63603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84FAECF-371C-44B2-9434-3FE1C84F141E}"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415559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84FAECF-371C-44B2-9434-3FE1C84F141E}"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30508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FAECF-371C-44B2-9434-3FE1C84F141E}"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328053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684FAECF-371C-44B2-9434-3FE1C84F141E}"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35628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684FAECF-371C-44B2-9434-3FE1C84F141E}"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6F3B6B-64B1-4A58-B7EB-E76145673A37}" type="slidenum">
              <a:rPr lang="fr-FR" smtClean="0"/>
              <a:t>‹N°›</a:t>
            </a:fld>
            <a:endParaRPr lang="fr-FR"/>
          </a:p>
        </p:txBody>
      </p:sp>
    </p:spTree>
    <p:extLst>
      <p:ext uri="{BB962C8B-B14F-4D97-AF65-F5344CB8AC3E}">
        <p14:creationId xmlns:p14="http://schemas.microsoft.com/office/powerpoint/2010/main" val="392240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FAECF-371C-44B2-9434-3FE1C84F141E}" type="datetimeFigureOut">
              <a:rPr lang="fr-FR" smtClean="0"/>
              <a:t>27/06/2023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F3B6B-64B1-4A58-B7EB-E76145673A37}" type="slidenum">
              <a:rPr lang="fr-FR" smtClean="0"/>
              <a:t>‹N°›</a:t>
            </a:fld>
            <a:endParaRPr lang="fr-FR"/>
          </a:p>
        </p:txBody>
      </p:sp>
    </p:spTree>
    <p:extLst>
      <p:ext uri="{BB962C8B-B14F-4D97-AF65-F5344CB8AC3E}">
        <p14:creationId xmlns:p14="http://schemas.microsoft.com/office/powerpoint/2010/main" val="3196891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ducnet.enpc.fr/course/view.php?id=781"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mailto:Isabelle.salengros@enpc.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Jennifer.lessertisseur@enpc.fr" TargetMode="External"/><Relationship Id="rId5" Type="http://schemas.openxmlformats.org/officeDocument/2006/relationships/hyperlink" Target="mailto:Anne.le-bourvellec@enpc.fr" TargetMode="External"/><Relationship Id="rId4" Type="http://schemas.openxmlformats.org/officeDocument/2006/relationships/hyperlink" Target="mailto:Amokrane.kaddour@enpc.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educnet.enpc.fr/course/view.php?id=84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educnet.enpc.fr/course/view.php?id=17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0577" y="600918"/>
            <a:ext cx="2440668" cy="362245"/>
          </a:xfrm>
        </p:spPr>
        <p:txBody>
          <a:bodyPr>
            <a:noAutofit/>
          </a:bodyPr>
          <a:lstStyle/>
          <a:p>
            <a:pPr algn="l"/>
            <a:r>
              <a:rPr lang="fr-FR" sz="2000" b="1" dirty="0">
                <a:latin typeface="Arial" panose="020B0604020202020204" pitchFamily="34" charset="0"/>
                <a:cs typeface="Arial" panose="020B0604020202020204" pitchFamily="34" charset="0"/>
              </a:rPr>
              <a:t>Rentrée 2023</a:t>
            </a: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577" y="5781035"/>
            <a:ext cx="702120" cy="919127"/>
          </a:xfrm>
          <a:prstGeom prst="rect">
            <a:avLst/>
          </a:prstGeom>
        </p:spPr>
      </p:pic>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t="8675"/>
          <a:stretch/>
        </p:blipFill>
        <p:spPr>
          <a:xfrm>
            <a:off x="0" y="1149531"/>
            <a:ext cx="9144000" cy="4418957"/>
          </a:xfrm>
          <a:prstGeom prst="rect">
            <a:avLst/>
          </a:prstGeom>
        </p:spPr>
      </p:pic>
      <p:sp>
        <p:nvSpPr>
          <p:cNvPr id="6" name="ZoneTexte 5"/>
          <p:cNvSpPr txBox="1"/>
          <p:nvPr/>
        </p:nvSpPr>
        <p:spPr>
          <a:xfrm>
            <a:off x="3117272" y="5657671"/>
            <a:ext cx="5725391" cy="1200329"/>
          </a:xfrm>
          <a:prstGeom prst="rect">
            <a:avLst/>
          </a:prstGeom>
          <a:noFill/>
        </p:spPr>
        <p:txBody>
          <a:bodyPr wrap="square" rtlCol="0">
            <a:spAutoFit/>
          </a:bodyPr>
          <a:lstStyle/>
          <a:p>
            <a:pPr algn="r"/>
            <a:r>
              <a:rPr lang="fr-FR" sz="2400" dirty="0">
                <a:solidFill>
                  <a:srgbClr val="31A5C4"/>
                </a:solidFill>
                <a:latin typeface="Arial" panose="020B0604020202020204" pitchFamily="34" charset="0"/>
                <a:cs typeface="Arial" panose="020B0604020202020204" pitchFamily="34" charset="0"/>
              </a:rPr>
              <a:t>L’ÉCOLE DES PONTS PARISTECH</a:t>
            </a:r>
          </a:p>
          <a:p>
            <a:pPr algn="r"/>
            <a:r>
              <a:rPr lang="fr-FR" sz="2400" dirty="0">
                <a:latin typeface="Arial" panose="020B0604020202020204" pitchFamily="34" charset="0"/>
                <a:cs typeface="Arial" panose="020B0604020202020204" pitchFamily="34" charset="0"/>
              </a:rPr>
              <a:t>Bienvenue à la section de Français langue étrangère (FLE)</a:t>
            </a:r>
          </a:p>
        </p:txBody>
      </p:sp>
    </p:spTree>
    <p:extLst>
      <p:ext uri="{BB962C8B-B14F-4D97-AF65-F5344CB8AC3E}">
        <p14:creationId xmlns:p14="http://schemas.microsoft.com/office/powerpoint/2010/main" val="1641359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49784" y="319362"/>
            <a:ext cx="108000" cy="5832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583200"/>
          </a:xfrm>
          <a:prstGeom prst="rect">
            <a:avLst/>
          </a:prstGeom>
          <a:solidFill>
            <a:srgbClr val="31A5C4"/>
          </a:solidFill>
        </p:spPr>
        <p:txBody>
          <a:bodyPr wrap="square" rtlCol="0">
            <a:spAutoFit/>
          </a:bodyPr>
          <a:lstStyle/>
          <a:p>
            <a:r>
              <a:rPr lang="fr-FR" sz="2800" b="1" dirty="0">
                <a:solidFill>
                  <a:schemeClr val="bg1"/>
                </a:solidFill>
                <a:latin typeface="Arial" panose="020B0604020202020204" pitchFamily="34" charset="0"/>
                <a:cs typeface="Arial" panose="020B0604020202020204" pitchFamily="34" charset="0"/>
              </a:rPr>
              <a:t>Plagiat</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405746" y="1444335"/>
            <a:ext cx="4185125" cy="6678751"/>
          </a:xfrm>
          <a:prstGeom prst="rect">
            <a:avLst/>
          </a:prstGeom>
          <a:noFill/>
        </p:spPr>
        <p:txBody>
          <a:bodyPr wrap="square" rtlCol="0">
            <a:spAutoFit/>
          </a:bodyPr>
          <a:lstStyle/>
          <a:p>
            <a:pPr algn="just"/>
            <a:r>
              <a:rPr lang="fr-FR" b="1" dirty="0">
                <a:latin typeface="Arial" panose="020B0604020202020204" pitchFamily="34" charset="0"/>
                <a:cs typeface="Arial" panose="020B0604020202020204" pitchFamily="34" charset="0"/>
              </a:rPr>
              <a:t>Charte pour le respect des droits d’auteur et de la propriété intellectuelle</a:t>
            </a:r>
          </a:p>
          <a:p>
            <a:pPr algn="just"/>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 Citer ses sources devient donc non seulement une règle méthodologique incontournable, mais aussi un devoir, une règle éthique de respect de la personne, une marque d’honnêteté intellectuelle. Emprunter aux autres est rendu possible à deux conditions :</a:t>
            </a:r>
          </a:p>
          <a:p>
            <a:pPr algn="just"/>
            <a:r>
              <a:rPr lang="fr-FR" dirty="0">
                <a:latin typeface="Arial" panose="020B0604020202020204" pitchFamily="34" charset="0"/>
                <a:cs typeface="Arial" panose="020B0604020202020204" pitchFamily="34" charset="0"/>
              </a:rPr>
              <a:t>- mettre la citation ou l’extrait de texte « entre guillemets » ;</a:t>
            </a:r>
          </a:p>
          <a:p>
            <a:pPr marL="285750" indent="-285750" algn="just">
              <a:buFontTx/>
              <a:buChar char="-"/>
            </a:pPr>
            <a:r>
              <a:rPr lang="fr-FR" dirty="0">
                <a:latin typeface="Arial" panose="020B0604020202020204" pitchFamily="34" charset="0"/>
                <a:cs typeface="Arial" panose="020B0604020202020204" pitchFamily="34" charset="0"/>
              </a:rPr>
              <a:t>donner la source de cette référence de façon précise et normalisée. »</a:t>
            </a:r>
          </a:p>
          <a:p>
            <a:pPr algn="just"/>
            <a:r>
              <a:rPr lang="fr-FR" dirty="0">
                <a:latin typeface="Arial" panose="020B0604020202020204" pitchFamily="34" charset="0"/>
                <a:cs typeface="Arial" panose="020B0604020202020204" pitchFamily="34" charset="0"/>
                <a:hlinkClick r:id="rId3"/>
              </a:rPr>
              <a:t>https://educnet.enpc.fr/course/view.php?id=781</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pPr marL="342900" lvl="2" indent="-342900">
              <a:buClr>
                <a:srgbClr val="00A6C6"/>
              </a:buClr>
              <a:buFont typeface="Arial" panose="020B0604020202020204" pitchFamily="34" charset="0"/>
              <a:buChar char="●"/>
            </a:pPr>
            <a:endParaRPr lang="fr-FR" altLang="fr-FR" sz="22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 </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4"/>
          <a:stretch>
            <a:fillRect/>
          </a:stretch>
        </p:blipFill>
        <p:spPr>
          <a:xfrm>
            <a:off x="469323" y="1548620"/>
            <a:ext cx="3658453" cy="4550391"/>
          </a:xfrm>
          <a:prstGeom prst="rect">
            <a:avLst/>
          </a:prstGeom>
        </p:spPr>
      </p:pic>
    </p:spTree>
    <p:extLst>
      <p:ext uri="{BB962C8B-B14F-4D97-AF65-F5344CB8AC3E}">
        <p14:creationId xmlns:p14="http://schemas.microsoft.com/office/powerpoint/2010/main" val="326685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49784" y="319362"/>
            <a:ext cx="108000" cy="5832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523220"/>
          </a:xfrm>
          <a:prstGeom prst="rect">
            <a:avLst/>
          </a:prstGeom>
          <a:solidFill>
            <a:srgbClr val="31A5C4"/>
          </a:solidFill>
        </p:spPr>
        <p:txBody>
          <a:bodyPr wrap="square" rtlCol="0">
            <a:spAutoFit/>
          </a:bodyPr>
          <a:lstStyle/>
          <a:p>
            <a:r>
              <a:rPr lang="fr-FR" sz="2800" b="1">
                <a:solidFill>
                  <a:schemeClr val="bg1"/>
                </a:solidFill>
                <a:latin typeface="Arial" panose="020B0604020202020204" pitchFamily="34" charset="0"/>
                <a:cs typeface="Arial" panose="020B0604020202020204" pitchFamily="34" charset="0"/>
              </a:rPr>
              <a:t>Quelques règles du jeu </a:t>
            </a:r>
            <a:r>
              <a:rPr lang="fr-FR" sz="2800" b="1" dirty="0">
                <a:solidFill>
                  <a:schemeClr val="bg1"/>
                </a:solidFill>
                <a:latin typeface="Arial" panose="020B0604020202020204" pitchFamily="34" charset="0"/>
                <a:cs typeface="Arial" panose="020B0604020202020204" pitchFamily="34" charset="0"/>
              </a:rPr>
              <a:t>à respecter </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09934" y="1313398"/>
            <a:ext cx="7539373" cy="5847755"/>
          </a:xfrm>
          <a:prstGeom prst="rect">
            <a:avLst/>
          </a:prstGeom>
          <a:noFill/>
        </p:spPr>
        <p:txBody>
          <a:bodyPr wrap="square" rtlCol="0">
            <a:spAutoFit/>
          </a:bodyPr>
          <a:lstStyle/>
          <a:p>
            <a:pPr marL="285750" lvl="0" indent="-285750" algn="just">
              <a:buFont typeface="Arial" panose="020B0604020202020204" pitchFamily="34" charset="0"/>
              <a:buChar char="•"/>
            </a:pPr>
            <a:r>
              <a:rPr lang="fr-FR" b="1" dirty="0">
                <a:solidFill>
                  <a:srgbClr val="00B0F0"/>
                </a:solidFill>
                <a:latin typeface="Arial" panose="020B0604020202020204" pitchFamily="34" charset="0"/>
                <a:cs typeface="Arial" panose="020B0604020202020204" pitchFamily="34" charset="0"/>
              </a:rPr>
              <a:t>La présence </a:t>
            </a:r>
            <a:r>
              <a:rPr lang="fr-FR" dirty="0">
                <a:solidFill>
                  <a:srgbClr val="00B0F0"/>
                </a:solidFill>
                <a:latin typeface="Arial" panose="020B0604020202020204" pitchFamily="34" charset="0"/>
                <a:cs typeface="Arial" panose="020B0604020202020204" pitchFamily="34" charset="0"/>
              </a:rPr>
              <a:t>aux cours est obligatoire </a:t>
            </a:r>
            <a:r>
              <a:rPr lang="fr-FR" dirty="0">
                <a:latin typeface="Arial" panose="020B0604020202020204" pitchFamily="34" charset="0"/>
                <a:cs typeface="Arial" panose="020B0604020202020204" pitchFamily="34" charset="0"/>
              </a:rPr>
              <a:t>avec </a:t>
            </a:r>
            <a:r>
              <a:rPr lang="fr-FR" b="1" dirty="0">
                <a:latin typeface="Arial" panose="020B0604020202020204" pitchFamily="34" charset="0"/>
                <a:cs typeface="Arial" panose="020B0604020202020204" pitchFamily="34" charset="0"/>
              </a:rPr>
              <a:t>1 absence autorisée</a:t>
            </a:r>
            <a:r>
              <a:rPr lang="fr-FR" dirty="0">
                <a:latin typeface="Arial" panose="020B0604020202020204" pitchFamily="34" charset="0"/>
                <a:cs typeface="Arial" panose="020B0604020202020204" pitchFamily="34" charset="0"/>
              </a:rPr>
              <a:t> par module et par semestre. Les absences dues à des voyages / visites organisés par le département ne sont pas comptées.</a:t>
            </a:r>
          </a:p>
          <a:p>
            <a:pPr marL="285750" lvl="0" indent="-285750" algn="just">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fr-FR" dirty="0">
                <a:solidFill>
                  <a:srgbClr val="00B0F0"/>
                </a:solidFill>
                <a:latin typeface="Arial" panose="020B0604020202020204" pitchFamily="34" charset="0"/>
                <a:cs typeface="Arial" panose="020B0604020202020204" pitchFamily="34" charset="0"/>
              </a:rPr>
              <a:t>A la seconde absence</a:t>
            </a:r>
            <a:r>
              <a:rPr lang="fr-FR" dirty="0">
                <a:latin typeface="Arial" panose="020B0604020202020204" pitchFamily="34" charset="0"/>
                <a:cs typeface="Arial" panose="020B0604020202020204" pitchFamily="34" charset="0"/>
              </a:rPr>
              <a:t>, un travail supplémentaire à domicile est à effectuer.</a:t>
            </a:r>
          </a:p>
          <a:p>
            <a:pPr marL="285750" lvl="0" indent="-285750" algn="just">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fr-FR" dirty="0">
                <a:solidFill>
                  <a:srgbClr val="00B0F0"/>
                </a:solidFill>
                <a:latin typeface="Arial" panose="020B0604020202020204" pitchFamily="34" charset="0"/>
                <a:cs typeface="Arial" panose="020B0604020202020204" pitchFamily="34" charset="0"/>
              </a:rPr>
              <a:t>Important : </a:t>
            </a:r>
            <a:r>
              <a:rPr lang="fr-FR" dirty="0">
                <a:latin typeface="Arial" panose="020B0604020202020204" pitchFamily="34" charset="0"/>
                <a:cs typeface="Arial" panose="020B0604020202020204" pitchFamily="34" charset="0"/>
              </a:rPr>
              <a:t>se tenir informé de ce qui s'est fait pendant la séance, se procurer les documents distribués et faire le travail demandé pour la séance suivante.</a:t>
            </a:r>
          </a:p>
          <a:p>
            <a:pPr marL="285750" lvl="0" indent="-285750" algn="just">
              <a:buFont typeface="Arial" panose="020B0604020202020204" pitchFamily="34" charset="0"/>
              <a:buChar char="•"/>
            </a:pPr>
            <a:endParaRPr lang="fr-FR" b="1"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fr-FR" dirty="0">
                <a:solidFill>
                  <a:srgbClr val="00B0F0"/>
                </a:solidFill>
                <a:latin typeface="Arial" panose="020B0604020202020204" pitchFamily="34" charset="0"/>
                <a:cs typeface="Arial" panose="020B0604020202020204" pitchFamily="34" charset="0"/>
              </a:rPr>
              <a:t>La </a:t>
            </a:r>
            <a:r>
              <a:rPr lang="fr-FR" b="1" dirty="0">
                <a:solidFill>
                  <a:srgbClr val="00B0F0"/>
                </a:solidFill>
                <a:latin typeface="Arial" panose="020B0604020202020204" pitchFamily="34" charset="0"/>
                <a:cs typeface="Arial" panose="020B0604020202020204" pitchFamily="34" charset="0"/>
              </a:rPr>
              <a:t>ponctualité, la participation active </a:t>
            </a:r>
            <a:r>
              <a:rPr lang="fr-FR" dirty="0">
                <a:solidFill>
                  <a:srgbClr val="00B0F0"/>
                </a:solidFill>
                <a:latin typeface="Arial" panose="020B0604020202020204" pitchFamily="34" charset="0"/>
                <a:cs typeface="Arial" panose="020B0604020202020204" pitchFamily="34" charset="0"/>
              </a:rPr>
              <a:t>en séance, la préparation des travaux demandés par l'enseignant et le respect des délais pour rendre les travaux interviennent dans la note finale</a:t>
            </a:r>
            <a:r>
              <a:rPr lang="fr-FR" dirty="0">
                <a:latin typeface="Arial" panose="020B0604020202020204" pitchFamily="34" charset="0"/>
                <a:cs typeface="Arial" panose="020B0604020202020204" pitchFamily="34" charset="0"/>
              </a:rPr>
              <a:t> (voir les modalités de validation dans chaque descriptif de module)</a:t>
            </a:r>
          </a:p>
          <a:p>
            <a:pPr marL="342900" lvl="2" indent="-342900">
              <a:buClr>
                <a:srgbClr val="00A6C6"/>
              </a:buClr>
              <a:buFont typeface="Arial" panose="020B0604020202020204" pitchFamily="34" charset="0"/>
              <a:buChar char="●"/>
            </a:pPr>
            <a:endParaRPr lang="fr-FR" altLang="fr-FR" sz="22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 </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06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49784" y="319362"/>
            <a:ext cx="108000" cy="5832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583200"/>
          </a:xfrm>
          <a:prstGeom prst="rect">
            <a:avLst/>
          </a:prstGeom>
          <a:solidFill>
            <a:srgbClr val="31A5C4"/>
          </a:solidFill>
        </p:spPr>
        <p:txBody>
          <a:bodyPr wrap="square" rtlCol="0">
            <a:spAutoFit/>
          </a:bodyPr>
          <a:lstStyle/>
          <a:p>
            <a:r>
              <a:rPr lang="fr-FR" sz="2800" b="1" dirty="0">
                <a:solidFill>
                  <a:schemeClr val="bg1"/>
                </a:solidFill>
                <a:latin typeface="Arial" panose="020B0604020202020204" pitchFamily="34" charset="0"/>
                <a:cs typeface="Arial" panose="020B0604020202020204" pitchFamily="34" charset="0"/>
              </a:rPr>
              <a:t>Certification </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09934" y="1313398"/>
            <a:ext cx="7539373" cy="5970865"/>
          </a:xfrm>
          <a:prstGeom prst="rect">
            <a:avLst/>
          </a:prstGeom>
          <a:noFill/>
        </p:spPr>
        <p:txBody>
          <a:bodyPr wrap="square" rtlCol="0">
            <a:spAutoFit/>
          </a:bodyPr>
          <a:lstStyle/>
          <a:p>
            <a:pPr algn="just"/>
            <a:r>
              <a:rPr lang="fr-FR" sz="2000" dirty="0">
                <a:latin typeface="Arial" panose="020B0604020202020204" pitchFamily="34" charset="0"/>
                <a:cs typeface="Arial" panose="020B0604020202020204" pitchFamily="34" charset="0"/>
              </a:rPr>
              <a:t>Depuis 2018, la CTI (Commission des titres d’ingénieurs) exige l’obtention d’un niveau </a:t>
            </a:r>
            <a:r>
              <a:rPr lang="fr-FR" sz="2000" b="1" dirty="0">
                <a:latin typeface="Arial" panose="020B0604020202020204" pitchFamily="34" charset="0"/>
                <a:cs typeface="Arial" panose="020B0604020202020204" pitchFamily="34" charset="0"/>
              </a:rPr>
              <a:t>B2 minimum en Français langue étrangère</a:t>
            </a:r>
            <a:r>
              <a:rPr lang="fr-FR" sz="2000"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CECRL</a:t>
            </a:r>
            <a:r>
              <a:rPr lang="fr-FR" sz="2000" dirty="0">
                <a:latin typeface="Arial" panose="020B0604020202020204" pitchFamily="34" charset="0"/>
                <a:cs typeface="Arial" panose="020B0604020202020204" pitchFamily="34" charset="0"/>
              </a:rPr>
              <a:t>) dans le cadre de votre formation d’ingénieur en France.</a:t>
            </a:r>
          </a:p>
          <a:p>
            <a:pPr algn="just"/>
            <a:endParaRPr lang="fr-FR" sz="2000" dirty="0">
              <a:latin typeface="Arial" panose="020B0604020202020204" pitchFamily="34" charset="0"/>
              <a:cs typeface="Arial" panose="020B0604020202020204" pitchFamily="34" charset="0"/>
            </a:endParaRPr>
          </a:p>
          <a:p>
            <a:pPr algn="just"/>
            <a:r>
              <a:rPr lang="fr-FR" sz="2000" dirty="0">
                <a:latin typeface="Arial" panose="020B0604020202020204" pitchFamily="34" charset="0"/>
                <a:cs typeface="Arial" panose="020B0604020202020204" pitchFamily="34" charset="0"/>
              </a:rPr>
              <a:t>Ce niveau devra être validé par une </a:t>
            </a:r>
            <a:r>
              <a:rPr lang="fr-FR" sz="2000" b="1" dirty="0">
                <a:latin typeface="Arial" panose="020B0604020202020204" pitchFamily="34" charset="0"/>
                <a:cs typeface="Arial" panose="020B0604020202020204" pitchFamily="34" charset="0"/>
              </a:rPr>
              <a:t>certification externe</a:t>
            </a:r>
            <a:r>
              <a:rPr lang="fr-FR" sz="2000" dirty="0">
                <a:latin typeface="Arial" panose="020B0604020202020204" pitchFamily="34" charset="0"/>
                <a:cs typeface="Arial" panose="020B0604020202020204" pitchFamily="34" charset="0"/>
              </a:rPr>
              <a:t>, passée</a:t>
            </a:r>
            <a:r>
              <a:rPr lang="fr-FR" sz="2000" b="1" dirty="0">
                <a:latin typeface="Arial" panose="020B0604020202020204" pitchFamily="34" charset="0"/>
                <a:cs typeface="Arial" panose="020B0604020202020204" pitchFamily="34" charset="0"/>
              </a:rPr>
              <a:t> en fin de formation d'ingénieur</a:t>
            </a:r>
            <a:r>
              <a:rPr lang="fr-FR" sz="2000" dirty="0">
                <a:latin typeface="Arial" panose="020B0604020202020204" pitchFamily="34" charset="0"/>
                <a:cs typeface="Arial" panose="020B0604020202020204" pitchFamily="34" charset="0"/>
              </a:rPr>
              <a:t> en France (3</a:t>
            </a:r>
            <a:r>
              <a:rPr lang="fr-FR" sz="2000" baseline="30000" dirty="0">
                <a:latin typeface="Arial" panose="020B0604020202020204" pitchFamily="34" charset="0"/>
                <a:cs typeface="Arial" panose="020B0604020202020204" pitchFamily="34" charset="0"/>
              </a:rPr>
              <a:t>e</a:t>
            </a:r>
            <a:r>
              <a:rPr lang="fr-FR" sz="2000" dirty="0">
                <a:latin typeface="Arial" panose="020B0604020202020204" pitchFamily="34" charset="0"/>
                <a:cs typeface="Arial" panose="020B0604020202020204" pitchFamily="34" charset="0"/>
              </a:rPr>
              <a:t> année).</a:t>
            </a:r>
          </a:p>
          <a:p>
            <a:pPr algn="just"/>
            <a:endParaRPr lang="fr-FR" sz="2000" dirty="0">
              <a:latin typeface="Arial" panose="020B0604020202020204" pitchFamily="34" charset="0"/>
              <a:cs typeface="Arial" panose="020B0604020202020204" pitchFamily="34" charset="0"/>
            </a:endParaRPr>
          </a:p>
          <a:p>
            <a:pPr algn="just"/>
            <a:r>
              <a:rPr lang="fr-FR" sz="2000" dirty="0">
                <a:latin typeface="Arial" panose="020B0604020202020204" pitchFamily="34" charset="0"/>
                <a:cs typeface="Arial" panose="020B0604020202020204" pitchFamily="34" charset="0"/>
              </a:rPr>
              <a:t>La section de FLE vous propose de passer le Test de connaissance du français (</a:t>
            </a:r>
            <a:r>
              <a:rPr lang="fr-FR" sz="2000" b="1" dirty="0">
                <a:latin typeface="Arial" panose="020B0604020202020204" pitchFamily="34" charset="0"/>
                <a:cs typeface="Arial" panose="020B0604020202020204" pitchFamily="34" charset="0"/>
              </a:rPr>
              <a:t>TCF</a:t>
            </a:r>
            <a:r>
              <a:rPr lang="fr-FR" sz="2000" dirty="0">
                <a:latin typeface="Arial" panose="020B0604020202020204" pitchFamily="34" charset="0"/>
                <a:cs typeface="Arial" panose="020B0604020202020204" pitchFamily="34" charset="0"/>
              </a:rPr>
              <a:t>) :</a:t>
            </a:r>
          </a:p>
          <a:p>
            <a:pPr lvl="0" algn="just"/>
            <a:endParaRPr lang="fr-FR" sz="2000" dirty="0">
              <a:latin typeface="Arial" panose="020B0604020202020204" pitchFamily="34" charset="0"/>
              <a:cs typeface="Arial" panose="020B0604020202020204" pitchFamily="34" charset="0"/>
            </a:endParaRPr>
          </a:p>
          <a:p>
            <a:pPr lvl="0" algn="just"/>
            <a:r>
              <a:rPr lang="fr-FR" sz="2000" dirty="0">
                <a:latin typeface="Arial" panose="020B0604020202020204" pitchFamily="34" charset="0"/>
                <a:cs typeface="Arial" panose="020B0604020202020204" pitchFamily="34" charset="0"/>
              </a:rPr>
              <a:t>Date de passation de votre certification : </a:t>
            </a:r>
            <a:r>
              <a:rPr lang="fr-FR" sz="2000" b="1" dirty="0">
                <a:latin typeface="Arial" panose="020B0604020202020204" pitchFamily="34" charset="0"/>
                <a:cs typeface="Arial" panose="020B0604020202020204" pitchFamily="34" charset="0"/>
              </a:rPr>
              <a:t>décembre 2024 ou 2025 (si stage long).</a:t>
            </a:r>
          </a:p>
          <a:p>
            <a:pPr lvl="0"/>
            <a:r>
              <a:rPr lang="fr-FR" dirty="0">
                <a:latin typeface="Arial" panose="020B0604020202020204" pitchFamily="34" charset="0"/>
                <a:cs typeface="Arial" panose="020B0604020202020204" pitchFamily="34" charset="0"/>
              </a:rPr>
              <a:t> </a:t>
            </a:r>
          </a:p>
          <a:p>
            <a:pPr marL="342900" lvl="2" indent="-342900">
              <a:buClr>
                <a:srgbClr val="00A6C6"/>
              </a:buClr>
              <a:buFont typeface="Arial" panose="020B0604020202020204" pitchFamily="34" charset="0"/>
              <a:buChar char="●"/>
            </a:pPr>
            <a:endParaRPr lang="fr-FR" altLang="fr-FR" sz="22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 </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315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0576" y="600918"/>
            <a:ext cx="2606923" cy="362245"/>
          </a:xfrm>
        </p:spPr>
        <p:txBody>
          <a:bodyPr>
            <a:noAutofit/>
          </a:bodyPr>
          <a:lstStyle/>
          <a:p>
            <a:pPr algn="l"/>
            <a:r>
              <a:rPr lang="fr-FR" sz="2000" b="1">
                <a:latin typeface="Arial" panose="020B0604020202020204" pitchFamily="34" charset="0"/>
                <a:cs typeface="Arial" panose="020B0604020202020204" pitchFamily="34" charset="0"/>
              </a:rPr>
              <a:t>Rentrée 2023</a:t>
            </a:r>
            <a:endParaRPr lang="fr-FR" sz="2000" b="1" dirty="0">
              <a:latin typeface="Arial" panose="020B0604020202020204" pitchFamily="34" charset="0"/>
              <a:cs typeface="Arial" panose="020B0604020202020204" pitchFamily="34" charset="0"/>
            </a:endParaRP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577" y="5781035"/>
            <a:ext cx="702120" cy="919127"/>
          </a:xfrm>
          <a:prstGeom prst="rect">
            <a:avLst/>
          </a:prstGeom>
        </p:spPr>
      </p:pic>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t="8675"/>
          <a:stretch/>
        </p:blipFill>
        <p:spPr>
          <a:xfrm>
            <a:off x="0" y="1149531"/>
            <a:ext cx="9144000" cy="4418957"/>
          </a:xfrm>
          <a:prstGeom prst="rect">
            <a:avLst/>
          </a:prstGeom>
        </p:spPr>
      </p:pic>
      <p:sp>
        <p:nvSpPr>
          <p:cNvPr id="6" name="ZoneTexte 5"/>
          <p:cNvSpPr txBox="1"/>
          <p:nvPr/>
        </p:nvSpPr>
        <p:spPr>
          <a:xfrm>
            <a:off x="3255417" y="5748277"/>
            <a:ext cx="5430252" cy="461665"/>
          </a:xfrm>
          <a:prstGeom prst="rect">
            <a:avLst/>
          </a:prstGeom>
          <a:noFill/>
        </p:spPr>
        <p:txBody>
          <a:bodyPr wrap="square" rtlCol="0">
            <a:spAutoFit/>
          </a:bodyPr>
          <a:lstStyle/>
          <a:p>
            <a:pPr algn="r"/>
            <a:r>
              <a:rPr lang="fr-FR" sz="2400" dirty="0">
                <a:solidFill>
                  <a:srgbClr val="31A5C4"/>
                </a:solidFill>
                <a:latin typeface="Arial" panose="020B0604020202020204" pitchFamily="34" charset="0"/>
                <a:cs typeface="Arial" panose="020B0604020202020204" pitchFamily="34" charset="0"/>
              </a:rPr>
              <a:t>L’ÉCOLE DES PONTS PARISTECH</a:t>
            </a:r>
          </a:p>
        </p:txBody>
      </p:sp>
    </p:spTree>
    <p:extLst>
      <p:ext uri="{BB962C8B-B14F-4D97-AF65-F5344CB8AC3E}">
        <p14:creationId xmlns:p14="http://schemas.microsoft.com/office/powerpoint/2010/main" val="398258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3" name="Rectangle 2"/>
          <p:cNvSpPr/>
          <p:nvPr/>
        </p:nvSpPr>
        <p:spPr>
          <a:xfrm>
            <a:off x="1242764" y="319363"/>
            <a:ext cx="154440" cy="584775"/>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430142" y="319363"/>
            <a:ext cx="7359015" cy="584775"/>
          </a:xfrm>
          <a:prstGeom prst="rect">
            <a:avLst/>
          </a:prstGeom>
          <a:solidFill>
            <a:srgbClr val="31A5C4"/>
          </a:solidFill>
        </p:spPr>
        <p:txBody>
          <a:bodyPr wrap="square" rtlCol="0">
            <a:spAutoFit/>
          </a:bodyPr>
          <a:lstStyle/>
          <a:p>
            <a:r>
              <a:rPr lang="fr-FR" sz="3200" b="1" dirty="0">
                <a:solidFill>
                  <a:schemeClr val="bg1"/>
                </a:solidFill>
                <a:latin typeface="Arial" panose="020B0604020202020204" pitchFamily="34" charset="0"/>
                <a:cs typeface="Arial" panose="020B0604020202020204" pitchFamily="34" charset="0"/>
              </a:rPr>
              <a:t>L’équipe</a:t>
            </a:r>
          </a:p>
        </p:txBody>
      </p:sp>
      <p:sp>
        <p:nvSpPr>
          <p:cNvPr id="5" name="Rectangle 4"/>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31A5C4"/>
              </a:solidFill>
            </a:endParaRPr>
          </a:p>
        </p:txBody>
      </p:sp>
      <p:sp>
        <p:nvSpPr>
          <p:cNvPr id="6" name="Rectangle 5"/>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A6C8"/>
              </a:solidFill>
            </a:endParaRPr>
          </a:p>
        </p:txBody>
      </p:sp>
      <p:sp>
        <p:nvSpPr>
          <p:cNvPr id="8" name="ZoneTexte 7"/>
          <p:cNvSpPr txBox="1"/>
          <p:nvPr/>
        </p:nvSpPr>
        <p:spPr>
          <a:xfrm>
            <a:off x="643095" y="1302806"/>
            <a:ext cx="8146062" cy="5878532"/>
          </a:xfrm>
          <a:prstGeom prst="rect">
            <a:avLst/>
          </a:prstGeom>
          <a:noFill/>
        </p:spPr>
        <p:txBody>
          <a:bodyPr wrap="square" rtlCol="0">
            <a:spAutoFit/>
          </a:bodyPr>
          <a:lstStyle/>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Amokrane </a:t>
            </a:r>
            <a:r>
              <a:rPr lang="fr-FR" altLang="fr-FR" sz="2000" dirty="0" err="1">
                <a:solidFill>
                  <a:srgbClr val="31A5C4"/>
                </a:solidFill>
                <a:latin typeface="Arial" panose="020B0604020202020204" pitchFamily="34" charset="0"/>
                <a:cs typeface="Arial" panose="020B0604020202020204" pitchFamily="34" charset="0"/>
              </a:rPr>
              <a:t>Kaddour</a:t>
            </a:r>
            <a:endParaRPr lang="fr-FR" altLang="fr-FR" sz="2000" dirty="0">
              <a:solidFill>
                <a:srgbClr val="31A5C4"/>
              </a:solidFill>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fr-FR" sz="1600" dirty="0">
                <a:latin typeface="Arial" panose="020B0604020202020204" pitchFamily="34" charset="0"/>
                <a:cs typeface="Arial" panose="020B0604020202020204" pitchFamily="34" charset="0"/>
              </a:rPr>
              <a:t>Adjoint du département langues et cultures (DLC), enseignant de FLE</a:t>
            </a:r>
            <a:endParaRPr lang="fr-FR" altLang="fr-FR" sz="1600" dirty="0">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rPr>
              <a:t>Bureau B 226 </a:t>
            </a: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hlinkClick r:id="rId4"/>
              </a:rPr>
              <a:t>Amokrane.kaddour@enpc.fr</a:t>
            </a:r>
            <a:r>
              <a:rPr lang="fr-FR" altLang="fr-FR" sz="1600" dirty="0">
                <a:latin typeface="Arial" panose="020B0604020202020204" pitchFamily="34" charset="0"/>
                <a:cs typeface="Arial" panose="020B0604020202020204" pitchFamily="34" charset="0"/>
              </a:rPr>
              <a:t> </a:t>
            </a:r>
          </a:p>
          <a:p>
            <a:pPr marL="800100" lvl="3" indent="-342900">
              <a:buClr>
                <a:schemeClr val="bg1">
                  <a:lumMod val="75000"/>
                </a:schemeClr>
              </a:buClr>
              <a:buFont typeface="Arial" panose="020B0604020202020204" pitchFamily="34" charset="0"/>
              <a:buChar char="•"/>
            </a:pPr>
            <a:endParaRPr lang="fr-FR" altLang="fr-FR" sz="1600" dirty="0">
              <a:latin typeface="Arial" panose="020B0604020202020204" pitchFamily="34" charset="0"/>
              <a:cs typeface="Arial" panose="020B0604020202020204" pitchFamily="34" charset="0"/>
            </a:endParaRPr>
          </a:p>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Anne Le </a:t>
            </a:r>
            <a:r>
              <a:rPr lang="fr-FR" altLang="fr-FR" sz="2000" dirty="0" err="1">
                <a:solidFill>
                  <a:srgbClr val="31A5C4"/>
                </a:solidFill>
                <a:latin typeface="Arial" panose="020B0604020202020204" pitchFamily="34" charset="0"/>
                <a:cs typeface="Arial" panose="020B0604020202020204" pitchFamily="34" charset="0"/>
              </a:rPr>
              <a:t>Bourvellec</a:t>
            </a:r>
            <a:endParaRPr lang="fr-FR" altLang="fr-FR" sz="1000" dirty="0">
              <a:solidFill>
                <a:srgbClr val="31A5C4"/>
              </a:solidFill>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rPr>
              <a:t>Enseignante de FLE</a:t>
            </a: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rPr>
              <a:t>Bureau B 326</a:t>
            </a: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hlinkClick r:id="rId5"/>
              </a:rPr>
              <a:t>Anne.le-bourvellec@enpc.fr</a:t>
            </a:r>
            <a:r>
              <a:rPr lang="fr-FR" altLang="fr-FR" sz="1600" dirty="0">
                <a:latin typeface="Arial" panose="020B0604020202020204" pitchFamily="34" charset="0"/>
                <a:cs typeface="Arial" panose="020B0604020202020204" pitchFamily="34" charset="0"/>
              </a:rPr>
              <a:t> </a:t>
            </a:r>
          </a:p>
          <a:p>
            <a:pPr marL="800100" lvl="3" indent="-342900">
              <a:buClr>
                <a:schemeClr val="bg1">
                  <a:lumMod val="75000"/>
                </a:schemeClr>
              </a:buClr>
              <a:buFont typeface="Arial" panose="020B0604020202020204" pitchFamily="34" charset="0"/>
              <a:buChar char="•"/>
            </a:pPr>
            <a:endParaRPr lang="fr-FR" altLang="fr-FR" sz="1600" dirty="0">
              <a:latin typeface="Arial" panose="020B0604020202020204" pitchFamily="34" charset="0"/>
              <a:cs typeface="Arial" panose="020B0604020202020204" pitchFamily="34" charset="0"/>
            </a:endParaRPr>
          </a:p>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Jennifer </a:t>
            </a:r>
            <a:r>
              <a:rPr lang="fr-FR" altLang="fr-FR" sz="2000" dirty="0" err="1">
                <a:solidFill>
                  <a:srgbClr val="31A5C4"/>
                </a:solidFill>
                <a:latin typeface="Arial" panose="020B0604020202020204" pitchFamily="34" charset="0"/>
                <a:cs typeface="Arial" panose="020B0604020202020204" pitchFamily="34" charset="0"/>
              </a:rPr>
              <a:t>Lessertisseur</a:t>
            </a:r>
            <a:endParaRPr lang="fr-FR" altLang="fr-FR" sz="2000" dirty="0">
              <a:solidFill>
                <a:srgbClr val="31A5C4"/>
              </a:solidFill>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rPr>
              <a:t>Enseignante de FLE</a:t>
            </a:r>
          </a:p>
          <a:p>
            <a:pPr marL="800100" lvl="3" indent="-342900">
              <a:buClr>
                <a:schemeClr val="bg1">
                  <a:lumMod val="75000"/>
                </a:schemeClr>
              </a:buClr>
              <a:buFont typeface="Arial" panose="020B0604020202020204" pitchFamily="34" charset="0"/>
              <a:buChar char="•"/>
            </a:pPr>
            <a:r>
              <a:rPr lang="pt-BR" altLang="fr-FR" sz="1600" dirty="0">
                <a:latin typeface="Arial" panose="020B0604020202020204" pitchFamily="34" charset="0"/>
                <a:cs typeface="Arial" panose="020B0604020202020204" pitchFamily="34" charset="0"/>
              </a:rPr>
              <a:t>Bureau B 326</a:t>
            </a:r>
            <a:endParaRPr lang="fr-FR" altLang="fr-FR" sz="1600" dirty="0">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pt-BR" altLang="fr-FR" sz="1600" dirty="0">
                <a:latin typeface="Arial" panose="020B0604020202020204" pitchFamily="34" charset="0"/>
                <a:cs typeface="Arial" panose="020B0604020202020204" pitchFamily="34" charset="0"/>
                <a:hlinkClick r:id="rId6"/>
              </a:rPr>
              <a:t>Jennifer.lessertisseur@enpc.fr</a:t>
            </a:r>
            <a:r>
              <a:rPr lang="pt-BR" altLang="fr-FR" sz="1600" dirty="0">
                <a:latin typeface="Arial" panose="020B0604020202020204" pitchFamily="34" charset="0"/>
                <a:cs typeface="Arial" panose="020B0604020202020204" pitchFamily="34" charset="0"/>
              </a:rPr>
              <a:t> </a:t>
            </a:r>
          </a:p>
          <a:p>
            <a:pPr marL="457200" lvl="3">
              <a:buClr>
                <a:schemeClr val="bg1">
                  <a:lumMod val="75000"/>
                </a:schemeClr>
              </a:buClr>
            </a:pPr>
            <a:endParaRPr lang="pt-BR" altLang="fr-FR" sz="1600" dirty="0">
              <a:latin typeface="Arial" panose="020B0604020202020204" pitchFamily="34" charset="0"/>
              <a:cs typeface="Arial" panose="020B0604020202020204" pitchFamily="34" charset="0"/>
            </a:endParaRPr>
          </a:p>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Isabelle Salengros </a:t>
            </a:r>
            <a:r>
              <a:rPr lang="fr-FR" altLang="fr-FR" sz="2000" dirty="0" err="1">
                <a:solidFill>
                  <a:srgbClr val="31A5C4"/>
                </a:solidFill>
                <a:latin typeface="Arial" panose="020B0604020202020204" pitchFamily="34" charset="0"/>
                <a:cs typeface="Arial" panose="020B0604020202020204" pitchFamily="34" charset="0"/>
              </a:rPr>
              <a:t>Iguenane</a:t>
            </a:r>
            <a:endParaRPr lang="fr-FR" altLang="fr-FR" sz="2000" dirty="0">
              <a:solidFill>
                <a:srgbClr val="31A5C4"/>
              </a:solidFill>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fr-FR" altLang="fr-FR" sz="1600" dirty="0">
                <a:latin typeface="Arial" panose="020B0604020202020204" pitchFamily="34" charset="0"/>
                <a:cs typeface="Arial" panose="020B0604020202020204" pitchFamily="34" charset="0"/>
              </a:rPr>
              <a:t>Responsable de la section de FLE, enseignante de FLE</a:t>
            </a:r>
          </a:p>
          <a:p>
            <a:pPr marL="800100" lvl="3" indent="-342900">
              <a:buClr>
                <a:schemeClr val="bg1">
                  <a:lumMod val="75000"/>
                </a:schemeClr>
              </a:buClr>
              <a:buFont typeface="Arial" panose="020B0604020202020204" pitchFamily="34" charset="0"/>
              <a:buChar char="•"/>
            </a:pPr>
            <a:r>
              <a:rPr lang="pt-BR" altLang="fr-FR" sz="1600" dirty="0">
                <a:latin typeface="Arial" panose="020B0604020202020204" pitchFamily="34" charset="0"/>
                <a:cs typeface="Arial" panose="020B0604020202020204" pitchFamily="34" charset="0"/>
              </a:rPr>
              <a:t>B 227</a:t>
            </a:r>
            <a:endParaRPr lang="fr-FR" altLang="fr-FR" sz="1600" dirty="0">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r>
              <a:rPr lang="pt-BR" altLang="fr-FR" sz="1600" dirty="0">
                <a:latin typeface="Arial" panose="020B0604020202020204" pitchFamily="34" charset="0"/>
                <a:cs typeface="Arial" panose="020B0604020202020204" pitchFamily="34" charset="0"/>
                <a:hlinkClick r:id="rId7"/>
              </a:rPr>
              <a:t>Isabelle.salengros@enpc.fr</a:t>
            </a:r>
            <a:r>
              <a:rPr lang="pt-BR" altLang="fr-FR" sz="1600" dirty="0">
                <a:latin typeface="Arial" panose="020B0604020202020204" pitchFamily="34" charset="0"/>
                <a:cs typeface="Arial" panose="020B0604020202020204" pitchFamily="34" charset="0"/>
              </a:rPr>
              <a:t> </a:t>
            </a:r>
          </a:p>
          <a:p>
            <a:pPr marL="800100" lvl="3" indent="-342900">
              <a:buClr>
                <a:schemeClr val="bg1">
                  <a:lumMod val="75000"/>
                </a:schemeClr>
              </a:buClr>
              <a:buFont typeface="Arial" panose="020B0604020202020204" pitchFamily="34" charset="0"/>
              <a:buChar char="•"/>
            </a:pPr>
            <a:endParaRPr lang="pt-BR" altLang="fr-FR" sz="1600" dirty="0">
              <a:latin typeface="Arial" panose="020B0604020202020204" pitchFamily="34" charset="0"/>
              <a:cs typeface="Arial" panose="020B0604020202020204" pitchFamily="34" charset="0"/>
            </a:endParaRPr>
          </a:p>
          <a:p>
            <a:pPr marL="800100" lvl="3" indent="-342900">
              <a:buClr>
                <a:schemeClr val="bg1">
                  <a:lumMod val="75000"/>
                </a:schemeClr>
              </a:buClr>
              <a:buFont typeface="Arial" panose="020B0604020202020204" pitchFamily="34" charset="0"/>
              <a:buChar char="•"/>
            </a:pPr>
            <a:endParaRPr lang="fr-FR" altLang="fr-FR" sz="2000" dirty="0">
              <a:solidFill>
                <a:srgbClr val="31A5C4"/>
              </a:solidFill>
              <a:latin typeface="Arial" panose="020B0604020202020204" pitchFamily="34" charset="0"/>
              <a:cs typeface="Arial" panose="020B0604020202020204" pitchFamily="34" charset="0"/>
            </a:endParaRPr>
          </a:p>
          <a:p>
            <a:pPr marL="457200" lvl="3">
              <a:buClr>
                <a:schemeClr val="bg1">
                  <a:lumMod val="75000"/>
                </a:schemeClr>
              </a:buClr>
            </a:pPr>
            <a:endParaRPr lang="fr-FR" alt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474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5" name="Rectangle 4"/>
          <p:cNvSpPr/>
          <p:nvPr/>
        </p:nvSpPr>
        <p:spPr>
          <a:xfrm>
            <a:off x="0" y="6578221"/>
            <a:ext cx="6960358" cy="279779"/>
          </a:xfrm>
          <a:prstGeom prst="rect">
            <a:avLst/>
          </a:prstGeom>
          <a:solidFill>
            <a:srgbClr val="00A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3"/>
          <p:cNvSpPr txBox="1">
            <a:spLocks noChangeArrowheads="1"/>
          </p:cNvSpPr>
          <p:nvPr/>
        </p:nvSpPr>
        <p:spPr>
          <a:xfrm>
            <a:off x="739050" y="1395763"/>
            <a:ext cx="8127044" cy="5113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defRPr/>
            </a:pPr>
            <a:endParaRPr lang="fr-FR" altLang="fr-FR" sz="2000" dirty="0">
              <a:solidFill>
                <a:srgbClr val="00A6C8"/>
              </a:solidFill>
              <a:latin typeface="Arial" panose="020B0604020202020204" pitchFamily="34" charset="0"/>
              <a:cs typeface="Arial" panose="020B0604020202020204" pitchFamily="34" charset="0"/>
            </a:endParaRPr>
          </a:p>
          <a:p>
            <a:pPr marL="0" indent="0">
              <a:buFont typeface="Wingdings" panose="05000000000000000000" pitchFamily="2" charset="2"/>
              <a:buNone/>
              <a:defRPr/>
            </a:pPr>
            <a:r>
              <a:rPr lang="fr-FR" altLang="fr-FR" sz="2000" dirty="0">
                <a:solidFill>
                  <a:srgbClr val="00A6C8"/>
                </a:solidFill>
                <a:latin typeface="Arial" panose="020B0604020202020204" pitchFamily="34" charset="0"/>
                <a:cs typeface="Arial" panose="020B0604020202020204" pitchFamily="34" charset="0"/>
              </a:rPr>
              <a:t>Les objectifs généraux de la section de FLE </a:t>
            </a:r>
          </a:p>
          <a:p>
            <a:pPr algn="just">
              <a:buClr>
                <a:srgbClr val="31A5C4"/>
              </a:buClr>
              <a:defRPr/>
            </a:pPr>
            <a:r>
              <a:rPr lang="fr-FR" altLang="fr-FR" sz="2000" dirty="0">
                <a:latin typeface="Arial" panose="020B0604020202020204" pitchFamily="34" charset="0"/>
                <a:cs typeface="Arial" panose="020B0604020202020204" pitchFamily="34" charset="0"/>
              </a:rPr>
              <a:t>Faciliter l’insertion académique et sociale des élèves-ingénieurs allophones</a:t>
            </a:r>
          </a:p>
          <a:p>
            <a:pPr algn="just">
              <a:buClr>
                <a:srgbClr val="31A5C4"/>
              </a:buClr>
              <a:defRPr/>
            </a:pPr>
            <a:r>
              <a:rPr lang="fr-FR" altLang="fr-FR" sz="2000" dirty="0">
                <a:latin typeface="Arial" panose="020B0604020202020204" pitchFamily="34" charset="0"/>
                <a:cs typeface="Arial" panose="020B0604020202020204" pitchFamily="34" charset="0"/>
              </a:rPr>
              <a:t>Permettre de développer des compétences interculturelles et de travail en équipe</a:t>
            </a:r>
          </a:p>
          <a:p>
            <a:pPr algn="just">
              <a:buClr>
                <a:srgbClr val="31A5C4"/>
              </a:buClr>
              <a:defRPr/>
            </a:pPr>
            <a:r>
              <a:rPr lang="fr-FR" altLang="fr-FR" sz="2000" dirty="0">
                <a:latin typeface="Arial" panose="020B0604020202020204" pitchFamily="34" charset="0"/>
                <a:cs typeface="Arial" panose="020B0604020202020204" pitchFamily="34" charset="0"/>
              </a:rPr>
              <a:t>Préparer aux stages (court / long), au projet de fin d’études et à l’insertion professionnelle</a:t>
            </a:r>
          </a:p>
          <a:p>
            <a:pPr algn="just">
              <a:buClr>
                <a:srgbClr val="31A5C4"/>
              </a:buClr>
              <a:defRPr/>
            </a:pPr>
            <a:endParaRPr lang="fr-FR" altLang="fr-FR" sz="2000" dirty="0">
              <a:latin typeface="Arial" panose="020B0604020202020204" pitchFamily="34" charset="0"/>
              <a:cs typeface="Arial" panose="020B0604020202020204" pitchFamily="34" charset="0"/>
            </a:endParaRPr>
          </a:p>
          <a:p>
            <a:pPr algn="just">
              <a:buClr>
                <a:srgbClr val="31A5C4"/>
              </a:buClr>
              <a:defRPr/>
            </a:pPr>
            <a:r>
              <a:rPr lang="fr-FR" altLang="fr-FR" sz="2000" dirty="0">
                <a:latin typeface="Arial" panose="020B0604020202020204" pitchFamily="34" charset="0"/>
                <a:cs typeface="Arial" panose="020B0604020202020204" pitchFamily="34" charset="0"/>
              </a:rPr>
              <a:t>Offre de cours sur mesure en appui sur un référentiel contextualisé : référentiel disponible sur l’</a:t>
            </a:r>
            <a:r>
              <a:rPr lang="fr-FR" sz="2000" dirty="0">
                <a:latin typeface="Arial" panose="020B0604020202020204" pitchFamily="34" charset="0"/>
                <a:cs typeface="Arial" panose="020B0604020202020204" pitchFamily="34" charset="0"/>
              </a:rPr>
              <a:t>Espace élèves (</a:t>
            </a:r>
            <a:r>
              <a:rPr lang="fr-FR" sz="2000" dirty="0">
                <a:latin typeface="Arial" panose="020B0604020202020204" pitchFamily="34" charset="0"/>
                <a:cs typeface="Arial" panose="020B0604020202020204" pitchFamily="34" charset="0"/>
                <a:hlinkClick r:id="rId4"/>
              </a:rPr>
              <a:t>Educnet</a:t>
            </a:r>
            <a:r>
              <a:rPr lang="fr-FR" sz="2000" dirty="0">
                <a:latin typeface="Arial" panose="020B0604020202020204" pitchFamily="34" charset="0"/>
                <a:cs typeface="Arial" panose="020B0604020202020204" pitchFamily="34" charset="0"/>
              </a:rPr>
              <a:t>)</a:t>
            </a:r>
          </a:p>
          <a:p>
            <a:pPr>
              <a:buClr>
                <a:srgbClr val="31A5C4"/>
              </a:buClr>
              <a:defRPr/>
            </a:pPr>
            <a:endParaRPr lang="fr-FR" altLang="fr-FR" sz="1600" dirty="0">
              <a:latin typeface="Arial" panose="020B0604020202020204" pitchFamily="34" charset="0"/>
              <a:cs typeface="Arial" panose="020B0604020202020204" pitchFamily="34" charset="0"/>
            </a:endParaRPr>
          </a:p>
          <a:p>
            <a:pPr marL="0" indent="0">
              <a:buClr>
                <a:srgbClr val="31A5C4"/>
              </a:buClr>
              <a:buNone/>
              <a:defRPr/>
            </a:pPr>
            <a:endParaRPr lang="fr-FR" altLang="fr-FR" sz="1600" dirty="0">
              <a:latin typeface="Arial" panose="020B0604020202020204" pitchFamily="34" charset="0"/>
              <a:cs typeface="Arial" panose="020B0604020202020204" pitchFamily="34" charset="0"/>
            </a:endParaRPr>
          </a:p>
          <a:p>
            <a:pPr marL="0" indent="0">
              <a:buNone/>
            </a:pPr>
            <a:endParaRPr lang="fr-FR" altLang="fr-FR" sz="1600" dirty="0"/>
          </a:p>
          <a:p>
            <a:pPr marL="0" indent="0">
              <a:buClr>
                <a:srgbClr val="00A6C8"/>
              </a:buClr>
              <a:buNone/>
              <a:defRPr/>
            </a:pPr>
            <a:endParaRPr lang="fr-FR" altLang="fr-FR" sz="900" dirty="0">
              <a:latin typeface="Arial" panose="020B0604020202020204" pitchFamily="34" charset="0"/>
              <a:cs typeface="Arial" panose="020B0604020202020204" pitchFamily="34" charset="0"/>
            </a:endParaRPr>
          </a:p>
        </p:txBody>
      </p:sp>
      <p:sp>
        <p:nvSpPr>
          <p:cNvPr id="8" name="Rectangle 7"/>
          <p:cNvSpPr/>
          <p:nvPr/>
        </p:nvSpPr>
        <p:spPr>
          <a:xfrm>
            <a:off x="1249784" y="319362"/>
            <a:ext cx="140400" cy="10764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430142" y="319363"/>
            <a:ext cx="7359015" cy="1077218"/>
          </a:xfrm>
          <a:prstGeom prst="rect">
            <a:avLst/>
          </a:prstGeom>
          <a:solidFill>
            <a:srgbClr val="31A5C4"/>
          </a:solidFill>
        </p:spPr>
        <p:txBody>
          <a:bodyPr wrap="square" rtlCol="0">
            <a:spAutoFit/>
          </a:bodyPr>
          <a:lstStyle/>
          <a:p>
            <a:r>
              <a:rPr lang="fr-FR" sz="3200" b="1" dirty="0">
                <a:solidFill>
                  <a:schemeClr val="bg1"/>
                </a:solidFill>
                <a:latin typeface="Arial" panose="020B0604020202020204" pitchFamily="34" charset="0"/>
                <a:cs typeface="Arial" panose="020B0604020202020204" pitchFamily="34" charset="0"/>
              </a:rPr>
              <a:t>Objectifs généraux de la section de FLE  et les modules </a:t>
            </a:r>
          </a:p>
        </p:txBody>
      </p:sp>
      <p:pic>
        <p:nvPicPr>
          <p:cNvPr id="11" name="Image 10"/>
          <p:cNvPicPr>
            <a:picLocks noChangeAspect="1"/>
          </p:cNvPicPr>
          <p:nvPr/>
        </p:nvPicPr>
        <p:blipFill>
          <a:blip r:embed="rId5"/>
          <a:stretch>
            <a:fillRect/>
          </a:stretch>
        </p:blipFill>
        <p:spPr>
          <a:xfrm>
            <a:off x="7326458" y="5092390"/>
            <a:ext cx="1451442" cy="1451442"/>
          </a:xfrm>
          <a:prstGeom prst="rect">
            <a:avLst/>
          </a:prstGeom>
        </p:spPr>
      </p:pic>
    </p:spTree>
    <p:extLst>
      <p:ext uri="{BB962C8B-B14F-4D97-AF65-F5344CB8AC3E}">
        <p14:creationId xmlns:p14="http://schemas.microsoft.com/office/powerpoint/2010/main" val="217157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5" name="Rectangle 4"/>
          <p:cNvSpPr/>
          <p:nvPr/>
        </p:nvSpPr>
        <p:spPr>
          <a:xfrm>
            <a:off x="0" y="6578221"/>
            <a:ext cx="6960358" cy="279779"/>
          </a:xfrm>
          <a:prstGeom prst="rect">
            <a:avLst/>
          </a:prstGeom>
          <a:solidFill>
            <a:srgbClr val="00A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3"/>
          <p:cNvSpPr txBox="1">
            <a:spLocks noChangeArrowheads="1"/>
          </p:cNvSpPr>
          <p:nvPr/>
        </p:nvSpPr>
        <p:spPr>
          <a:xfrm>
            <a:off x="739050" y="1395763"/>
            <a:ext cx="8127044" cy="5113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defRPr/>
            </a:pPr>
            <a:endParaRPr lang="fr-FR" altLang="fr-FR" sz="1600" dirty="0">
              <a:latin typeface="Arial" panose="020B0604020202020204" pitchFamily="34" charset="0"/>
              <a:cs typeface="Arial" panose="020B0604020202020204" pitchFamily="34" charset="0"/>
            </a:endParaRPr>
          </a:p>
          <a:p>
            <a:pPr marL="0" indent="0">
              <a:buClr>
                <a:srgbClr val="31A5C4"/>
              </a:buClr>
              <a:buNone/>
              <a:defRPr/>
            </a:pPr>
            <a:r>
              <a:rPr lang="fr-FR" altLang="fr-FR" sz="2000" dirty="0">
                <a:solidFill>
                  <a:srgbClr val="00A6C8"/>
                </a:solidFill>
                <a:latin typeface="Arial" panose="020B0604020202020204" pitchFamily="34" charset="0"/>
                <a:cs typeface="Arial" panose="020B0604020202020204" pitchFamily="34" charset="0"/>
              </a:rPr>
              <a:t>Les modules pendant le semestre</a:t>
            </a:r>
          </a:p>
          <a:p>
            <a:pPr algn="just">
              <a:buClr>
                <a:srgbClr val="31A5C4"/>
              </a:buClr>
              <a:defRPr/>
            </a:pPr>
            <a:r>
              <a:rPr lang="fr-FR" sz="2000" dirty="0">
                <a:latin typeface="Arial" panose="020B0604020202020204" pitchFamily="34" charset="0"/>
                <a:cs typeface="Arial" panose="020B0604020202020204" pitchFamily="34" charset="0"/>
              </a:rPr>
              <a:t>2 ou 3 modules de français/semestre (en fonction de votre niveau,  A2, B1, B2, etc.) = 3 ou 4,5 ECTS par semestre. </a:t>
            </a:r>
          </a:p>
          <a:p>
            <a:pPr algn="just">
              <a:buClr>
                <a:srgbClr val="31A5C4"/>
              </a:buClr>
              <a:defRPr/>
            </a:pPr>
            <a:r>
              <a:rPr lang="fr-FR" sz="2000" dirty="0">
                <a:latin typeface="Arial" panose="020B0604020202020204" pitchFamily="34" charset="0"/>
                <a:cs typeface="Arial" panose="020B0604020202020204" pitchFamily="34" charset="0"/>
              </a:rPr>
              <a:t>Nombre de séances/module : 13 séances</a:t>
            </a:r>
          </a:p>
          <a:p>
            <a:pPr algn="just">
              <a:buClr>
                <a:srgbClr val="31A5C4"/>
              </a:buClr>
              <a:defRPr/>
            </a:pPr>
            <a:r>
              <a:rPr lang="fr-FR" sz="2000" dirty="0">
                <a:latin typeface="Arial" panose="020B0604020202020204" pitchFamily="34" charset="0"/>
                <a:cs typeface="Arial" panose="020B0604020202020204" pitchFamily="34" charset="0"/>
              </a:rPr>
              <a:t>Une séance = 1h30</a:t>
            </a:r>
          </a:p>
          <a:p>
            <a:pPr algn="just">
              <a:buClr>
                <a:srgbClr val="31A5C4"/>
              </a:buClr>
              <a:defRPr/>
            </a:pPr>
            <a:r>
              <a:rPr lang="fr-FR" altLang="fr-FR" sz="2000" dirty="0">
                <a:latin typeface="Arial" panose="020B0604020202020204" pitchFamily="34" charset="0"/>
                <a:cs typeface="Arial" panose="020B0604020202020204" pitchFamily="34" charset="0"/>
              </a:rPr>
              <a:t>Autres langues ?  </a:t>
            </a:r>
          </a:p>
          <a:p>
            <a:pPr marL="361950" indent="-180975" algn="just">
              <a:buClr>
                <a:srgbClr val="31A5C4"/>
              </a:buClr>
              <a:buFont typeface="Wingdings" panose="05000000000000000000" pitchFamily="2" charset="2"/>
              <a:buChar char="Ø"/>
              <a:defRPr/>
            </a:pPr>
            <a:r>
              <a:rPr lang="fr-FR" altLang="fr-FR" sz="2000" dirty="0">
                <a:latin typeface="Arial" panose="020B0604020202020204" pitchFamily="34" charset="0"/>
                <a:cs typeface="Arial" panose="020B0604020202020204" pitchFamily="34" charset="0"/>
              </a:rPr>
              <a:t>EFD : anglais et français obligatoires (sauf si dispense en français)</a:t>
            </a:r>
          </a:p>
          <a:p>
            <a:pPr marL="361950" indent="-180975" algn="just">
              <a:buClr>
                <a:srgbClr val="31A5C4"/>
              </a:buClr>
              <a:buFont typeface="Wingdings" panose="05000000000000000000" pitchFamily="2" charset="2"/>
              <a:buChar char="Ø"/>
              <a:defRPr/>
            </a:pPr>
            <a:r>
              <a:rPr lang="fr-FR" altLang="fr-FR" sz="2000" dirty="0">
                <a:latin typeface="Arial" panose="020B0604020202020204" pitchFamily="34" charset="0"/>
                <a:cs typeface="Arial" panose="020B0604020202020204" pitchFamily="34" charset="0"/>
              </a:rPr>
              <a:t>STA : français obligatoire (sauf si dispense en français) ; autres langues si places disponibles</a:t>
            </a:r>
          </a:p>
          <a:p>
            <a:pPr marL="361950" indent="-180975" algn="just">
              <a:buClr>
                <a:srgbClr val="31A5C4"/>
              </a:buClr>
              <a:buFont typeface="Wingdings" panose="05000000000000000000" pitchFamily="2" charset="2"/>
              <a:buChar char="Ø"/>
              <a:defRPr/>
            </a:pPr>
            <a:endParaRPr lang="fr-FR" altLang="fr-FR" sz="2000" dirty="0">
              <a:latin typeface="Arial" panose="020B0604020202020204" pitchFamily="34" charset="0"/>
              <a:cs typeface="Arial" panose="020B0604020202020204" pitchFamily="34" charset="0"/>
            </a:endParaRPr>
          </a:p>
          <a:p>
            <a:pPr algn="just">
              <a:buClr>
                <a:srgbClr val="31A5C4"/>
              </a:buClr>
              <a:defRPr/>
            </a:pPr>
            <a:r>
              <a:rPr lang="fr-FR" altLang="fr-FR" sz="2000" b="1" dirty="0">
                <a:latin typeface="Arial" panose="020B0604020202020204" pitchFamily="34" charset="0"/>
                <a:cs typeface="Arial" panose="020B0604020202020204" pitchFamily="34" charset="0"/>
              </a:rPr>
              <a:t>Besoin d’aide ? N’hésitez pas à nous contacter. </a:t>
            </a:r>
          </a:p>
          <a:p>
            <a:pPr marL="0" indent="0">
              <a:buClr>
                <a:srgbClr val="31A5C4"/>
              </a:buClr>
              <a:buNone/>
              <a:defRPr/>
            </a:pPr>
            <a:endParaRPr lang="fr-FR" altLang="fr-FR" sz="1600" dirty="0">
              <a:latin typeface="Arial" panose="020B0604020202020204" pitchFamily="34" charset="0"/>
              <a:cs typeface="Arial" panose="020B0604020202020204" pitchFamily="34" charset="0"/>
            </a:endParaRPr>
          </a:p>
          <a:p>
            <a:pPr marL="0" indent="0">
              <a:buNone/>
            </a:pPr>
            <a:endParaRPr lang="fr-FR" altLang="fr-FR" sz="1600" dirty="0"/>
          </a:p>
          <a:p>
            <a:pPr marL="0" indent="0">
              <a:buClr>
                <a:srgbClr val="00A6C8"/>
              </a:buClr>
              <a:buNone/>
              <a:defRPr/>
            </a:pPr>
            <a:endParaRPr lang="fr-FR" altLang="fr-FR" sz="900" dirty="0">
              <a:latin typeface="Arial" panose="020B0604020202020204" pitchFamily="34" charset="0"/>
              <a:cs typeface="Arial" panose="020B0604020202020204" pitchFamily="34" charset="0"/>
            </a:endParaRPr>
          </a:p>
        </p:txBody>
      </p:sp>
      <p:sp>
        <p:nvSpPr>
          <p:cNvPr id="8" name="Rectangle 7"/>
          <p:cNvSpPr/>
          <p:nvPr/>
        </p:nvSpPr>
        <p:spPr>
          <a:xfrm>
            <a:off x="1249784" y="319362"/>
            <a:ext cx="140400" cy="10764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430142" y="319363"/>
            <a:ext cx="7359015" cy="1077218"/>
          </a:xfrm>
          <a:prstGeom prst="rect">
            <a:avLst/>
          </a:prstGeom>
          <a:solidFill>
            <a:srgbClr val="31A5C4"/>
          </a:solidFill>
        </p:spPr>
        <p:txBody>
          <a:bodyPr wrap="square" rtlCol="0">
            <a:spAutoFit/>
          </a:bodyPr>
          <a:lstStyle/>
          <a:p>
            <a:r>
              <a:rPr lang="fr-FR" sz="3200" b="1" dirty="0">
                <a:solidFill>
                  <a:schemeClr val="bg1"/>
                </a:solidFill>
                <a:latin typeface="Arial" panose="020B0604020202020204" pitchFamily="34" charset="0"/>
                <a:cs typeface="Arial" panose="020B0604020202020204" pitchFamily="34" charset="0"/>
              </a:rPr>
              <a:t>Objectifs généraux de la section de FLE  et les modules </a:t>
            </a:r>
          </a:p>
        </p:txBody>
      </p:sp>
    </p:spTree>
    <p:extLst>
      <p:ext uri="{BB962C8B-B14F-4D97-AF65-F5344CB8AC3E}">
        <p14:creationId xmlns:p14="http://schemas.microsoft.com/office/powerpoint/2010/main" val="320958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57300" y="319363"/>
            <a:ext cx="90094" cy="1077218"/>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1077218"/>
          </a:xfrm>
          <a:prstGeom prst="rect">
            <a:avLst/>
          </a:prstGeom>
          <a:solidFill>
            <a:srgbClr val="31A5C4"/>
          </a:solidFill>
        </p:spPr>
        <p:txBody>
          <a:bodyPr wrap="square" rtlCol="0">
            <a:spAutoFit/>
          </a:bodyPr>
          <a:lstStyle/>
          <a:p>
            <a:r>
              <a:rPr lang="fr-FR" sz="3200" b="1" dirty="0">
                <a:solidFill>
                  <a:schemeClr val="bg1"/>
                </a:solidFill>
                <a:latin typeface="Arial" panose="020B0604020202020204" pitchFamily="34" charset="0"/>
                <a:cs typeface="Arial" panose="020B0604020202020204" pitchFamily="34" charset="0"/>
              </a:rPr>
              <a:t>Le test de positionnement pour le FLE</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119154" y="2199172"/>
            <a:ext cx="7539373" cy="3508653"/>
          </a:xfrm>
          <a:prstGeom prst="rect">
            <a:avLst/>
          </a:prstGeom>
          <a:noFill/>
        </p:spPr>
        <p:txBody>
          <a:bodyPr wrap="square" rtlCol="0">
            <a:spAutoFit/>
          </a:bodyPr>
          <a:lstStyle/>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Évaluation du niveau de français :</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Compréhension de l’oral (2)</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Compréhension de l’écrit</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Production écrite (2)</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Production orale (entretien et monologue suivi à partir d’un thème + questions)</a:t>
            </a:r>
          </a:p>
          <a:p>
            <a:endParaRPr lang="fr-FR" dirty="0">
              <a:latin typeface="Arial" panose="020B0604020202020204" pitchFamily="34" charset="0"/>
              <a:cs typeface="Arial" panose="020B0604020202020204" pitchFamily="34" charset="0"/>
            </a:endParaRPr>
          </a:p>
          <a:p>
            <a:pPr marL="342900" lvl="2" indent="-342900">
              <a:buClr>
                <a:srgbClr val="00A6C6"/>
              </a:buClr>
              <a:buFont typeface="Arial" panose="020B0604020202020204" pitchFamily="34" charset="0"/>
              <a:buChar char="●"/>
            </a:pPr>
            <a:endParaRPr lang="fr-FR" altLang="fr-FR" sz="22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 </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sp>
        <p:nvSpPr>
          <p:cNvPr id="9" name="Rectangle 8"/>
          <p:cNvSpPr/>
          <p:nvPr/>
        </p:nvSpPr>
        <p:spPr>
          <a:xfrm>
            <a:off x="1249784" y="319362"/>
            <a:ext cx="140400" cy="10764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65608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49784" y="319362"/>
            <a:ext cx="140400" cy="583200"/>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584775"/>
          </a:xfrm>
          <a:prstGeom prst="rect">
            <a:avLst/>
          </a:prstGeom>
          <a:solidFill>
            <a:srgbClr val="31A5C4"/>
          </a:solidFill>
        </p:spPr>
        <p:txBody>
          <a:bodyPr wrap="square" rtlCol="0">
            <a:spAutoFit/>
          </a:bodyPr>
          <a:lstStyle/>
          <a:p>
            <a:r>
              <a:rPr lang="fr-FR" sz="3200" b="1" dirty="0">
                <a:solidFill>
                  <a:schemeClr val="bg1"/>
                </a:solidFill>
                <a:latin typeface="Arial" panose="020B0604020202020204" pitchFamily="34" charset="0"/>
                <a:cs typeface="Arial" panose="020B0604020202020204" pitchFamily="34" charset="0"/>
              </a:rPr>
              <a:t>Évaluation du niveau d’anglais </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91318" y="1907072"/>
            <a:ext cx="7539373" cy="2585323"/>
          </a:xfrm>
          <a:prstGeom prst="rect">
            <a:avLst/>
          </a:prstGeom>
          <a:noFill/>
        </p:spPr>
        <p:txBody>
          <a:bodyPr wrap="square" rtlCol="0">
            <a:spAutoFit/>
          </a:bodyPr>
          <a:lstStyle/>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Évaluation du niveau d’anglais :</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Production orale (entretien et monologue suivi) </a:t>
            </a:r>
          </a:p>
          <a:p>
            <a:pPr marL="285750" indent="-285750">
              <a:buFont typeface="Arial" panose="020B0604020202020204" pitchFamily="34" charset="0"/>
              <a:buChar char="•"/>
            </a:pPr>
            <a:r>
              <a:rPr lang="fr-FR" sz="2000" dirty="0" err="1">
                <a:latin typeface="Arial" panose="020B0604020202020204" pitchFamily="34" charset="0"/>
                <a:cs typeface="Arial" panose="020B0604020202020204" pitchFamily="34" charset="0"/>
              </a:rPr>
              <a:t>Toeic</a:t>
            </a:r>
            <a:r>
              <a:rPr lang="fr-FR" sz="2000" dirty="0">
                <a:latin typeface="Arial" panose="020B0604020202020204" pitchFamily="34" charset="0"/>
                <a:cs typeface="Arial" panose="020B0604020202020204" pitchFamily="34" charset="0"/>
              </a:rPr>
              <a:t> (pour les élèves en formation au diplôme – EFD), date : </a:t>
            </a:r>
            <a:r>
              <a:rPr lang="fr-FR" sz="2000" b="1" dirty="0">
                <a:latin typeface="Arial" panose="020B0604020202020204" pitchFamily="34" charset="0"/>
                <a:cs typeface="Arial" panose="020B0604020202020204" pitchFamily="34" charset="0"/>
              </a:rPr>
              <a:t>29/08</a:t>
            </a:r>
          </a:p>
          <a:p>
            <a:pPr marL="0" lvl="2">
              <a:buClr>
                <a:srgbClr val="00A6C6"/>
              </a:buClr>
            </a:pPr>
            <a:endParaRPr lang="fr-FR" altLang="fr-FR" sz="20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 </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097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88472" y="319361"/>
            <a:ext cx="69311" cy="937105"/>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954107"/>
          </a:xfrm>
          <a:prstGeom prst="rect">
            <a:avLst/>
          </a:prstGeom>
          <a:solidFill>
            <a:srgbClr val="31A5C4"/>
          </a:solidFill>
        </p:spPr>
        <p:txBody>
          <a:bodyPr wrap="square" rtlCol="0">
            <a:spAutoFit/>
          </a:bodyPr>
          <a:lstStyle/>
          <a:p>
            <a:r>
              <a:rPr lang="fr-FR" sz="2800" b="1" dirty="0">
                <a:solidFill>
                  <a:schemeClr val="bg1"/>
                </a:solidFill>
                <a:latin typeface="Arial" panose="020B0604020202020204" pitchFamily="34" charset="0"/>
                <a:cs typeface="Arial" panose="020B0604020202020204" pitchFamily="34" charset="0"/>
              </a:rPr>
              <a:t>Le séminaire de préparation aux études d’ingénieur en français (</a:t>
            </a:r>
            <a:r>
              <a:rPr lang="fr-FR" sz="2800" b="1" dirty="0" err="1">
                <a:solidFill>
                  <a:schemeClr val="bg1"/>
                </a:solidFill>
                <a:latin typeface="Arial" panose="020B0604020202020204" pitchFamily="34" charset="0"/>
                <a:cs typeface="Arial" panose="020B0604020202020204" pitchFamily="34" charset="0"/>
              </a:rPr>
              <a:t>Speif</a:t>
            </a:r>
            <a:r>
              <a:rPr lang="fr-FR" sz="2800" b="1" dirty="0">
                <a:solidFill>
                  <a:schemeClr val="bg1"/>
                </a:solidFill>
                <a:latin typeface="Arial" panose="020B0604020202020204" pitchFamily="34" charset="0"/>
                <a:cs typeface="Arial" panose="020B0604020202020204" pitchFamily="34" charset="0"/>
              </a:rPr>
              <a:t>)</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09934" y="1672440"/>
            <a:ext cx="7539373" cy="5601533"/>
          </a:xfrm>
          <a:prstGeom prst="rect">
            <a:avLst/>
          </a:prstGeom>
          <a:noFill/>
        </p:spPr>
        <p:txBody>
          <a:bodyPr wrap="square" rtlCol="0">
            <a:spAutoFit/>
          </a:bodyPr>
          <a:lstStyle/>
          <a:p>
            <a:pPr marL="342900" lvl="2" indent="-342900">
              <a:buClr>
                <a:srgbClr val="00A6C6"/>
              </a:buClr>
              <a:buFont typeface="Arial" panose="020B0604020202020204" pitchFamily="34" charset="0"/>
              <a:buChar char="●"/>
            </a:pPr>
            <a:r>
              <a:rPr lang="fr-FR" altLang="fr-FR" sz="2200" dirty="0">
                <a:solidFill>
                  <a:srgbClr val="31A5C4"/>
                </a:solidFill>
                <a:latin typeface="Arial" panose="020B0604020202020204" pitchFamily="34" charset="0"/>
                <a:cs typeface="Arial" panose="020B0604020202020204" pitchFamily="34" charset="0"/>
              </a:rPr>
              <a:t>Objectifs opérationnels </a:t>
            </a:r>
          </a:p>
          <a:p>
            <a:pPr marL="285750" lvl="2" indent="-285750" algn="just">
              <a:buClr>
                <a:srgbClr val="00A6C6"/>
              </a:buClr>
              <a:buFont typeface="Arial" panose="020B0604020202020204" pitchFamily="34" charset="0"/>
              <a:buChar char="•"/>
            </a:pPr>
            <a:r>
              <a:rPr lang="fr-FR" dirty="0">
                <a:latin typeface="Arial" panose="020B0604020202020204" pitchFamily="34" charset="0"/>
                <a:cs typeface="Arial" panose="020B0604020202020204" pitchFamily="34" charset="0"/>
              </a:rPr>
              <a:t>Se familiariser avec son nouveau contexte d’études ;</a:t>
            </a:r>
          </a:p>
          <a:p>
            <a:pPr marL="0" lvl="2" algn="just">
              <a:buClr>
                <a:srgbClr val="00A6C6"/>
              </a:buClr>
            </a:pPr>
            <a:endParaRPr lang="fr-FR" dirty="0">
              <a:latin typeface="Arial" panose="020B0604020202020204" pitchFamily="34" charset="0"/>
              <a:cs typeface="Arial" panose="020B0604020202020204" pitchFamily="34" charset="0"/>
            </a:endParaRPr>
          </a:p>
          <a:p>
            <a:pPr marL="285750" lvl="2" indent="-285750" algn="just">
              <a:buClr>
                <a:srgbClr val="00A6C6"/>
              </a:buClr>
              <a:buFont typeface="Arial" panose="020B0604020202020204" pitchFamily="34" charset="0"/>
              <a:buChar char="•"/>
            </a:pPr>
            <a:r>
              <a:rPr lang="fr-FR" dirty="0">
                <a:latin typeface="Arial" panose="020B0604020202020204" pitchFamily="34" charset="0"/>
                <a:cs typeface="Arial" panose="020B0604020202020204" pitchFamily="34" charset="0"/>
              </a:rPr>
              <a:t>Devenir plus performant dans les méthodologies indispensables à l’élève ingénieur international : exposé, prise de notes, passation d’examens selon les modalités de validation des modules des départements scientifiques... ;</a:t>
            </a:r>
          </a:p>
          <a:p>
            <a:pPr marL="0" lvl="2" algn="just">
              <a:buClr>
                <a:srgbClr val="00A6C6"/>
              </a:buClr>
            </a:pPr>
            <a:endParaRPr lang="fr-FR" dirty="0">
              <a:latin typeface="Arial" panose="020B0604020202020204" pitchFamily="34" charset="0"/>
              <a:cs typeface="Arial" panose="020B0604020202020204" pitchFamily="34" charset="0"/>
            </a:endParaRPr>
          </a:p>
          <a:p>
            <a:pPr marL="285750" lvl="2" indent="-285750" algn="just">
              <a:buClr>
                <a:srgbClr val="00A6C6"/>
              </a:buClr>
              <a:buFont typeface="Arial" panose="020B0604020202020204" pitchFamily="34" charset="0"/>
              <a:buChar char="•"/>
            </a:pPr>
            <a:r>
              <a:rPr lang="fr-FR" dirty="0">
                <a:latin typeface="Arial" panose="020B0604020202020204" pitchFamily="34" charset="0"/>
                <a:cs typeface="Arial" panose="020B0604020202020204" pitchFamily="34" charset="0"/>
              </a:rPr>
              <a:t>Développer des stratégies d’apprentissage collectif et en autonomie (lexique spécifique, lecture rapide de polycopiés, outils de référence personnalisés…) ;</a:t>
            </a:r>
          </a:p>
          <a:p>
            <a:pPr marL="0" lvl="2" algn="just">
              <a:buClr>
                <a:srgbClr val="00A6C6"/>
              </a:buClr>
            </a:pPr>
            <a:endParaRPr lang="fr-FR" dirty="0">
              <a:latin typeface="Arial" panose="020B0604020202020204" pitchFamily="34" charset="0"/>
              <a:cs typeface="Arial" panose="020B0604020202020204" pitchFamily="34" charset="0"/>
            </a:endParaRPr>
          </a:p>
          <a:p>
            <a:pPr marL="285750" lvl="2" indent="-285750" algn="just">
              <a:buClr>
                <a:srgbClr val="00A6C6"/>
              </a:buClr>
              <a:buFont typeface="Arial" panose="020B0604020202020204" pitchFamily="34" charset="0"/>
              <a:buChar char="•"/>
            </a:pPr>
            <a:r>
              <a:rPr lang="fr-FR" dirty="0">
                <a:latin typeface="Arial" panose="020B0604020202020204" pitchFamily="34" charset="0"/>
                <a:cs typeface="Arial" panose="020B0604020202020204" pitchFamily="34" charset="0"/>
              </a:rPr>
              <a:t>Développer une culture générale sur son environnement (historique, géographique, politique, juridique et économique, </a:t>
            </a:r>
            <a:r>
              <a:rPr lang="fr-FR" dirty="0" err="1">
                <a:latin typeface="Arial" panose="020B0604020202020204" pitchFamily="34" charset="0"/>
                <a:cs typeface="Arial" panose="020B0604020202020204" pitchFamily="34" charset="0"/>
              </a:rPr>
              <a:t>ingénierique</a:t>
            </a:r>
            <a:r>
              <a:rPr lang="fr-FR" dirty="0">
                <a:latin typeface="Arial" panose="020B0604020202020204" pitchFamily="34" charset="0"/>
                <a:cs typeface="Arial" panose="020B0604020202020204" pitchFamily="34" charset="0"/>
              </a:rPr>
              <a:t> et professionnel).</a:t>
            </a:r>
          </a:p>
          <a:p>
            <a:pPr marL="0" lvl="2">
              <a:buClr>
                <a:srgbClr val="00A6C6"/>
              </a:buClr>
            </a:pPr>
            <a:endParaRPr lang="fr-FR" altLang="fr-FR" sz="22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 </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sp>
        <p:nvSpPr>
          <p:cNvPr id="9" name="Rectangle 8"/>
          <p:cNvSpPr/>
          <p:nvPr/>
        </p:nvSpPr>
        <p:spPr>
          <a:xfrm>
            <a:off x="1252292" y="319028"/>
            <a:ext cx="141670" cy="954442"/>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9140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4" name="Rectangle 3"/>
          <p:cNvSpPr/>
          <p:nvPr/>
        </p:nvSpPr>
        <p:spPr>
          <a:xfrm>
            <a:off x="1298864" y="319362"/>
            <a:ext cx="102980" cy="954107"/>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430142" y="319363"/>
            <a:ext cx="7359015" cy="954107"/>
          </a:xfrm>
          <a:prstGeom prst="rect">
            <a:avLst/>
          </a:prstGeom>
          <a:solidFill>
            <a:srgbClr val="31A5C4"/>
          </a:solidFill>
        </p:spPr>
        <p:txBody>
          <a:bodyPr wrap="square" rtlCol="0">
            <a:spAutoFit/>
          </a:bodyPr>
          <a:lstStyle/>
          <a:p>
            <a:r>
              <a:rPr lang="fr-FR" sz="2800" b="1" dirty="0">
                <a:solidFill>
                  <a:schemeClr val="bg1"/>
                </a:solidFill>
                <a:latin typeface="Arial" panose="020B0604020202020204" pitchFamily="34" charset="0"/>
                <a:cs typeface="Arial" panose="020B0604020202020204" pitchFamily="34" charset="0"/>
              </a:rPr>
              <a:t>Le séminaire de préparation aux études d’ingénieur en français (</a:t>
            </a:r>
            <a:r>
              <a:rPr lang="fr-FR" sz="2800" b="1" dirty="0" err="1">
                <a:solidFill>
                  <a:schemeClr val="bg1"/>
                </a:solidFill>
                <a:latin typeface="Arial" panose="020B0604020202020204" pitchFamily="34" charset="0"/>
                <a:cs typeface="Arial" panose="020B0604020202020204" pitchFamily="34" charset="0"/>
              </a:rPr>
              <a:t>Speif</a:t>
            </a:r>
            <a:r>
              <a:rPr lang="fr-FR" sz="2800" b="1" dirty="0">
                <a:solidFill>
                  <a:schemeClr val="bg1"/>
                </a:solidFill>
                <a:latin typeface="Arial" panose="020B0604020202020204" pitchFamily="34" charset="0"/>
                <a:cs typeface="Arial" panose="020B0604020202020204" pitchFamily="34" charset="0"/>
              </a:rPr>
              <a:t>)</a:t>
            </a:r>
          </a:p>
        </p:txBody>
      </p:sp>
      <p:sp>
        <p:nvSpPr>
          <p:cNvPr id="6" name="Rectangle 5"/>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09934" y="1672440"/>
            <a:ext cx="7539373" cy="5109091"/>
          </a:xfrm>
          <a:prstGeom prst="rect">
            <a:avLst/>
          </a:prstGeom>
          <a:noFill/>
        </p:spPr>
        <p:txBody>
          <a:bodyPr wrap="square" rtlCol="0">
            <a:spAutoFit/>
          </a:bodyPr>
          <a:lstStyle/>
          <a:p>
            <a:pPr marL="342900" lvl="2" indent="-342900">
              <a:buClr>
                <a:srgbClr val="00A6C6"/>
              </a:buClr>
              <a:buFont typeface="Arial" panose="020B0604020202020204" pitchFamily="34" charset="0"/>
              <a:buChar char="●"/>
            </a:pPr>
            <a:r>
              <a:rPr lang="fr-FR" altLang="fr-FR" sz="2000" dirty="0">
                <a:solidFill>
                  <a:srgbClr val="31A5C4"/>
                </a:solidFill>
                <a:latin typeface="Arial" panose="020B0604020202020204" pitchFamily="34" charset="0"/>
                <a:cs typeface="Arial" panose="020B0604020202020204" pitchFamily="34" charset="0"/>
              </a:rPr>
              <a:t>Organisation :</a:t>
            </a:r>
          </a:p>
          <a:p>
            <a:pPr marL="0" lvl="2">
              <a:buClr>
                <a:srgbClr val="00A6C6"/>
              </a:buClr>
            </a:pPr>
            <a:endParaRPr lang="fr-FR" altLang="fr-FR" sz="2000" dirty="0">
              <a:solidFill>
                <a:srgbClr val="31A5C4"/>
              </a:solidFill>
              <a:latin typeface="Arial" panose="020B0604020202020204" pitchFamily="34" charset="0"/>
              <a:cs typeface="Arial" panose="020B0604020202020204" pitchFamily="34" charset="0"/>
            </a:endParaRPr>
          </a:p>
          <a:p>
            <a:pPr algn="just"/>
            <a:r>
              <a:rPr lang="fr-FR" sz="2000" dirty="0">
                <a:latin typeface="Arial" panose="020B0604020202020204" pitchFamily="34" charset="0"/>
                <a:cs typeface="Arial" panose="020B0604020202020204" pitchFamily="34" charset="0"/>
              </a:rPr>
              <a:t>3 groupes organisés par niveau du </a:t>
            </a:r>
            <a:r>
              <a:rPr lang="fr-FR" sz="2000" i="1" dirty="0">
                <a:latin typeface="Arial" panose="020B0604020202020204" pitchFamily="34" charset="0"/>
                <a:cs typeface="Arial" panose="020B0604020202020204" pitchFamily="34" charset="0"/>
              </a:rPr>
              <a:t>CECRL, </a:t>
            </a:r>
            <a:r>
              <a:rPr lang="fr-FR" sz="2000" b="1" dirty="0">
                <a:latin typeface="Arial" panose="020B0604020202020204" pitchFamily="34" charset="0"/>
                <a:cs typeface="Arial" panose="020B0604020202020204" pitchFamily="34" charset="0"/>
              </a:rPr>
              <a:t>de</a:t>
            </a:r>
            <a:r>
              <a:rPr lang="fr-FR" sz="2000" b="1" i="1"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A1 à B1.1</a:t>
            </a:r>
          </a:p>
          <a:p>
            <a:pPr algn="just"/>
            <a:endParaRPr lang="fr-FR" sz="2000" dirty="0">
              <a:latin typeface="Arial" panose="020B0604020202020204" pitchFamily="34" charset="0"/>
              <a:cs typeface="Arial" panose="020B0604020202020204" pitchFamily="34" charset="0"/>
            </a:endParaRPr>
          </a:p>
          <a:p>
            <a:pPr algn="just"/>
            <a:r>
              <a:rPr lang="fr-FR" sz="2000" dirty="0">
                <a:latin typeface="Arial" panose="020B0604020202020204" pitchFamily="34" charset="0"/>
                <a:cs typeface="Arial" panose="020B0604020202020204" pitchFamily="34" charset="0"/>
              </a:rPr>
              <a:t>Semaine 1 : du 28/08 au 01/09</a:t>
            </a:r>
          </a:p>
          <a:p>
            <a:pPr algn="just"/>
            <a:r>
              <a:rPr lang="fr-FR" sz="2000" dirty="0">
                <a:latin typeface="Arial" panose="020B0604020202020204" pitchFamily="34" charset="0"/>
                <a:cs typeface="Arial" panose="020B0604020202020204" pitchFamily="34" charset="0"/>
              </a:rPr>
              <a:t>Semaine 2 : du 4/09 au 8/09</a:t>
            </a:r>
          </a:p>
          <a:p>
            <a:pPr algn="just"/>
            <a:r>
              <a:rPr lang="fr-FR" sz="2000" dirty="0">
                <a:latin typeface="Arial" panose="020B0604020202020204" pitchFamily="34" charset="0"/>
                <a:cs typeface="Arial" panose="020B0604020202020204" pitchFamily="34" charset="0"/>
              </a:rPr>
              <a:t>Semaine 3 : du 11/09 au 15/09</a:t>
            </a:r>
          </a:p>
          <a:p>
            <a:pPr algn="just"/>
            <a:endParaRPr lang="fr-FR" sz="2000" dirty="0">
              <a:latin typeface="Arial" panose="020B0604020202020204" pitchFamily="34" charset="0"/>
              <a:cs typeface="Arial" panose="020B0604020202020204" pitchFamily="34" charset="0"/>
            </a:endParaRPr>
          </a:p>
          <a:p>
            <a:pPr algn="just"/>
            <a:r>
              <a:rPr lang="fr-FR" sz="2000" dirty="0">
                <a:latin typeface="Arial" panose="020B0604020202020204" pitchFamily="34" charset="0"/>
                <a:cs typeface="Arial" panose="020B0604020202020204" pitchFamily="34" charset="0"/>
              </a:rPr>
              <a:t>Les élèves du Speif suivront le cours SHS Les s</a:t>
            </a:r>
            <a:r>
              <a:rPr lang="fr-FR" sz="2000" i="1" dirty="0">
                <a:latin typeface="Arial" panose="020B0604020202020204" pitchFamily="34" charset="0"/>
                <a:cs typeface="Arial" panose="020B0604020202020204" pitchFamily="34" charset="0"/>
              </a:rPr>
              <a:t>ciences dans l’art </a:t>
            </a:r>
            <a:r>
              <a:rPr lang="fr-FR" sz="2000" dirty="0">
                <a:latin typeface="Arial" panose="020B0604020202020204" pitchFamily="34" charset="0"/>
                <a:cs typeface="Arial" panose="020B0604020202020204" pitchFamily="34" charset="0"/>
              </a:rPr>
              <a:t>au </a:t>
            </a:r>
            <a:r>
              <a:rPr lang="fr-FR" sz="2000" u="sng" dirty="0">
                <a:latin typeface="Arial" panose="020B0604020202020204" pitchFamily="34" charset="0"/>
                <a:cs typeface="Arial" panose="020B0604020202020204" pitchFamily="34" charset="0"/>
              </a:rPr>
              <a:t>second semestre </a:t>
            </a:r>
            <a:r>
              <a:rPr lang="fr-FR" sz="2000" dirty="0">
                <a:latin typeface="Arial" panose="020B0604020202020204" pitchFamily="34" charset="0"/>
                <a:cs typeface="Arial" panose="020B0604020202020204" pitchFamily="34" charset="0"/>
              </a:rPr>
              <a:t>2023-2024 (S4). </a:t>
            </a:r>
          </a:p>
          <a:p>
            <a:pPr marL="342900" lvl="2" indent="-342900">
              <a:buClr>
                <a:srgbClr val="00A6C6"/>
              </a:buClr>
              <a:buFont typeface="Arial" panose="020B0604020202020204" pitchFamily="34" charset="0"/>
              <a:buChar char="●"/>
            </a:pPr>
            <a:endParaRPr lang="fr-FR" altLang="fr-FR" sz="2200" dirty="0">
              <a:solidFill>
                <a:srgbClr val="31A5C4"/>
              </a:solidFill>
              <a:latin typeface="Arial" panose="020B0604020202020204" pitchFamily="34" charset="0"/>
              <a:cs typeface="Arial" panose="020B0604020202020204" pitchFamily="34" charset="0"/>
            </a:endParaRP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S3/5 = premier semestre de la 2</a:t>
            </a:r>
            <a:r>
              <a:rPr lang="fr-FR" altLang="fr-FR" sz="2200" baseline="30000" dirty="0">
                <a:solidFill>
                  <a:srgbClr val="31A5C4"/>
                </a:solidFill>
                <a:latin typeface="Arial" panose="020B0604020202020204" pitchFamily="34" charset="0"/>
                <a:cs typeface="Arial" panose="020B0604020202020204" pitchFamily="34" charset="0"/>
              </a:rPr>
              <a:t>ème</a:t>
            </a:r>
            <a:r>
              <a:rPr lang="fr-FR" altLang="fr-FR" sz="2200" dirty="0">
                <a:solidFill>
                  <a:srgbClr val="31A5C4"/>
                </a:solidFill>
                <a:latin typeface="Arial" panose="020B0604020202020204" pitchFamily="34" charset="0"/>
                <a:cs typeface="Arial" panose="020B0604020202020204" pitchFamily="34" charset="0"/>
              </a:rPr>
              <a:t> année</a:t>
            </a:r>
          </a:p>
          <a:p>
            <a:pPr marL="0" lvl="2">
              <a:buClr>
                <a:srgbClr val="00A6C6"/>
              </a:buClr>
            </a:pPr>
            <a:r>
              <a:rPr lang="fr-FR" altLang="fr-FR" sz="2200" dirty="0">
                <a:solidFill>
                  <a:srgbClr val="31A5C4"/>
                </a:solidFill>
                <a:latin typeface="Arial" panose="020B0604020202020204" pitchFamily="34" charset="0"/>
                <a:cs typeface="Arial" panose="020B0604020202020204" pitchFamily="34" charset="0"/>
              </a:rPr>
              <a:t>S4 = second semestre de la 2</a:t>
            </a:r>
            <a:r>
              <a:rPr lang="fr-FR" altLang="fr-FR" sz="2200" baseline="30000" dirty="0">
                <a:solidFill>
                  <a:srgbClr val="31A5C4"/>
                </a:solidFill>
                <a:latin typeface="Arial" panose="020B0604020202020204" pitchFamily="34" charset="0"/>
                <a:cs typeface="Arial" panose="020B0604020202020204" pitchFamily="34" charset="0"/>
              </a:rPr>
              <a:t>ème</a:t>
            </a:r>
            <a:r>
              <a:rPr lang="fr-FR" altLang="fr-FR" sz="2200" dirty="0">
                <a:solidFill>
                  <a:srgbClr val="31A5C4"/>
                </a:solidFill>
                <a:latin typeface="Arial" panose="020B0604020202020204" pitchFamily="34" charset="0"/>
                <a:cs typeface="Arial" panose="020B0604020202020204" pitchFamily="34" charset="0"/>
              </a:rPr>
              <a:t> année</a:t>
            </a: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a:p>
            <a:pPr marL="0" lvl="2">
              <a:buClr>
                <a:srgbClr val="00A6C6"/>
              </a:buClr>
            </a:pPr>
            <a:endParaRPr lang="fr-FR" alt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40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256" y="259440"/>
            <a:ext cx="733678" cy="960439"/>
          </a:xfrm>
          <a:prstGeom prst="rect">
            <a:avLst/>
          </a:prstGeom>
        </p:spPr>
      </p:pic>
      <p:sp>
        <p:nvSpPr>
          <p:cNvPr id="3" name="Rectangle 2"/>
          <p:cNvSpPr/>
          <p:nvPr/>
        </p:nvSpPr>
        <p:spPr>
          <a:xfrm>
            <a:off x="1242764" y="319363"/>
            <a:ext cx="154440" cy="584775"/>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430142" y="319363"/>
            <a:ext cx="7359015" cy="584775"/>
          </a:xfrm>
          <a:prstGeom prst="rect">
            <a:avLst/>
          </a:prstGeom>
          <a:solidFill>
            <a:srgbClr val="31A5C4"/>
          </a:solidFill>
        </p:spPr>
        <p:txBody>
          <a:bodyPr wrap="square" rtlCol="0">
            <a:spAutoFit/>
          </a:bodyPr>
          <a:lstStyle/>
          <a:p>
            <a:r>
              <a:rPr lang="fr-FR" sz="3200" b="1" dirty="0">
                <a:solidFill>
                  <a:schemeClr val="bg1"/>
                </a:solidFill>
                <a:latin typeface="Arial" panose="020B0604020202020204" pitchFamily="34" charset="0"/>
                <a:cs typeface="Arial" panose="020B0604020202020204" pitchFamily="34" charset="0"/>
              </a:rPr>
              <a:t>Dates importantes</a:t>
            </a:r>
          </a:p>
        </p:txBody>
      </p:sp>
      <p:sp>
        <p:nvSpPr>
          <p:cNvPr id="5" name="Rectangle 4"/>
          <p:cNvSpPr/>
          <p:nvPr/>
        </p:nvSpPr>
        <p:spPr>
          <a:xfrm>
            <a:off x="0" y="6578221"/>
            <a:ext cx="6960358" cy="279779"/>
          </a:xfrm>
          <a:prstGeom prst="rect">
            <a:avLst/>
          </a:prstGeom>
          <a:solidFill>
            <a:srgbClr val="31A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31A5C4"/>
              </a:solidFill>
            </a:endParaRPr>
          </a:p>
        </p:txBody>
      </p:sp>
      <p:sp>
        <p:nvSpPr>
          <p:cNvPr id="6" name="Rectangle 5"/>
          <p:cNvSpPr/>
          <p:nvPr/>
        </p:nvSpPr>
        <p:spPr>
          <a:xfrm>
            <a:off x="6960358" y="6578221"/>
            <a:ext cx="2183642" cy="279779"/>
          </a:xfrm>
          <a:prstGeom prst="rect">
            <a:avLst/>
          </a:prstGeom>
          <a:solidFill>
            <a:srgbClr val="003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A6C8"/>
              </a:solidFill>
            </a:endParaRPr>
          </a:p>
        </p:txBody>
      </p:sp>
      <p:sp>
        <p:nvSpPr>
          <p:cNvPr id="8" name="ZoneTexte 7"/>
          <p:cNvSpPr txBox="1"/>
          <p:nvPr/>
        </p:nvSpPr>
        <p:spPr>
          <a:xfrm>
            <a:off x="923650" y="1531406"/>
            <a:ext cx="8146062" cy="5632311"/>
          </a:xfrm>
          <a:prstGeom prst="rect">
            <a:avLst/>
          </a:prstGeom>
          <a:noFill/>
        </p:spPr>
        <p:txBody>
          <a:bodyPr wrap="square" rtlCol="0">
            <a:spAutoFit/>
          </a:bodyPr>
          <a:lstStyle/>
          <a:p>
            <a:pPr algn="just"/>
            <a:r>
              <a:rPr lang="fr-FR" altLang="fr-FR" sz="2000" dirty="0">
                <a:latin typeface="Arial" panose="020B0604020202020204" pitchFamily="34" charset="0"/>
                <a:cs typeface="Arial" panose="020B0604020202020204" pitchFamily="34" charset="0"/>
              </a:rPr>
              <a:t>Lundi 28 août : </a:t>
            </a:r>
            <a:r>
              <a:rPr lang="fr-FR" altLang="fr-FR" sz="2000" dirty="0">
                <a:solidFill>
                  <a:srgbClr val="00B0F0"/>
                </a:solidFill>
                <a:latin typeface="Arial" panose="020B0604020202020204" pitchFamily="34" charset="0"/>
                <a:cs typeface="Arial" panose="020B0604020202020204" pitchFamily="34" charset="0"/>
              </a:rPr>
              <a:t>amphi de rentrée, amphi Caquot  </a:t>
            </a:r>
          </a:p>
          <a:p>
            <a:pPr algn="just"/>
            <a:r>
              <a:rPr lang="fr-FR" altLang="fr-FR" sz="2000" dirty="0">
                <a:latin typeface="Arial" panose="020B0604020202020204" pitchFamily="34" charset="0"/>
                <a:cs typeface="Arial" panose="020B0604020202020204" pitchFamily="34" charset="0"/>
              </a:rPr>
              <a:t>Mardi 29/08 matin : </a:t>
            </a:r>
            <a:r>
              <a:rPr lang="fr-FR" altLang="fr-FR" sz="2000" dirty="0" err="1">
                <a:solidFill>
                  <a:srgbClr val="00B0F0"/>
                </a:solidFill>
                <a:latin typeface="Arial" panose="020B0604020202020204" pitchFamily="34" charset="0"/>
                <a:cs typeface="Arial" panose="020B0604020202020204" pitchFamily="34" charset="0"/>
              </a:rPr>
              <a:t>Toeic</a:t>
            </a:r>
            <a:r>
              <a:rPr lang="fr-FR" altLang="fr-FR" sz="2000" dirty="0">
                <a:latin typeface="Arial" panose="020B0604020202020204" pitchFamily="34" charset="0"/>
                <a:cs typeface="Arial" panose="020B0604020202020204" pitchFamily="34" charset="0"/>
              </a:rPr>
              <a:t> (pour les EFD), 9h-12h</a:t>
            </a:r>
          </a:p>
          <a:p>
            <a:pPr algn="just"/>
            <a:r>
              <a:rPr lang="fr-FR" altLang="fr-FR" sz="2000" dirty="0">
                <a:latin typeface="Arial" panose="020B0604020202020204" pitchFamily="34" charset="0"/>
                <a:cs typeface="Arial" panose="020B0604020202020204" pitchFamily="34" charset="0"/>
              </a:rPr>
              <a:t>Réunion d’information sur les cours de langue du 1</a:t>
            </a:r>
            <a:r>
              <a:rPr lang="fr-FR" altLang="fr-FR" sz="2000" baseline="30000" dirty="0">
                <a:latin typeface="Arial" panose="020B0604020202020204" pitchFamily="34" charset="0"/>
                <a:cs typeface="Arial" panose="020B0604020202020204" pitchFamily="34" charset="0"/>
              </a:rPr>
              <a:t>er</a:t>
            </a:r>
            <a:r>
              <a:rPr lang="fr-FR" altLang="fr-FR" sz="2000" dirty="0">
                <a:latin typeface="Arial" panose="020B0604020202020204" pitchFamily="34" charset="0"/>
                <a:cs typeface="Arial" panose="020B0604020202020204" pitchFamily="34" charset="0"/>
              </a:rPr>
              <a:t> semestre : </a:t>
            </a:r>
            <a:r>
              <a:rPr lang="fr-FR" altLang="fr-FR" sz="2000" dirty="0">
                <a:solidFill>
                  <a:srgbClr val="00B0F0"/>
                </a:solidFill>
                <a:latin typeface="Arial" panose="020B0604020202020204" pitchFamily="34" charset="0"/>
                <a:cs typeface="Arial" panose="020B0604020202020204" pitchFamily="34" charset="0"/>
              </a:rPr>
              <a:t>le mercredi 30/08 de 16h30 à 18h30.</a:t>
            </a:r>
            <a:r>
              <a:rPr lang="fr-FR" altLang="fr-FR" sz="2000" dirty="0">
                <a:latin typeface="Arial" panose="020B0604020202020204" pitchFamily="34" charset="0"/>
                <a:cs typeface="Arial" panose="020B0604020202020204" pitchFamily="34" charset="0"/>
              </a:rPr>
              <a:t> </a:t>
            </a:r>
          </a:p>
          <a:p>
            <a:pPr algn="just"/>
            <a:endParaRPr lang="fr-FR" altLang="fr-FR" sz="2000" dirty="0">
              <a:latin typeface="Arial" panose="020B0604020202020204" pitchFamily="34" charset="0"/>
              <a:cs typeface="Arial" panose="020B0604020202020204" pitchFamily="34" charset="0"/>
            </a:endParaRPr>
          </a:p>
          <a:p>
            <a:pPr algn="just"/>
            <a:r>
              <a:rPr lang="fr-FR" altLang="fr-FR" sz="2000" dirty="0">
                <a:latin typeface="Arial" panose="020B0604020202020204" pitchFamily="34" charset="0"/>
                <a:cs typeface="Arial" panose="020B0604020202020204" pitchFamily="34" charset="0"/>
              </a:rPr>
              <a:t>Les descriptifs des modules de français et les horaires seront </a:t>
            </a:r>
            <a:r>
              <a:rPr lang="fr-FR" altLang="fr-FR" sz="2000" dirty="0">
                <a:solidFill>
                  <a:srgbClr val="00B0F0"/>
                </a:solidFill>
                <a:latin typeface="Arial" panose="020B0604020202020204" pitchFamily="34" charset="0"/>
                <a:cs typeface="Arial" panose="020B0604020202020204" pitchFamily="34" charset="0"/>
              </a:rPr>
              <a:t>affichés sur le tableau à côté du bureau B 226 et publiés en ligne :</a:t>
            </a:r>
            <a:r>
              <a:rPr lang="fr-FR" altLang="fr-FR" sz="2000" dirty="0">
                <a:solidFill>
                  <a:srgbClr val="FF0000"/>
                </a:solidFill>
                <a:latin typeface="Arial" panose="020B0604020202020204" pitchFamily="34" charset="0"/>
                <a:cs typeface="Arial" panose="020B0604020202020204" pitchFamily="34" charset="0"/>
              </a:rPr>
              <a:t> </a:t>
            </a:r>
            <a:r>
              <a:rPr lang="fr-FR" altLang="fr-FR" sz="2000" dirty="0">
                <a:solidFill>
                  <a:schemeClr val="accent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lien</a:t>
            </a:r>
            <a:endParaRPr lang="fr-FR" altLang="fr-FR" sz="2000" dirty="0">
              <a:latin typeface="Arial" panose="020B0604020202020204" pitchFamily="34" charset="0"/>
              <a:cs typeface="Arial" panose="020B0604020202020204" pitchFamily="34" charset="0"/>
            </a:endParaRPr>
          </a:p>
          <a:p>
            <a:pPr algn="just"/>
            <a:endParaRPr lang="fr-FR" altLang="fr-FR" sz="2000" dirty="0">
              <a:latin typeface="Arial" panose="020B0604020202020204" pitchFamily="34" charset="0"/>
              <a:cs typeface="Arial" panose="020B0604020202020204" pitchFamily="34" charset="0"/>
            </a:endParaRPr>
          </a:p>
          <a:p>
            <a:pPr algn="just"/>
            <a:endParaRPr lang="fr-FR" altLang="fr-FR" sz="2000" dirty="0">
              <a:latin typeface="Arial" panose="020B0604020202020204" pitchFamily="34" charset="0"/>
              <a:cs typeface="Arial" panose="020B0604020202020204" pitchFamily="34" charset="0"/>
            </a:endParaRPr>
          </a:p>
          <a:p>
            <a:pPr algn="just"/>
            <a:endParaRPr lang="fr-FR" altLang="fr-FR" sz="2000" dirty="0">
              <a:latin typeface="Arial" panose="020B0604020202020204" pitchFamily="34" charset="0"/>
              <a:cs typeface="Arial" panose="020B0604020202020204" pitchFamily="34" charset="0"/>
            </a:endParaRPr>
          </a:p>
          <a:p>
            <a:pPr algn="just"/>
            <a:endParaRPr lang="fr-FR" altLang="fr-FR" sz="2000" dirty="0">
              <a:latin typeface="Arial" panose="020B0604020202020204" pitchFamily="34" charset="0"/>
              <a:cs typeface="Arial" panose="020B0604020202020204" pitchFamily="34" charset="0"/>
            </a:endParaRPr>
          </a:p>
          <a:p>
            <a:pPr algn="just"/>
            <a:endParaRPr lang="fr-FR" altLang="fr-FR" sz="2000" dirty="0">
              <a:latin typeface="Arial" panose="020B0604020202020204" pitchFamily="34" charset="0"/>
              <a:cs typeface="Arial" panose="020B0604020202020204" pitchFamily="34" charset="0"/>
            </a:endParaRPr>
          </a:p>
          <a:p>
            <a:pPr algn="just"/>
            <a:r>
              <a:rPr lang="fr-FR" altLang="fr-FR" sz="2000" dirty="0">
                <a:latin typeface="Arial" panose="020B0604020202020204" pitchFamily="34" charset="0"/>
                <a:cs typeface="Arial" panose="020B0604020202020204" pitchFamily="34" charset="0"/>
              </a:rPr>
              <a:t>Inscriptions EN LIGNE du 6/9 à 20h au 11 matin (vérifier que votre adresse mail @eleves.enpc.fr fonctionne)</a:t>
            </a:r>
          </a:p>
          <a:p>
            <a:pPr algn="just"/>
            <a:endParaRPr lang="fr-FR" altLang="fr-FR" sz="2000" dirty="0">
              <a:latin typeface="Arial" panose="020B0604020202020204" pitchFamily="34" charset="0"/>
              <a:cs typeface="Arial" panose="020B0604020202020204" pitchFamily="34" charset="0"/>
            </a:endParaRPr>
          </a:p>
          <a:p>
            <a:pPr algn="just"/>
            <a:r>
              <a:rPr lang="fr-FR" altLang="fr-FR" sz="2000" dirty="0">
                <a:latin typeface="Arial" panose="020B0604020202020204" pitchFamily="34" charset="0"/>
                <a:cs typeface="Arial" panose="020B0604020202020204" pitchFamily="34" charset="0"/>
              </a:rPr>
              <a:t>Début des cours </a:t>
            </a:r>
            <a:r>
              <a:rPr lang="fr-FR" altLang="fr-FR" sz="2000" dirty="0">
                <a:solidFill>
                  <a:srgbClr val="00B0F0"/>
                </a:solidFill>
                <a:latin typeface="Arial" panose="020B0604020202020204" pitchFamily="34" charset="0"/>
                <a:cs typeface="Arial" panose="020B0604020202020204" pitchFamily="34" charset="0"/>
              </a:rPr>
              <a:t>du 1</a:t>
            </a:r>
            <a:r>
              <a:rPr lang="fr-FR" altLang="fr-FR" sz="2000" baseline="30000" dirty="0">
                <a:solidFill>
                  <a:srgbClr val="00B0F0"/>
                </a:solidFill>
                <a:latin typeface="Arial" panose="020B0604020202020204" pitchFamily="34" charset="0"/>
                <a:cs typeface="Arial" panose="020B0604020202020204" pitchFamily="34" charset="0"/>
              </a:rPr>
              <a:t>er</a:t>
            </a:r>
            <a:r>
              <a:rPr lang="fr-FR" altLang="fr-FR" sz="2000" dirty="0">
                <a:solidFill>
                  <a:srgbClr val="00B0F0"/>
                </a:solidFill>
                <a:latin typeface="Arial" panose="020B0604020202020204" pitchFamily="34" charset="0"/>
                <a:cs typeface="Arial" panose="020B0604020202020204" pitchFamily="34" charset="0"/>
              </a:rPr>
              <a:t> semestre </a:t>
            </a:r>
            <a:r>
              <a:rPr lang="fr-FR" altLang="fr-FR" sz="2000" dirty="0">
                <a:latin typeface="Arial" panose="020B0604020202020204" pitchFamily="34" charset="0"/>
                <a:cs typeface="Arial" panose="020B0604020202020204" pitchFamily="34" charset="0"/>
              </a:rPr>
              <a:t>: le</a:t>
            </a:r>
            <a:r>
              <a:rPr lang="fr-FR" altLang="fr-FR" sz="2000" b="1" dirty="0">
                <a:latin typeface="Arial" panose="020B0604020202020204" pitchFamily="34" charset="0"/>
                <a:cs typeface="Arial" panose="020B0604020202020204" pitchFamily="34" charset="0"/>
              </a:rPr>
              <a:t> 25 septembre </a:t>
            </a:r>
          </a:p>
          <a:p>
            <a:pPr marL="800100" lvl="3" indent="-342900">
              <a:buClr>
                <a:schemeClr val="bg1">
                  <a:lumMod val="75000"/>
                </a:schemeClr>
              </a:buClr>
              <a:buFont typeface="Arial" panose="020B0604020202020204" pitchFamily="34" charset="0"/>
              <a:buChar char="•"/>
            </a:pPr>
            <a:endParaRPr lang="fr-FR" altLang="fr-FR" sz="2000" dirty="0">
              <a:solidFill>
                <a:srgbClr val="31A5C4"/>
              </a:solidFill>
              <a:latin typeface="Arial" panose="020B0604020202020204" pitchFamily="34" charset="0"/>
              <a:cs typeface="Arial" panose="020B0604020202020204" pitchFamily="34" charset="0"/>
            </a:endParaRPr>
          </a:p>
          <a:p>
            <a:pPr marL="457200" lvl="3">
              <a:buClr>
                <a:schemeClr val="bg1">
                  <a:lumMod val="75000"/>
                </a:schemeClr>
              </a:buClr>
            </a:pPr>
            <a:endParaRPr lang="fr-FR" altLang="fr-FR" sz="2000" dirty="0">
              <a:latin typeface="Arial" panose="020B0604020202020204" pitchFamily="34" charset="0"/>
              <a:cs typeface="Arial" panose="020B0604020202020204" pitchFamily="34" charset="0"/>
            </a:endParaRPr>
          </a:p>
        </p:txBody>
      </p:sp>
      <p:pic>
        <p:nvPicPr>
          <p:cNvPr id="9" name="Image 8">
            <a:extLst>
              <a:ext uri="{FF2B5EF4-FFF2-40B4-BE49-F238E27FC236}">
                <a16:creationId xmlns:a16="http://schemas.microsoft.com/office/drawing/2014/main" id="{A74559AC-B689-4AE5-8989-BA7189936AF5}"/>
              </a:ext>
            </a:extLst>
          </p:cNvPr>
          <p:cNvPicPr>
            <a:picLocks noChangeAspect="1"/>
          </p:cNvPicPr>
          <p:nvPr/>
        </p:nvPicPr>
        <p:blipFill>
          <a:blip r:embed="rId5"/>
          <a:stretch>
            <a:fillRect/>
          </a:stretch>
        </p:blipFill>
        <p:spPr>
          <a:xfrm>
            <a:off x="7531297" y="3757893"/>
            <a:ext cx="1257860" cy="1257860"/>
          </a:xfrm>
          <a:prstGeom prst="rect">
            <a:avLst/>
          </a:prstGeom>
        </p:spPr>
      </p:pic>
    </p:spTree>
    <p:extLst>
      <p:ext uri="{BB962C8B-B14F-4D97-AF65-F5344CB8AC3E}">
        <p14:creationId xmlns:p14="http://schemas.microsoft.com/office/powerpoint/2010/main" val="71236798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2623</TotalTime>
  <Words>955</Words>
  <Application>Microsoft Office PowerPoint</Application>
  <PresentationFormat>Affichage à l'écran (4:3)</PresentationFormat>
  <Paragraphs>140</Paragraphs>
  <Slides>13</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Ecole des Ponts Paristech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Direction de la communication</dc:creator>
  <cp:lastModifiedBy>Isabelle SALENGROS</cp:lastModifiedBy>
  <cp:revision>118</cp:revision>
  <cp:lastPrinted>2017-11-29T10:21:46Z</cp:lastPrinted>
  <dcterms:created xsi:type="dcterms:W3CDTF">2017-11-23T15:46:11Z</dcterms:created>
  <dcterms:modified xsi:type="dcterms:W3CDTF">2023-06-27T09:48:53Z</dcterms:modified>
</cp:coreProperties>
</file>