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309" r:id="rId3"/>
    <p:sldId id="323" r:id="rId4"/>
    <p:sldId id="324" r:id="rId5"/>
    <p:sldId id="325" r:id="rId6"/>
    <p:sldId id="310" r:id="rId7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onyme" initials="A" lastIdx="3" clrIdx="0">
    <p:extLst>
      <p:ext uri="{19B8F6BF-5375-455C-9EA6-DF929625EA0E}">
        <p15:presenceInfo xmlns:p15="http://schemas.microsoft.com/office/powerpoint/2012/main" userId="anonyme" providerId="None"/>
      </p:ext>
    </p:extLst>
  </p:cmAuthor>
  <p:cmAuthor id="2" name="Isabelle SALENGROS" initials="IS" lastIdx="1" clrIdx="1">
    <p:extLst>
      <p:ext uri="{19B8F6BF-5375-455C-9EA6-DF929625EA0E}">
        <p15:presenceInfo xmlns:p15="http://schemas.microsoft.com/office/powerpoint/2012/main" userId="S::isabelle.salengros@enpc.fr::8244b0af-a646-4291-ba3c-edbaacdf492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A6A00"/>
    <a:srgbClr val="003445"/>
    <a:srgbClr val="B49814"/>
    <a:srgbClr val="31A5C4"/>
    <a:srgbClr val="C09900"/>
    <a:srgbClr val="002A40"/>
    <a:srgbClr val="00A6C8"/>
    <a:srgbClr val="030000"/>
    <a:srgbClr val="D4A700"/>
    <a:srgbClr val="B9DA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70" autoAdjust="0"/>
    <p:restoredTop sz="94660"/>
  </p:normalViewPr>
  <p:slideViewPr>
    <p:cSldViewPr snapToGrid="0">
      <p:cViewPr varScale="1">
        <p:scale>
          <a:sx n="84" d="100"/>
          <a:sy n="84" d="100"/>
        </p:scale>
        <p:origin x="84" y="6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1137D884-86B2-406E-B3E3-8A804BBFAD3F}" type="datetimeFigureOut">
              <a:rPr lang="fr-FR" smtClean="0"/>
              <a:t>27/06/2023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2309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0506" y="9722309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69FA02C3-87D1-4B4A-853A-1031B0C5C12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566156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3508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3508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0F26AA5D-C8F8-48EB-BFB3-CB6DDFF66C9A}" type="datetimeFigureOut">
              <a:rPr lang="fr-FR" smtClean="0"/>
              <a:t>27/06/2023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31" y="4925407"/>
            <a:ext cx="5679440" cy="4029879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6363" cy="513507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D6283CCD-0566-4BD3-A2BF-E2FAD87E00D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71282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83CCD-0566-4BD3-A2BF-E2FAD87E00D4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1674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83CCD-0566-4BD3-A2BF-E2FAD87E00D4}" type="slidenum">
              <a:rPr lang="fr-FR" smtClean="0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564950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83CCD-0566-4BD3-A2BF-E2FAD87E00D4}" type="slidenum">
              <a:rPr lang="fr-FR" smtClean="0"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08691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FAECF-371C-44B2-9434-3FE1C84F141E}" type="datetimeFigureOut">
              <a:rPr lang="fr-FR" smtClean="0"/>
              <a:t>27/06/2023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3B6B-64B1-4A58-B7EB-E76145673A3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08173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FAECF-371C-44B2-9434-3FE1C84F141E}" type="datetimeFigureOut">
              <a:rPr lang="fr-FR" smtClean="0"/>
              <a:t>27/06/2023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3B6B-64B1-4A58-B7EB-E76145673A3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86391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FAECF-371C-44B2-9434-3FE1C84F141E}" type="datetimeFigureOut">
              <a:rPr lang="fr-FR" smtClean="0"/>
              <a:t>27/06/2023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3B6B-64B1-4A58-B7EB-E76145673A3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23246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FAECF-371C-44B2-9434-3FE1C84F141E}" type="datetimeFigureOut">
              <a:rPr lang="fr-FR" smtClean="0"/>
              <a:t>27/06/2023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3B6B-64B1-4A58-B7EB-E76145673A3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9685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FAECF-371C-44B2-9434-3FE1C84F141E}" type="datetimeFigureOut">
              <a:rPr lang="fr-FR" smtClean="0"/>
              <a:t>27/06/2023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3B6B-64B1-4A58-B7EB-E76145673A3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34355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FAECF-371C-44B2-9434-3FE1C84F141E}" type="datetimeFigureOut">
              <a:rPr lang="fr-FR" smtClean="0"/>
              <a:t>27/06/2023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3B6B-64B1-4A58-B7EB-E76145673A3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36036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FAECF-371C-44B2-9434-3FE1C84F141E}" type="datetimeFigureOut">
              <a:rPr lang="fr-FR" smtClean="0"/>
              <a:t>27/06/2023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3B6B-64B1-4A58-B7EB-E76145673A3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55599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FAECF-371C-44B2-9434-3FE1C84F141E}" type="datetimeFigureOut">
              <a:rPr lang="fr-FR" smtClean="0"/>
              <a:t>27/06/2023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3B6B-64B1-4A58-B7EB-E76145673A3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5088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FAECF-371C-44B2-9434-3FE1C84F141E}" type="datetimeFigureOut">
              <a:rPr lang="fr-FR" smtClean="0"/>
              <a:t>27/06/2023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3B6B-64B1-4A58-B7EB-E76145673A3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80530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FAECF-371C-44B2-9434-3FE1C84F141E}" type="datetimeFigureOut">
              <a:rPr lang="fr-FR" smtClean="0"/>
              <a:t>27/06/2023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3B6B-64B1-4A58-B7EB-E76145673A3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6288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FAECF-371C-44B2-9434-3FE1C84F141E}" type="datetimeFigureOut">
              <a:rPr lang="fr-FR" smtClean="0"/>
              <a:t>27/06/2023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3B6B-64B1-4A58-B7EB-E76145673A3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22401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FAECF-371C-44B2-9434-3FE1C84F141E}" type="datetimeFigureOut">
              <a:rPr lang="fr-FR" smtClean="0"/>
              <a:t>27/06/2023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F3B6B-64B1-4A58-B7EB-E76145673A3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96891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hyperlink" Target="https://educnet.enpc.fr/course/view.php?id=840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hyperlink" Target="https://educnet.enpc.fr/course/view.php?id=1783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0577" y="600918"/>
            <a:ext cx="2440668" cy="362245"/>
          </a:xfrm>
        </p:spPr>
        <p:txBody>
          <a:bodyPr>
            <a:noAutofit/>
          </a:bodyPr>
          <a:lstStyle/>
          <a:p>
            <a:pPr algn="l"/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Rentrée 2023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577" y="5781035"/>
            <a:ext cx="702120" cy="919127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75"/>
          <a:stretch/>
        </p:blipFill>
        <p:spPr>
          <a:xfrm>
            <a:off x="0" y="1149531"/>
            <a:ext cx="9144000" cy="4418957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3117272" y="5657671"/>
            <a:ext cx="57253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400" dirty="0">
                <a:solidFill>
                  <a:srgbClr val="31A5C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L’ÉCOLE DES PONTS PARISTECH</a:t>
            </a:r>
          </a:p>
          <a:p>
            <a:pPr algn="r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Bienvenue à la section de Français langue étrangère (FLE)</a:t>
            </a:r>
          </a:p>
        </p:txBody>
      </p:sp>
    </p:spTree>
    <p:extLst>
      <p:ext uri="{BB962C8B-B14F-4D97-AF65-F5344CB8AC3E}">
        <p14:creationId xmlns:p14="http://schemas.microsoft.com/office/powerpoint/2010/main" val="1641359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256" y="259440"/>
            <a:ext cx="733678" cy="96043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578221"/>
            <a:ext cx="6960358" cy="279779"/>
          </a:xfrm>
          <a:prstGeom prst="rect">
            <a:avLst/>
          </a:prstGeom>
          <a:solidFill>
            <a:srgbClr val="00A6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6960358" y="6578221"/>
            <a:ext cx="2183642" cy="279779"/>
          </a:xfrm>
          <a:prstGeom prst="rect">
            <a:avLst/>
          </a:prstGeom>
          <a:solidFill>
            <a:srgbClr val="0034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739050" y="1395763"/>
            <a:ext cx="8127044" cy="511368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31A5C4"/>
              </a:buClr>
              <a:buNone/>
              <a:defRPr/>
            </a:pPr>
            <a:endParaRPr lang="fr-FR" alt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31A5C4"/>
              </a:buClr>
              <a:defRPr/>
            </a:pPr>
            <a:r>
              <a:rPr lang="fr-FR" altLang="fr-FR" sz="2000" dirty="0">
                <a:latin typeface="Arial" panose="020B0604020202020204" pitchFamily="34" charset="0"/>
                <a:cs typeface="Arial" panose="020B0604020202020204" pitchFamily="34" charset="0"/>
              </a:rPr>
              <a:t>Offre de cours sur mesure en appui sur un référentiel contextualisé : référentiel disponible sur l’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Espace élèves sur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educnet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31A5C4"/>
              </a:buClr>
              <a:buNone/>
              <a:defRPr/>
            </a:pP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31A5C4"/>
              </a:buClr>
              <a:buNone/>
              <a:defRPr/>
            </a:pP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31A5C4"/>
              </a:buClr>
              <a:defRPr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Modules d’écrit : écriture académique ou créative</a:t>
            </a:r>
          </a:p>
          <a:p>
            <a:pPr>
              <a:buClr>
                <a:srgbClr val="31A5C4"/>
              </a:buClr>
              <a:defRPr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Modules d’oral : préparation aux interventions orales académiques, aisance à l’oral, fluidité…</a:t>
            </a:r>
          </a:p>
          <a:p>
            <a:pPr>
              <a:buClr>
                <a:srgbClr val="31A5C4"/>
              </a:buClr>
              <a:defRPr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Modules thématiques : repères culturels et interculturels, culture artistique…</a:t>
            </a:r>
          </a:p>
          <a:p>
            <a:pPr>
              <a:buClr>
                <a:srgbClr val="31A5C4"/>
              </a:buClr>
              <a:defRPr/>
            </a:pPr>
            <a:endParaRPr lang="fr-FR" alt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31A5C4"/>
              </a:buClr>
              <a:defRPr/>
            </a:pPr>
            <a:r>
              <a:rPr lang="fr-FR" altLang="fr-FR" sz="2000" dirty="0">
                <a:latin typeface="Arial" panose="020B0604020202020204" pitchFamily="34" charset="0"/>
                <a:cs typeface="Arial" panose="020B0604020202020204" pitchFamily="34" charset="0"/>
              </a:rPr>
              <a:t>Un module d’écrit obligatoire pour tous les étudiants (&gt; études en France, stage, PFE…). </a:t>
            </a:r>
          </a:p>
          <a:p>
            <a:pPr marL="0" indent="0">
              <a:buClr>
                <a:srgbClr val="31A5C4"/>
              </a:buClr>
              <a:buNone/>
              <a:defRPr/>
            </a:pPr>
            <a:endParaRPr lang="fr-FR" alt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FR" altLang="fr-FR" sz="1600" dirty="0"/>
          </a:p>
          <a:p>
            <a:pPr marL="0" indent="0">
              <a:buClr>
                <a:srgbClr val="00A6C8"/>
              </a:buClr>
              <a:buNone/>
              <a:defRPr/>
            </a:pPr>
            <a:endParaRPr lang="fr-FR" altLang="fr-FR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26776" y="319362"/>
            <a:ext cx="63408" cy="584776"/>
          </a:xfrm>
          <a:prstGeom prst="rect">
            <a:avLst/>
          </a:prstGeom>
          <a:solidFill>
            <a:srgbClr val="31A5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1430142" y="319363"/>
            <a:ext cx="7359015" cy="584775"/>
          </a:xfrm>
          <a:prstGeom prst="rect">
            <a:avLst/>
          </a:prstGeom>
          <a:solidFill>
            <a:srgbClr val="31A5C4"/>
          </a:solidFill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Offre de cours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26394" y="2103065"/>
            <a:ext cx="1451442" cy="1451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571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256" y="259440"/>
            <a:ext cx="733678" cy="96043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578221"/>
            <a:ext cx="6960358" cy="279779"/>
          </a:xfrm>
          <a:prstGeom prst="rect">
            <a:avLst/>
          </a:prstGeom>
          <a:solidFill>
            <a:srgbClr val="00A6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6960358" y="6578221"/>
            <a:ext cx="2183642" cy="279779"/>
          </a:xfrm>
          <a:prstGeom prst="rect">
            <a:avLst/>
          </a:prstGeom>
          <a:solidFill>
            <a:srgbClr val="0034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739050" y="1395763"/>
            <a:ext cx="8127044" cy="511368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31A5C4"/>
              </a:buClr>
              <a:buNone/>
              <a:defRPr/>
            </a:pPr>
            <a:r>
              <a:rPr lang="fr-FR" altLang="fr-FR" sz="2000" dirty="0">
                <a:solidFill>
                  <a:srgbClr val="00A6C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modules pendant le semestre</a:t>
            </a:r>
          </a:p>
          <a:p>
            <a:pPr>
              <a:buClr>
                <a:srgbClr val="31A5C4"/>
              </a:buClr>
              <a:defRPr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2 ou 3 modules de français/semestre (en fonction de votre niveau,  A2, B1, B2, etc.) = 3 ou 4,5 ECTS par semestre. </a:t>
            </a:r>
          </a:p>
          <a:p>
            <a:pPr>
              <a:buClr>
                <a:srgbClr val="31A5C4"/>
              </a:buClr>
              <a:defRPr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Nombre de séances/module : 13 séances</a:t>
            </a:r>
          </a:p>
          <a:p>
            <a:pPr>
              <a:buClr>
                <a:srgbClr val="31A5C4"/>
              </a:buClr>
              <a:defRPr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Une séance = 1h30</a:t>
            </a:r>
          </a:p>
          <a:p>
            <a:pPr>
              <a:buClr>
                <a:srgbClr val="31A5C4"/>
              </a:buClr>
              <a:defRPr/>
            </a:pPr>
            <a:r>
              <a:rPr lang="fr-FR" altLang="fr-FR" sz="2000" dirty="0">
                <a:latin typeface="Arial" panose="020B0604020202020204" pitchFamily="34" charset="0"/>
                <a:cs typeface="Arial" panose="020B0604020202020204" pitchFamily="34" charset="0"/>
              </a:rPr>
              <a:t>Autres langues ?  </a:t>
            </a:r>
          </a:p>
          <a:p>
            <a:pPr marL="361950" indent="-180975">
              <a:buClr>
                <a:srgbClr val="31A5C4"/>
              </a:buClr>
              <a:buFont typeface="Wingdings" panose="05000000000000000000" pitchFamily="2" charset="2"/>
              <a:buChar char="Ø"/>
              <a:defRPr/>
            </a:pPr>
            <a:r>
              <a:rPr lang="fr-FR" altLang="fr-FR" sz="2000" dirty="0">
                <a:latin typeface="Arial" panose="020B0604020202020204" pitchFamily="34" charset="0"/>
                <a:cs typeface="Arial" panose="020B0604020202020204" pitchFamily="34" charset="0"/>
              </a:rPr>
              <a:t>EFD : anglais et français obligatoires (sauf si dispense en français)</a:t>
            </a:r>
          </a:p>
          <a:p>
            <a:pPr marL="361950" indent="-180975">
              <a:buClr>
                <a:srgbClr val="31A5C4"/>
              </a:buClr>
              <a:buFont typeface="Wingdings" panose="05000000000000000000" pitchFamily="2" charset="2"/>
              <a:buChar char="Ø"/>
              <a:defRPr/>
            </a:pPr>
            <a:r>
              <a:rPr lang="fr-FR" altLang="fr-FR" sz="2000" dirty="0">
                <a:latin typeface="Arial" panose="020B0604020202020204" pitchFamily="34" charset="0"/>
                <a:cs typeface="Arial" panose="020B0604020202020204" pitchFamily="34" charset="0"/>
              </a:rPr>
              <a:t>STA : français obligatoire (sauf si dispense en français) ; autres langues si places disponibles</a:t>
            </a:r>
          </a:p>
          <a:p>
            <a:pPr marL="361950" indent="-180975">
              <a:buClr>
                <a:srgbClr val="31A5C4"/>
              </a:buClr>
              <a:buFont typeface="Wingdings" panose="05000000000000000000" pitchFamily="2" charset="2"/>
              <a:buChar char="Ø"/>
              <a:defRPr/>
            </a:pPr>
            <a:r>
              <a:rPr lang="fr-FR" altLang="fr-FR" sz="2000" dirty="0">
                <a:latin typeface="Arial" panose="020B0604020202020204" pitchFamily="34" charset="0"/>
                <a:cs typeface="Arial" panose="020B0604020202020204" pitchFamily="34" charset="0"/>
              </a:rPr>
              <a:t>Début des inscriptions en ligne : à partir du </a:t>
            </a:r>
            <a:r>
              <a:rPr lang="fr-FR" altLang="fr-F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06/09 au soir</a:t>
            </a:r>
          </a:p>
          <a:p>
            <a:pPr>
              <a:buClr>
                <a:srgbClr val="31A5C4"/>
              </a:buClr>
              <a:defRPr/>
            </a:pPr>
            <a:r>
              <a:rPr lang="fr-FR" alt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Vérifier votre emploi du temps (sport, cours anglais)</a:t>
            </a:r>
          </a:p>
          <a:p>
            <a:pPr marL="0" indent="0">
              <a:buClr>
                <a:srgbClr val="31A5C4"/>
              </a:buClr>
              <a:buNone/>
              <a:defRPr/>
            </a:pPr>
            <a:endParaRPr lang="fr-FR" alt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FR" altLang="fr-FR" sz="1600" dirty="0"/>
              <a:t>=&gt; 12 ECTS attribués pour les langues (en 3 semestres) dont au moins 6 ECTS en français. </a:t>
            </a:r>
          </a:p>
          <a:p>
            <a:pPr marL="0" indent="0">
              <a:buClr>
                <a:srgbClr val="00A6C8"/>
              </a:buClr>
              <a:buNone/>
              <a:defRPr/>
            </a:pPr>
            <a:endParaRPr lang="fr-FR" altLang="fr-FR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49784" y="319362"/>
            <a:ext cx="112851" cy="584776"/>
          </a:xfrm>
          <a:prstGeom prst="rect">
            <a:avLst/>
          </a:prstGeom>
          <a:solidFill>
            <a:srgbClr val="31A5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1430142" y="319363"/>
            <a:ext cx="7359015" cy="584775"/>
          </a:xfrm>
          <a:prstGeom prst="rect">
            <a:avLst/>
          </a:prstGeom>
          <a:solidFill>
            <a:srgbClr val="31A5C4"/>
          </a:solidFill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modules pendant l’année </a:t>
            </a:r>
          </a:p>
        </p:txBody>
      </p:sp>
    </p:spTree>
    <p:extLst>
      <p:ext uri="{BB962C8B-B14F-4D97-AF65-F5344CB8AC3E}">
        <p14:creationId xmlns:p14="http://schemas.microsoft.com/office/powerpoint/2010/main" val="3209580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FEADA91B-B68E-4596-9FFA-863093E8C8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4605" y="0"/>
            <a:ext cx="4034790" cy="6551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837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256" y="259440"/>
            <a:ext cx="733678" cy="96043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578221"/>
            <a:ext cx="6960358" cy="279779"/>
          </a:xfrm>
          <a:prstGeom prst="rect">
            <a:avLst/>
          </a:prstGeom>
          <a:solidFill>
            <a:srgbClr val="00A6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6960358" y="6578221"/>
            <a:ext cx="2183642" cy="279779"/>
          </a:xfrm>
          <a:prstGeom prst="rect">
            <a:avLst/>
          </a:prstGeom>
          <a:solidFill>
            <a:srgbClr val="0034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739050" y="1395763"/>
            <a:ext cx="8127044" cy="511368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  <a:defRPr/>
            </a:pPr>
            <a:endParaRPr lang="fr-FR" alt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31A5C4"/>
              </a:buClr>
              <a:buNone/>
              <a:defRPr/>
            </a:pPr>
            <a:endParaRPr lang="fr-FR" alt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FR" altLang="fr-FR" sz="1600" dirty="0"/>
          </a:p>
          <a:p>
            <a:pPr marL="0" indent="0">
              <a:buClr>
                <a:srgbClr val="00A6C8"/>
              </a:buClr>
              <a:buNone/>
              <a:defRPr/>
            </a:pPr>
            <a:endParaRPr lang="fr-FR" altLang="fr-FR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49784" y="319362"/>
            <a:ext cx="112851" cy="584776"/>
          </a:xfrm>
          <a:prstGeom prst="rect">
            <a:avLst/>
          </a:prstGeom>
          <a:solidFill>
            <a:srgbClr val="31A5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1430142" y="319363"/>
            <a:ext cx="7359015" cy="584775"/>
          </a:xfrm>
          <a:prstGeom prst="rect">
            <a:avLst/>
          </a:prstGeom>
          <a:solidFill>
            <a:srgbClr val="31A5C4"/>
          </a:solidFill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Offre de cours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941294" y="1613647"/>
            <a:ext cx="676835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Pour accéder à l’offre de cours en ligne : 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520700" y="5930900"/>
            <a:ext cx="490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954F72"/>
                </a:solidFill>
                <a:hlinkClick r:id="rId4"/>
              </a:rPr>
              <a:t>https://educnet.enpc.fr/course/view.php?id=1783</a:t>
            </a:r>
            <a:r>
              <a:rPr lang="fr-FR" dirty="0">
                <a:solidFill>
                  <a:srgbClr val="954F72"/>
                </a:solidFill>
              </a:rPr>
              <a:t> </a:t>
            </a:r>
            <a:endParaRPr lang="fr-FR" dirty="0">
              <a:solidFill>
                <a:srgbClr val="FF0000"/>
              </a:solidFill>
            </a:endParaRP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11C10897-DB67-4282-836D-C897B1CB8CE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38487" y="2416560"/>
            <a:ext cx="2867025" cy="2886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923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0576" y="600918"/>
            <a:ext cx="2606923" cy="362245"/>
          </a:xfrm>
        </p:spPr>
        <p:txBody>
          <a:bodyPr>
            <a:noAutofit/>
          </a:bodyPr>
          <a:lstStyle/>
          <a:p>
            <a:pPr algn="l"/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Rentrée 2023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577" y="5781035"/>
            <a:ext cx="702120" cy="919127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75"/>
          <a:stretch/>
        </p:blipFill>
        <p:spPr>
          <a:xfrm>
            <a:off x="0" y="1149531"/>
            <a:ext cx="9144000" cy="4418957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3255417" y="5748277"/>
            <a:ext cx="5430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400" dirty="0">
                <a:solidFill>
                  <a:srgbClr val="31A5C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L’ÉCOLE DES PONTS PARISTECH</a:t>
            </a:r>
          </a:p>
        </p:txBody>
      </p:sp>
    </p:spTree>
    <p:extLst>
      <p:ext uri="{BB962C8B-B14F-4D97-AF65-F5344CB8AC3E}">
        <p14:creationId xmlns:p14="http://schemas.microsoft.com/office/powerpoint/2010/main" val="398258364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2878</TotalTime>
  <Words>255</Words>
  <Application>Microsoft Office PowerPoint</Application>
  <PresentationFormat>Affichage à l'écran (4:3)</PresentationFormat>
  <Paragraphs>38</Paragraphs>
  <Slides>6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Ecole des Ponts Paristech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Direction de la communication</dc:creator>
  <cp:lastModifiedBy>Isabelle SALENGROS</cp:lastModifiedBy>
  <cp:revision>132</cp:revision>
  <cp:lastPrinted>2020-08-26T12:27:32Z</cp:lastPrinted>
  <dcterms:created xsi:type="dcterms:W3CDTF">2017-11-23T15:46:11Z</dcterms:created>
  <dcterms:modified xsi:type="dcterms:W3CDTF">2023-06-27T10:56:49Z</dcterms:modified>
</cp:coreProperties>
</file>