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4" r:id="rId3"/>
    <p:sldId id="305" r:id="rId4"/>
    <p:sldId id="281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57" r:id="rId14"/>
    <p:sldId id="258" r:id="rId15"/>
    <p:sldId id="285" r:id="rId16"/>
    <p:sldId id="260" r:id="rId17"/>
    <p:sldId id="259" r:id="rId18"/>
    <p:sldId id="262" r:id="rId19"/>
    <p:sldId id="263" r:id="rId20"/>
    <p:sldId id="273" r:id="rId21"/>
    <p:sldId id="276" r:id="rId22"/>
    <p:sldId id="300" r:id="rId23"/>
    <p:sldId id="301" r:id="rId24"/>
    <p:sldId id="302" r:id="rId25"/>
    <p:sldId id="303" r:id="rId26"/>
    <p:sldId id="298" r:id="rId27"/>
    <p:sldId id="299" r:id="rId28"/>
    <p:sldId id="274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75" r:id="rId38"/>
    <p:sldId id="296" r:id="rId39"/>
    <p:sldId id="297" r:id="rId40"/>
    <p:sldId id="307" r:id="rId41"/>
    <p:sldId id="278" r:id="rId42"/>
    <p:sldId id="277" r:id="rId43"/>
    <p:sldId id="284" r:id="rId44"/>
    <p:sldId id="280" r:id="rId45"/>
    <p:sldId id="282" r:id="rId46"/>
    <p:sldId id="283" r:id="rId47"/>
  </p:sldIdLst>
  <p:sldSz cx="12192000" cy="685800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5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88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94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39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9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30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39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96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16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47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B059-DD23-44A1-A7B4-4730C2D6347F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2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BB059-DD23-44A1-A7B4-4730C2D6347F}" type="datetimeFigureOut">
              <a:rPr lang="fr-FR" smtClean="0"/>
              <a:t>24/08/2023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54E21-C134-4698-BDDA-72C7D9A8A5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42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ducnet.enpc.fr/course/view.php?id=1098&amp;section=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bibliotheque.enpc.fr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bibliotheque.enpc.fr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25700" y="257817"/>
            <a:ext cx="8438242" cy="1341308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fr-FR" sz="3600" b="1" dirty="0">
                <a:latin typeface="Calibri" pitchFamily="34" charset="0"/>
              </a:rPr>
              <a:t>Pour une recherche d’information efficace</a:t>
            </a:r>
            <a:br>
              <a:rPr lang="fr-FR" sz="3600" b="1" dirty="0">
                <a:latin typeface="Calibri" pitchFamily="34" charset="0"/>
              </a:rPr>
            </a:br>
            <a:r>
              <a:rPr lang="fr-FR" sz="3600" b="1" dirty="0">
                <a:latin typeface="Calibri" pitchFamily="34" charset="0"/>
              </a:rPr>
              <a:t> </a:t>
            </a:r>
            <a:r>
              <a:rPr lang="fr-FR" sz="2400" dirty="0">
                <a:latin typeface="Calibri" pitchFamily="34" charset="0"/>
              </a:rPr>
              <a:t>Septembre 2023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76753" y="2000168"/>
            <a:ext cx="9144000" cy="3316062"/>
          </a:xfrm>
        </p:spPr>
        <p:txBody>
          <a:bodyPr>
            <a:normAutofit fontScale="8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/>
              <a:t>Introduction : qu’est-ce que le plagiat et comment l’éviter ?</a:t>
            </a:r>
          </a:p>
          <a:p>
            <a:pPr lvl="1" algn="l"/>
            <a:r>
              <a:rPr lang="fr-FR" dirty="0"/>
              <a:t>-les différents types de plagiat</a:t>
            </a:r>
          </a:p>
          <a:p>
            <a:pPr lvl="1" algn="l"/>
            <a:r>
              <a:rPr lang="fr-FR" dirty="0"/>
              <a:t>-les risques encourus</a:t>
            </a:r>
          </a:p>
          <a:p>
            <a:pPr lvl="1" algn="l"/>
            <a:r>
              <a:rPr lang="fr-FR" dirty="0"/>
              <a:t>-comment citer ses sources dans le texte et dans la bibliographie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/>
              <a:t>Rechercher sur Internet : </a:t>
            </a:r>
          </a:p>
          <a:p>
            <a:pPr lvl="1" algn="l"/>
            <a:r>
              <a:rPr lang="fr-FR" dirty="0"/>
              <a:t>-paramétrer Google </a:t>
            </a:r>
            <a:r>
              <a:rPr lang="fr-FR" dirty="0" err="1"/>
              <a:t>Scholar</a:t>
            </a:r>
            <a:endParaRPr lang="fr-FR" dirty="0"/>
          </a:p>
          <a:p>
            <a:pPr lvl="1" algn="l"/>
            <a:r>
              <a:rPr lang="fr-FR" dirty="0"/>
              <a:t>-utiliser la recherche avancée de Google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/>
              <a:t>Rechercher sur le portail documentaire de La Source :</a:t>
            </a:r>
          </a:p>
          <a:p>
            <a:pPr lvl="1" algn="l"/>
            <a:r>
              <a:rPr lang="fr-FR" dirty="0"/>
              <a:t>-la recherche </a:t>
            </a:r>
            <a:r>
              <a:rPr lang="fr-FR" dirty="0" err="1"/>
              <a:t>multibases</a:t>
            </a:r>
            <a:endParaRPr lang="fr-FR" dirty="0"/>
          </a:p>
          <a:p>
            <a:pPr lvl="1" algn="l"/>
            <a:r>
              <a:rPr lang="fr-FR" dirty="0"/>
              <a:t>-les bases de données à privilégier : Techniques de l’ingénieur, </a:t>
            </a:r>
            <a:r>
              <a:rPr lang="fr-FR" dirty="0" err="1"/>
              <a:t>Cobaz</a:t>
            </a:r>
            <a:r>
              <a:rPr lang="fr-FR" dirty="0"/>
              <a:t>, </a:t>
            </a:r>
            <a:r>
              <a:rPr lang="fr-FR" dirty="0" err="1"/>
              <a:t>Europresse</a:t>
            </a:r>
            <a:endParaRPr lang="fr-FR" dirty="0"/>
          </a:p>
          <a:p>
            <a:pPr lvl="1" algn="l"/>
            <a:r>
              <a:rPr lang="fr-FR" dirty="0"/>
              <a:t>-</a:t>
            </a:r>
            <a:r>
              <a:rPr lang="fr-FR" dirty="0" err="1"/>
              <a:t>Educnet</a:t>
            </a:r>
            <a:endParaRPr lang="fr-FR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b="1" dirty="0"/>
              <a:t>Gérer ses références bibliographiques et exploiter ses résultats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556000" y="5717273"/>
            <a:ext cx="7501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Marie-Laure Paré</a:t>
            </a:r>
          </a:p>
          <a:p>
            <a:pPr algn="r"/>
            <a:r>
              <a:rPr lang="fr-FR" i="1" dirty="0"/>
              <a:t>Responsable du Pôle ressources pédagogiques et de La Source</a:t>
            </a:r>
          </a:p>
          <a:p>
            <a:pPr algn="r"/>
            <a:r>
              <a:rPr lang="fr-FR" i="1" dirty="0"/>
              <a:t>Documentaliste référente en génie civil et en génie mécanique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3" y="135918"/>
            <a:ext cx="1470250" cy="14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17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99" y="89630"/>
            <a:ext cx="9156701" cy="668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28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304" y="0"/>
            <a:ext cx="7336896" cy="656848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71601" y="491067"/>
            <a:ext cx="8619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Recherche sur Internet : utiliser la recherche avancée de Google</a:t>
            </a:r>
          </a:p>
        </p:txBody>
      </p:sp>
    </p:spTree>
    <p:extLst>
      <p:ext uri="{BB962C8B-B14F-4D97-AF65-F5344CB8AC3E}">
        <p14:creationId xmlns:p14="http://schemas.microsoft.com/office/powerpoint/2010/main" val="158533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0"/>
            <a:ext cx="8551862" cy="661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0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93563" y="237067"/>
            <a:ext cx="706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Rechercher sur le portail documentaire de La Source :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837714" y="229205"/>
            <a:ext cx="3820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https://bibliotheque.enpc.fr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51EEAE-FCEC-4CD7-B5B8-22C93D562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354" y="782426"/>
            <a:ext cx="8318340" cy="592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23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78393" y="192669"/>
            <a:ext cx="889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Recherche multi-bases par mot-clé et type de documents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358E47-4CD5-4E16-8F57-FF8BBD8A8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08" y="677128"/>
            <a:ext cx="8428678" cy="598820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55C0172-A1AA-4F51-94B5-8A1FDB5CD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503" y="1980562"/>
            <a:ext cx="2733675" cy="3524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7E0F9F-3CFA-407F-A4E4-A2BE3FD73FA1}"/>
              </a:ext>
            </a:extLst>
          </p:cNvPr>
          <p:cNvSpPr/>
          <p:nvPr/>
        </p:nvSpPr>
        <p:spPr>
          <a:xfrm>
            <a:off x="1924761" y="1735803"/>
            <a:ext cx="5780315" cy="9797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155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8" y="716343"/>
            <a:ext cx="8206468" cy="581540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28900" y="254678"/>
            <a:ext cx="8196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Résultats : référence uniquement ou lien vers le texte intégral</a:t>
            </a:r>
          </a:p>
        </p:txBody>
      </p:sp>
    </p:spTree>
    <p:extLst>
      <p:ext uri="{BB962C8B-B14F-4D97-AF65-F5344CB8AC3E}">
        <p14:creationId xmlns:p14="http://schemas.microsoft.com/office/powerpoint/2010/main" val="358029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223837"/>
            <a:ext cx="10725150" cy="64103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673929" y="223837"/>
            <a:ext cx="733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Exemple d’une notice d’un livre disponible à La Source</a:t>
            </a:r>
          </a:p>
        </p:txBody>
      </p:sp>
      <p:sp>
        <p:nvSpPr>
          <p:cNvPr id="4" name="Rectangle 3"/>
          <p:cNvSpPr/>
          <p:nvPr/>
        </p:nvSpPr>
        <p:spPr>
          <a:xfrm>
            <a:off x="8894989" y="1273628"/>
            <a:ext cx="2563586" cy="29228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13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4" y="461665"/>
            <a:ext cx="8074025" cy="623304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36914" y="0"/>
            <a:ext cx="8964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Résultats : exemple d’un livre disponible en version électronique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7986" y="4555671"/>
            <a:ext cx="6032953" cy="21390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8320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291" y="1230992"/>
            <a:ext cx="6143625" cy="3771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06286" y="359229"/>
            <a:ext cx="9666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Cliquer sur « Lire le livre en ligne et s’identifier prenom.nom@enpc.fr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2237391" y="3285309"/>
            <a:ext cx="685800" cy="241662"/>
          </a:xfrm>
          <a:prstGeom prst="rightArrow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171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38" y="35309"/>
            <a:ext cx="8513762" cy="68862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9243" y="6025243"/>
            <a:ext cx="2204357" cy="8327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42899" y="5425078"/>
            <a:ext cx="2808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Cliquer sur les icônes ouvrir le sommaire et lire le livre</a:t>
            </a:r>
          </a:p>
        </p:txBody>
      </p:sp>
    </p:spTree>
    <p:extLst>
      <p:ext uri="{BB962C8B-B14F-4D97-AF65-F5344CB8AC3E}">
        <p14:creationId xmlns:p14="http://schemas.microsoft.com/office/powerpoint/2010/main" val="225174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9601" y="220133"/>
            <a:ext cx="581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Qu’est-ce que le plagiat et comment l’éviter ?</a:t>
            </a:r>
          </a:p>
        </p:txBody>
      </p:sp>
      <p:sp>
        <p:nvSpPr>
          <p:cNvPr id="3" name="Rectangle 2"/>
          <p:cNvSpPr/>
          <p:nvPr/>
        </p:nvSpPr>
        <p:spPr>
          <a:xfrm>
            <a:off x="886623" y="6085506"/>
            <a:ext cx="5770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5A95"/>
                </a:solidFill>
                <a:latin typeface="times new roman" panose="02020603050405020304" pitchFamily="18" charset="0"/>
                <a:hlinkClick r:id="rId2"/>
              </a:rPr>
              <a:t>https://educnet.enpc.fr/course/view.php?id=1098&amp;section=1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60" y="820298"/>
            <a:ext cx="106775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03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40907" y="815749"/>
            <a:ext cx="8170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linkClick r:id="rId2"/>
              </a:rPr>
              <a:t>https://bibliotheque.enpc.fr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Et s’authentifier avec prenom.nom@enpc.fr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8929803-9AF2-4694-A8B6-CC1E74242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375" y="2252325"/>
            <a:ext cx="4508713" cy="46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785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64" y="852714"/>
            <a:ext cx="11087100" cy="526573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30285" y="222125"/>
            <a:ext cx="7766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Rechercher dans les journaux et lire la presse : </a:t>
            </a:r>
            <a:r>
              <a:rPr lang="fr-FR" sz="2400" dirty="0" err="1">
                <a:solidFill>
                  <a:srgbClr val="FF0000"/>
                </a:solidFill>
              </a:rPr>
              <a:t>Europresse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085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84" y="28575"/>
            <a:ext cx="104679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55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61912"/>
            <a:ext cx="1025842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50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97" y="48987"/>
            <a:ext cx="9689646" cy="673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457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6" y="188460"/>
            <a:ext cx="6554561" cy="63428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34786" y="767444"/>
            <a:ext cx="31514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Article en texte intégral</a:t>
            </a:r>
          </a:p>
          <a:p>
            <a:endParaRPr lang="fr-FR" sz="2400" dirty="0"/>
          </a:p>
          <a:p>
            <a:r>
              <a:rPr lang="fr-FR" sz="2400" dirty="0"/>
              <a:t>Fonctions disponibles :</a:t>
            </a:r>
          </a:p>
          <a:p>
            <a:r>
              <a:rPr lang="fr-FR" sz="2400" dirty="0"/>
              <a:t>-Envoyer par mail</a:t>
            </a:r>
          </a:p>
          <a:p>
            <a:r>
              <a:rPr lang="fr-FR" sz="2400" dirty="0"/>
              <a:t>-Télécharger</a:t>
            </a:r>
          </a:p>
          <a:p>
            <a:r>
              <a:rPr lang="fr-FR" sz="2400" dirty="0"/>
              <a:t>-Imprimer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28299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12" y="637521"/>
            <a:ext cx="9691688" cy="60082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77886" y="114301"/>
            <a:ext cx="8049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Lire la presse du jour - Exemple : Le Monde</a:t>
            </a:r>
          </a:p>
        </p:txBody>
      </p:sp>
    </p:spTree>
    <p:extLst>
      <p:ext uri="{BB962C8B-B14F-4D97-AF65-F5344CB8AC3E}">
        <p14:creationId xmlns:p14="http://schemas.microsoft.com/office/powerpoint/2010/main" val="4213194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383" y="181492"/>
            <a:ext cx="10050917" cy="667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4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799" y="156996"/>
            <a:ext cx="7809897" cy="65105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2273" y="614737"/>
            <a:ext cx="408214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Techniques de l’ingénieur </a:t>
            </a:r>
          </a:p>
          <a:p>
            <a:endParaRPr lang="fr-FR" sz="2400" b="1" dirty="0">
              <a:solidFill>
                <a:srgbClr val="FF0000"/>
              </a:solidFill>
            </a:endParaRPr>
          </a:p>
          <a:p>
            <a:r>
              <a:rPr lang="fr-FR" sz="2000" dirty="0"/>
              <a:t>3 modes de recherche complémentaires :</a:t>
            </a:r>
          </a:p>
          <a:p>
            <a:pPr lvl="1"/>
            <a:endParaRPr lang="fr-FR" sz="2000" dirty="0"/>
          </a:p>
          <a:p>
            <a:r>
              <a:rPr lang="fr-FR" sz="2000" dirty="0">
                <a:solidFill>
                  <a:srgbClr val="FF0000"/>
                </a:solidFill>
              </a:rPr>
              <a:t>❶</a:t>
            </a:r>
            <a:r>
              <a:rPr lang="fr-FR" sz="2000" dirty="0"/>
              <a:t> Recherche par domaine    d’expertise, secteur industriel</a:t>
            </a:r>
          </a:p>
          <a:p>
            <a:pPr lvl="1"/>
            <a:endParaRPr lang="fr-FR" sz="2000" dirty="0"/>
          </a:p>
          <a:p>
            <a:r>
              <a:rPr lang="fr-FR" sz="2000" dirty="0">
                <a:solidFill>
                  <a:srgbClr val="FF0000"/>
                </a:solidFill>
              </a:rPr>
              <a:t>❷</a:t>
            </a:r>
            <a:r>
              <a:rPr lang="fr-FR" sz="2000" dirty="0"/>
              <a:t> Recherche par mot-clé</a:t>
            </a:r>
          </a:p>
          <a:p>
            <a:pPr lvl="1"/>
            <a:endParaRPr lang="fr-FR" sz="2000" dirty="0"/>
          </a:p>
          <a:p>
            <a:r>
              <a:rPr lang="fr-FR" sz="2000" dirty="0">
                <a:solidFill>
                  <a:srgbClr val="FF0000"/>
                </a:solidFill>
              </a:rPr>
              <a:t>❸</a:t>
            </a:r>
            <a:r>
              <a:rPr lang="fr-FR" sz="2000" dirty="0"/>
              <a:t> Recherche dans le dictionnaire technique multilingue</a:t>
            </a: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294414" y="5763986"/>
            <a:ext cx="7266215" cy="9035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99718" y="5846411"/>
            <a:ext cx="53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❶</a:t>
            </a:r>
          </a:p>
        </p:txBody>
      </p:sp>
      <p:sp>
        <p:nvSpPr>
          <p:cNvPr id="7" name="Rectangle 6"/>
          <p:cNvSpPr/>
          <p:nvPr/>
        </p:nvSpPr>
        <p:spPr>
          <a:xfrm>
            <a:off x="8294914" y="702129"/>
            <a:ext cx="2710543" cy="6041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690757" y="702129"/>
            <a:ext cx="60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❷</a:t>
            </a:r>
          </a:p>
        </p:txBody>
      </p:sp>
    </p:spTree>
    <p:extLst>
      <p:ext uri="{BB962C8B-B14F-4D97-AF65-F5344CB8AC3E}">
        <p14:creationId xmlns:p14="http://schemas.microsoft.com/office/powerpoint/2010/main" val="4104320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598693" y="973280"/>
            <a:ext cx="50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❸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83" y="1596118"/>
            <a:ext cx="10523333" cy="42331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33457" y="2449286"/>
            <a:ext cx="4836659" cy="32657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40716" y="258110"/>
            <a:ext cx="714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Rechercher dans le dictionnaire technique multilingue</a:t>
            </a:r>
          </a:p>
        </p:txBody>
      </p:sp>
    </p:spTree>
    <p:extLst>
      <p:ext uri="{BB962C8B-B14F-4D97-AF65-F5344CB8AC3E}">
        <p14:creationId xmlns:p14="http://schemas.microsoft.com/office/powerpoint/2010/main" val="322913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6725" y="220133"/>
            <a:ext cx="581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Plagiat : quels sont les risques ?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1210" y="836167"/>
            <a:ext cx="9385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0/20 à mon travail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Une interdiction de faire un séjour académique à l’étranger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Jusqu’à 150 000 € d’amende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Jusqu’à 2 ans d’emprisonnement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Exclusion provisoire de l’enseignement supérieur pendant 5 ans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Interdiction de passer des examens ou des concours administratifs pendant 5 ans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466725" y="3054237"/>
            <a:ext cx="4352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Pour l’éviter, je cite mes sources :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5" y="4164316"/>
            <a:ext cx="5162550" cy="17240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61020" y="3610316"/>
            <a:ext cx="9865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Dans le texte et dans la bibliographie de mon rapport, mémoire ou ma thèse professionnelle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2324" y="4159272"/>
            <a:ext cx="2505075" cy="17240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80078" y="6073009"/>
            <a:ext cx="4898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https://educnet.enpc.fr/course/view.php?id=1124</a:t>
            </a:r>
          </a:p>
        </p:txBody>
      </p:sp>
    </p:spTree>
    <p:extLst>
      <p:ext uri="{BB962C8B-B14F-4D97-AF65-F5344CB8AC3E}">
        <p14:creationId xmlns:p14="http://schemas.microsoft.com/office/powerpoint/2010/main" val="4207906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397" y="92070"/>
            <a:ext cx="8718332" cy="676593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4928" y="3739244"/>
            <a:ext cx="226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Saisir un mot-clé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4163786" y="3739244"/>
            <a:ext cx="800100" cy="3265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33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90" y="884018"/>
            <a:ext cx="11115675" cy="42386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425043" y="269756"/>
            <a:ext cx="453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Résultats en quatre langues</a:t>
            </a:r>
          </a:p>
        </p:txBody>
      </p:sp>
    </p:spTree>
    <p:extLst>
      <p:ext uri="{BB962C8B-B14F-4D97-AF65-F5344CB8AC3E}">
        <p14:creationId xmlns:p14="http://schemas.microsoft.com/office/powerpoint/2010/main" val="2958076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72" y="188003"/>
            <a:ext cx="10191258" cy="666999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6957" y="5094515"/>
            <a:ext cx="4784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Parfois, avec des schémas explicatifs</a:t>
            </a:r>
          </a:p>
        </p:txBody>
      </p:sp>
    </p:spTree>
    <p:extLst>
      <p:ext uri="{BB962C8B-B14F-4D97-AF65-F5344CB8AC3E}">
        <p14:creationId xmlns:p14="http://schemas.microsoft.com/office/powerpoint/2010/main" val="2331675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413" y="0"/>
            <a:ext cx="6019800" cy="66770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8343" y="522513"/>
            <a:ext cx="5089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Exemple : </a:t>
            </a:r>
          </a:p>
          <a:p>
            <a:pPr algn="ctr"/>
            <a:r>
              <a:rPr lang="fr-FR" sz="2400" dirty="0"/>
              <a:t>« Excavation à la pelle mécanique »  </a:t>
            </a:r>
          </a:p>
          <a:p>
            <a:endParaRPr lang="fr-FR" sz="2400" dirty="0"/>
          </a:p>
          <a:p>
            <a:pPr algn="ctr"/>
            <a:r>
              <a:rPr lang="fr-FR" sz="2400" dirty="0"/>
              <a:t>suite du schéma et légende</a:t>
            </a:r>
          </a:p>
        </p:txBody>
      </p:sp>
    </p:spTree>
    <p:extLst>
      <p:ext uri="{BB962C8B-B14F-4D97-AF65-F5344CB8AC3E}">
        <p14:creationId xmlns:p14="http://schemas.microsoft.com/office/powerpoint/2010/main" val="3486788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17" y="471713"/>
            <a:ext cx="9450770" cy="638628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28700" y="64572"/>
            <a:ext cx="4950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 par mot-clé : séisme</a:t>
            </a:r>
          </a:p>
        </p:txBody>
      </p:sp>
      <p:sp>
        <p:nvSpPr>
          <p:cNvPr id="4" name="Ellipse 3"/>
          <p:cNvSpPr/>
          <p:nvPr/>
        </p:nvSpPr>
        <p:spPr>
          <a:xfrm>
            <a:off x="6204719" y="508680"/>
            <a:ext cx="2844316" cy="5240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434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78" y="779244"/>
            <a:ext cx="10681794" cy="41109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25561" y="113248"/>
            <a:ext cx="5769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Résultats : télécharger un fichier </a:t>
            </a:r>
            <a:r>
              <a:rPr lang="fr-FR" sz="2400" dirty="0" err="1"/>
              <a:t>pdf</a:t>
            </a:r>
            <a:endParaRPr lang="fr-FR" sz="2400" dirty="0"/>
          </a:p>
        </p:txBody>
      </p:sp>
      <p:sp>
        <p:nvSpPr>
          <p:cNvPr id="4" name="Ellipse 3"/>
          <p:cNvSpPr/>
          <p:nvPr/>
        </p:nvSpPr>
        <p:spPr>
          <a:xfrm>
            <a:off x="2351314" y="4027713"/>
            <a:ext cx="2612572" cy="106680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240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217" y="0"/>
            <a:ext cx="9452741" cy="665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61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06" y="163147"/>
            <a:ext cx="9977438" cy="669485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18758" y="130351"/>
            <a:ext cx="4261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Rechercher une norme AFNOR</a:t>
            </a:r>
          </a:p>
        </p:txBody>
      </p:sp>
    </p:spTree>
    <p:extLst>
      <p:ext uri="{BB962C8B-B14F-4D97-AF65-F5344CB8AC3E}">
        <p14:creationId xmlns:p14="http://schemas.microsoft.com/office/powerpoint/2010/main" val="2125591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2" y="115876"/>
            <a:ext cx="9949543" cy="67421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016829" y="68466"/>
            <a:ext cx="4359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Rechercher par mot-clé</a:t>
            </a:r>
          </a:p>
        </p:txBody>
      </p:sp>
    </p:spTree>
    <p:extLst>
      <p:ext uri="{BB962C8B-B14F-4D97-AF65-F5344CB8AC3E}">
        <p14:creationId xmlns:p14="http://schemas.microsoft.com/office/powerpoint/2010/main" val="2283630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73658"/>
            <a:ext cx="9888991" cy="66630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273143" y="5158891"/>
            <a:ext cx="2264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FF0000"/>
                </a:solidFill>
              </a:rPr>
              <a:t>NB :</a:t>
            </a:r>
            <a:r>
              <a:rPr lang="fr-FR" dirty="0"/>
              <a:t> pour ouvrir une norme en </a:t>
            </a:r>
            <a:r>
              <a:rPr lang="fr-FR" dirty="0" err="1"/>
              <a:t>pdf</a:t>
            </a:r>
            <a:r>
              <a:rPr lang="fr-FR" dirty="0"/>
              <a:t>, suivre les prérequis (</a:t>
            </a:r>
            <a:r>
              <a:rPr lang="fr-FR" dirty="0" err="1"/>
              <a:t>cf</a:t>
            </a:r>
            <a:r>
              <a:rPr lang="fr-FR" dirty="0"/>
              <a:t> page d’accueil)</a:t>
            </a:r>
          </a:p>
        </p:txBody>
      </p:sp>
      <p:sp>
        <p:nvSpPr>
          <p:cNvPr id="4" name="Rectangle 3"/>
          <p:cNvSpPr/>
          <p:nvPr/>
        </p:nvSpPr>
        <p:spPr>
          <a:xfrm>
            <a:off x="8322129" y="3722234"/>
            <a:ext cx="2264228" cy="13498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876798" y="0"/>
            <a:ext cx="2144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Résultats</a:t>
            </a:r>
          </a:p>
        </p:txBody>
      </p:sp>
    </p:spTree>
    <p:extLst>
      <p:ext uri="{BB962C8B-B14F-4D97-AF65-F5344CB8AC3E}">
        <p14:creationId xmlns:p14="http://schemas.microsoft.com/office/powerpoint/2010/main" val="32026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507999"/>
            <a:ext cx="4246033" cy="57604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934" y="507999"/>
            <a:ext cx="4385734" cy="603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15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40908" y="815749"/>
            <a:ext cx="9537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linkClick r:id="rId2"/>
              </a:rPr>
              <a:t>https://bibliotheque.enpc.fr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Et s’authentifier avec prenom.nom@enpc.fr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D85A90-1D05-4021-9976-F20859F80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751" y="2580538"/>
            <a:ext cx="3660301" cy="3791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A7ED2C-89EE-4462-B7FE-BD05E4765116}"/>
              </a:ext>
            </a:extLst>
          </p:cNvPr>
          <p:cNvSpPr/>
          <p:nvPr/>
        </p:nvSpPr>
        <p:spPr>
          <a:xfrm>
            <a:off x="4626429" y="4854805"/>
            <a:ext cx="1611085" cy="3159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755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" y="0"/>
            <a:ext cx="2867025" cy="1085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537" y="3819227"/>
            <a:ext cx="6932083" cy="30387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537" y="930729"/>
            <a:ext cx="6932083" cy="275892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470680" y="127426"/>
            <a:ext cx="7889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L’info à La Source </a:t>
            </a:r>
            <a:r>
              <a:rPr lang="fr-FR" sz="2400" dirty="0"/>
              <a:t>sur Educnet.enpc.fr</a:t>
            </a:r>
          </a:p>
          <a:p>
            <a:pPr algn="ctr"/>
            <a:r>
              <a:rPr lang="fr-FR" sz="2400" dirty="0"/>
              <a:t> informations utiles et tutoriels pour accompagner vos cours</a:t>
            </a:r>
          </a:p>
        </p:txBody>
      </p:sp>
      <p:sp>
        <p:nvSpPr>
          <p:cNvPr id="6" name="Rectangle 5"/>
          <p:cNvSpPr/>
          <p:nvPr/>
        </p:nvSpPr>
        <p:spPr>
          <a:xfrm>
            <a:off x="6560986" y="5468713"/>
            <a:ext cx="1456341" cy="12913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4770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545" y="0"/>
            <a:ext cx="9738255" cy="665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084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222" y="375557"/>
            <a:ext cx="7350655" cy="610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00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13" y="132543"/>
            <a:ext cx="9196388" cy="657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9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288" y="575965"/>
            <a:ext cx="6330421" cy="6075932"/>
          </a:xfrm>
          <a:prstGeom prst="rect">
            <a:avLst/>
          </a:prstGeom>
        </p:spPr>
      </p:pic>
      <p:pic>
        <p:nvPicPr>
          <p:cNvPr id="3" name="Picture 4" descr="Résultat de recherche d'images pour &quot;logo zotero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19" y="1047464"/>
            <a:ext cx="1521364" cy="11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90256" y="114300"/>
            <a:ext cx="519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Gérer vos références bibliographiques</a:t>
            </a:r>
          </a:p>
        </p:txBody>
      </p:sp>
    </p:spTree>
    <p:extLst>
      <p:ext uri="{BB962C8B-B14F-4D97-AF65-F5344CB8AC3E}">
        <p14:creationId xmlns:p14="http://schemas.microsoft.com/office/powerpoint/2010/main" val="5342433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95" y="437955"/>
            <a:ext cx="9257771" cy="642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14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752475"/>
            <a:ext cx="10096500" cy="53530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09600" y="220133"/>
            <a:ext cx="11209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Recherche sur Internet : paramétrer Google </a:t>
            </a:r>
            <a:r>
              <a:rPr lang="fr-FR" sz="2400" dirty="0" err="1"/>
              <a:t>Scholar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9992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71500"/>
            <a:ext cx="9448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5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862" y="752475"/>
            <a:ext cx="90582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962" y="1119187"/>
            <a:ext cx="89820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7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99" y="116281"/>
            <a:ext cx="9953625" cy="666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737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522</Words>
  <Application>Microsoft Office PowerPoint</Application>
  <PresentationFormat>Grand écran</PresentationFormat>
  <Paragraphs>81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Thème Office</vt:lpstr>
      <vt:lpstr>Pour une recherche d’information efficace  Septembre 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Ecole des ponts Paristech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Marie-Laure PARE</dc:creator>
  <cp:lastModifiedBy>Marie-Laure PARE</cp:lastModifiedBy>
  <cp:revision>180</cp:revision>
  <cp:lastPrinted>2021-09-09T08:46:40Z</cp:lastPrinted>
  <dcterms:created xsi:type="dcterms:W3CDTF">2020-09-09T07:54:19Z</dcterms:created>
  <dcterms:modified xsi:type="dcterms:W3CDTF">2023-08-24T15:16:29Z</dcterms:modified>
</cp:coreProperties>
</file>