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901" r:id="rId2"/>
  </p:sldMasterIdLst>
  <p:notesMasterIdLst>
    <p:notesMasterId r:id="rId4"/>
  </p:notesMasterIdLst>
  <p:handoutMasterIdLst>
    <p:handoutMasterId r:id="rId5"/>
  </p:handoutMasterIdLst>
  <p:sldIdLst>
    <p:sldId id="669" r:id="rId3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800080"/>
    <a:srgbClr val="008000"/>
    <a:srgbClr val="0000CC"/>
    <a:srgbClr val="FF0000"/>
    <a:srgbClr val="339933"/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1" autoAdjust="0"/>
    <p:restoredTop sz="94718" autoAdjust="0"/>
  </p:normalViewPr>
  <p:slideViewPr>
    <p:cSldViewPr snapToGrid="0">
      <p:cViewPr varScale="1">
        <p:scale>
          <a:sx n="77" d="100"/>
          <a:sy n="77" d="100"/>
        </p:scale>
        <p:origin x="9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5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92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163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309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163" y="9722309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64FA8F-6BF3-4E87-B399-902444EC04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73454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163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685" y="4861155"/>
            <a:ext cx="5205932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309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163" y="9722309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34DC74-D418-4BE2-B424-61D23E12AC0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12042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fr-FR" altLang="fr-FR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altLang="fr-FR">
                  <a:latin typeface="Times New Roman" pitchFamily="18" charset="0"/>
                </a:endParaRPr>
              </a:p>
            </p:txBody>
          </p:sp>
        </p:grpSp>
      </p:grpSp>
      <p:sp>
        <p:nvSpPr>
          <p:cNvPr id="2437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altLang="fr-FR" noProof="0"/>
              <a:t>Cliquez pour modifier le style du titre</a:t>
            </a:r>
          </a:p>
        </p:txBody>
      </p:sp>
      <p:sp>
        <p:nvSpPr>
          <p:cNvPr id="2437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fr-FR" altLang="fr-FR" noProof="0"/>
              <a:t>Cliquez pour modifier le style des sous-titres du masque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A8858-C87F-43BA-8665-46CDD63589E8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1B002-D668-49B9-BCB8-2909993210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B44CB-5338-4260-AED2-E9DDEE0625E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86B0D-F63A-49DA-AC20-19E89487E356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8974A-F182-48C0-98E5-A6152DB1C97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A00D5-1053-4A07-9113-EA3D41B040BE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F1ABC-A669-4128-AD18-D4153586A93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659A2-4DAB-4745-AF33-330B55FD8A84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0B624-EB50-4271-B07C-6A1118D3DF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2415C-9C37-439A-B581-ED25057F1E98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764AC-F70A-45D0-A2D2-308225F1FEB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42F03-7A97-43E9-8A05-BEE784D840B7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7DD37-0076-498D-82D3-50C28ABCD3C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B746D-18FE-4BA4-989C-96B701F3F2CD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C07EF-0AB3-43C3-ADE2-A6754D4346B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E3810-E7DF-4107-B778-CA4FAF2B3FE9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5CDD8-AD82-4BB2-BE52-C8CD51B1801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90C55-C0CF-46F5-9F24-ECEB554AD001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1AF90-D09F-4E4F-B0E5-9AB5992D0B6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0A0E5-DEB1-419E-8149-92F8BF947E6F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B5FC3-6788-4C09-B8C2-B2DE6832691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E0328-3720-450E-8C14-5CB1960EC569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371600"/>
            <a:ext cx="6248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Text Box 12"/>
          <p:cNvSpPr txBox="1">
            <a:spLocks noChangeArrowheads="1"/>
          </p:cNvSpPr>
          <p:nvPr/>
        </p:nvSpPr>
        <p:spPr bwMode="auto">
          <a:xfrm>
            <a:off x="7162800" y="62484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endParaRPr lang="en-US" b="0"/>
          </a:p>
        </p:txBody>
      </p:sp>
      <p:sp>
        <p:nvSpPr>
          <p:cNvPr id="1029" name="Rectangle 16"/>
          <p:cNvSpPr>
            <a:spLocks noChangeArrowheads="1"/>
          </p:cNvSpPr>
          <p:nvPr/>
        </p:nvSpPr>
        <p:spPr bwMode="auto">
          <a:xfrm>
            <a:off x="381000" y="304800"/>
            <a:ext cx="8382000" cy="6248400"/>
          </a:xfrm>
          <a:prstGeom prst="rect">
            <a:avLst/>
          </a:prstGeom>
          <a:noFill/>
          <a:ln w="12700">
            <a:solidFill>
              <a:srgbClr val="3A7A8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fr-FR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3A7A8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 altLang="fr-FR"/>
              <a:t> &gt; </a:t>
            </a:r>
            <a:fld id="{D0860DEF-2146-4AD5-B0F5-E07BC006CF2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9223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7213" y="5867400"/>
            <a:ext cx="1779587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381000" y="6553200"/>
            <a:ext cx="6905625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77684972-9342-406B-9891-4D17190EBD4E}" type="datetime1">
              <a:rPr lang="fr-FR"/>
              <a:pPr>
                <a:defRPr/>
              </a:pPr>
              <a:t>23/09/2025</a:t>
            </a:fld>
            <a:r>
              <a:rPr lang="fr-FR"/>
              <a:t>Mardi 9 décembre - Journée Française de l'Interopérabilité Géospatiale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7A8F"/>
        </a:buClr>
        <a:buSzPct val="150000"/>
        <a:buChar char="&gt;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7A8F"/>
        </a:buClr>
        <a:buSzPct val="15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7A8F"/>
        </a:buClr>
        <a:buSzPct val="150000"/>
        <a:buChar char="–"/>
        <a:defRPr sz="16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BB659547-A5F0-4EFB-8523-EB9EF26AF7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fr-FR" altLang="fr-FR">
                <a:latin typeface="Times New Roman" pitchFamily="18" charset="0"/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>
                <a:latin typeface="Times New Roman" pitchFamily="18" charset="0"/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>
                <a:latin typeface="Times New Roman" pitchFamily="18" charset="0"/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altLang="fr-FR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</p:grpSp>
      <p:sp>
        <p:nvSpPr>
          <p:cNvPr id="1024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46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2427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199F5035-C9BD-4C37-A230-07A3A911BC56}" type="datetime1">
              <a:rPr lang="fr-FR" altLang="fr-FR"/>
              <a:pPr>
                <a:defRPr/>
              </a:pPr>
              <a:t>23/09/2025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9993" y="104115"/>
            <a:ext cx="6160883" cy="312345"/>
          </a:xfrm>
          <a:solidFill>
            <a:schemeClr val="bg1"/>
          </a:solidFill>
        </p:spPr>
        <p:txBody>
          <a:bodyPr/>
          <a:lstStyle/>
          <a:p>
            <a:r>
              <a:rPr lang="fr-FR" altLang="fr-FR" sz="2000" dirty="0">
                <a:solidFill>
                  <a:srgbClr val="800080"/>
                </a:solidFill>
              </a:rPr>
              <a:t>Géomécanique et Géotechnique Avancée</a:t>
            </a:r>
            <a:endParaRPr lang="fr-FR" sz="2000" dirty="0">
              <a:solidFill>
                <a:srgbClr val="800080"/>
              </a:solidFill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432024"/>
              </p:ext>
            </p:extLst>
          </p:nvPr>
        </p:nvGraphicFramePr>
        <p:xfrm>
          <a:off x="1381449" y="1027015"/>
          <a:ext cx="5914433" cy="49951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00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940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Séance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Cours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23/09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Géomécanique pour l’énergie et l’environnement : enjeux et défis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Introduction au comportement mécanique des roches / Critères de résistance 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2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30/09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TD : Critères de résistance des roches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</a:rPr>
                        <a:t>Déformations irréversibles : plasticité, viscoplasticité, fluage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3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07/10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LG, YF 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</a:rPr>
                        <a:t>TD : Plasticité et fluage des matériaux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800080"/>
                          </a:solidFill>
                          <a:effectLst/>
                        </a:rPr>
                        <a:t>Projets</a:t>
                      </a:r>
                      <a:r>
                        <a:rPr lang="fr-FR" sz="1000" dirty="0">
                          <a:effectLst/>
                        </a:rPr>
                        <a:t> : choix et mise en place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4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14/10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LG, YF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800080"/>
                          </a:solidFill>
                          <a:effectLst/>
                        </a:rPr>
                        <a:t>Projets</a:t>
                      </a:r>
                      <a:r>
                        <a:rPr lang="fr-FR" sz="1000" dirty="0">
                          <a:effectLst/>
                        </a:rPr>
                        <a:t> : Démarrage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</a:rPr>
                        <a:t>Contraintes et déplacements autour des ouvrages profonds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5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04/11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Poro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-Elasticité roches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 </a:t>
                      </a:r>
                      <a:r>
                        <a:rPr lang="fr-FR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Poro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-Elasticité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6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02/12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LG, YF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800080"/>
                          </a:solidFill>
                          <a:effectLst/>
                        </a:rPr>
                        <a:t>Projets</a:t>
                      </a:r>
                      <a:r>
                        <a:rPr lang="fr-FR" sz="1000" dirty="0">
                          <a:effectLst/>
                        </a:rPr>
                        <a:t> : Suite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7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09/12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Comportement des ouvrages souterrains : application au 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dimensionnement des tunnels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8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16/12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TD : Tunnels en milieu rocheux profond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9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06/01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  <a:endParaRPr lang="fr-FR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LG, YF 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</a:rPr>
                        <a:t>Mécanique des Discontinuités Rocheuses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effectLst/>
                        </a:rPr>
                        <a:t>TD: Discontinuités rocheuses</a:t>
                      </a:r>
                      <a:endParaRPr lang="fr-FR" sz="1000" b="1" kern="1200" dirty="0">
                        <a:solidFill>
                          <a:srgbClr val="80008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10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13/01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AP, LG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H.P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rgbClr val="80008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Projets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dirty="0">
                          <a:effectLst/>
                        </a:rPr>
                        <a:t>suite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3333FF"/>
                          </a:solidFill>
                          <a:effectLst/>
                        </a:rPr>
                        <a:t>Conférence</a:t>
                      </a:r>
                      <a:r>
                        <a:rPr lang="fr-FR" sz="1000" b="0" dirty="0">
                          <a:solidFill>
                            <a:srgbClr val="3333FF"/>
                          </a:solidFill>
                          <a:effectLst/>
                        </a:rPr>
                        <a:t>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Géomécanique Pétrolière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11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20/01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AP, LG, YF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rgbClr val="80008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Projets </a:t>
                      </a:r>
                      <a:r>
                        <a:rPr lang="fr-FR" sz="1000" dirty="0">
                          <a:effectLst/>
                        </a:rPr>
                        <a:t>: </a:t>
                      </a:r>
                      <a:r>
                        <a:rPr lang="fr-FR" sz="1000" b="1" dirty="0">
                          <a:effectLst/>
                        </a:rPr>
                        <a:t>Soutenance à mi-parcours</a:t>
                      </a:r>
                      <a:r>
                        <a:rPr lang="fr-FR" sz="1000" baseline="0" dirty="0">
                          <a:effectLst/>
                        </a:rPr>
                        <a:t> (travail </a:t>
                      </a:r>
                      <a:r>
                        <a:rPr lang="fr-FR" sz="1000" dirty="0">
                          <a:effectLst/>
                        </a:rPr>
                        <a:t>complété en dehors des séances pour la remise</a:t>
                      </a:r>
                      <a:r>
                        <a:rPr lang="fr-FR" sz="1000" baseline="0" dirty="0">
                          <a:effectLst/>
                        </a:rPr>
                        <a:t> d’un rapport</a:t>
                      </a:r>
                      <a:r>
                        <a:rPr lang="fr-FR" sz="1000" dirty="0">
                          <a:effectLst/>
                        </a:rPr>
                        <a:t>)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12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27/01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AP, LG, YF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  <a:effectLst/>
                        </a:rPr>
                        <a:t>Contrôle</a:t>
                      </a:r>
                      <a:r>
                        <a:rPr lang="fr-FR" sz="1000" dirty="0">
                          <a:effectLst/>
                        </a:rPr>
                        <a:t>    (15h30-17h00)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kern="1200" dirty="0">
                          <a:solidFill>
                            <a:srgbClr val="80008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Projets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dirty="0">
                          <a:effectLst/>
                        </a:rPr>
                        <a:t>suite</a:t>
                      </a: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051" marR="5605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</a:endParaRPr>
                    </a:p>
                  </a:txBody>
                  <a:tcPr marL="56051" marR="5605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6F1ABC-A669-4128-AD18-D4153586A939}" type="slidenum">
              <a:rPr lang="fr-FR" altLang="fr-FR" smtClean="0"/>
              <a:pPr>
                <a:defRPr/>
              </a:pPr>
              <a:t>1</a:t>
            </a:fld>
            <a:endParaRPr lang="fr-FR" altLang="fr-FR" dirty="0"/>
          </a:p>
        </p:txBody>
      </p:sp>
      <p:sp>
        <p:nvSpPr>
          <p:cNvPr id="11" name="Rectangle 10"/>
          <p:cNvSpPr/>
          <p:nvPr/>
        </p:nvSpPr>
        <p:spPr>
          <a:xfrm>
            <a:off x="3288198" y="1045032"/>
            <a:ext cx="3999371" cy="4977141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01719" y="452728"/>
            <a:ext cx="65633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0000CC"/>
                </a:solidFill>
              </a:rPr>
              <a:t>12 séances de 3 heures, </a:t>
            </a:r>
            <a:r>
              <a:rPr lang="fr-FR" sz="1400" b="1" dirty="0">
                <a:solidFill>
                  <a:srgbClr val="0000CC"/>
                </a:solidFill>
              </a:rPr>
              <a:t>Mardis 15h30-18h30</a:t>
            </a:r>
          </a:p>
          <a:p>
            <a:r>
              <a:rPr lang="fr-FR" sz="1400" dirty="0">
                <a:solidFill>
                  <a:srgbClr val="0000CC"/>
                </a:solidFill>
              </a:rPr>
              <a:t>partagées entre séances de cours + TD (7), projets (4), conférence (0,5) et contrôle (0,5)</a:t>
            </a:r>
          </a:p>
        </p:txBody>
      </p:sp>
      <p:sp>
        <p:nvSpPr>
          <p:cNvPr id="7" name="Rectangle 6"/>
          <p:cNvSpPr/>
          <p:nvPr/>
        </p:nvSpPr>
        <p:spPr>
          <a:xfrm>
            <a:off x="617692" y="6370571"/>
            <a:ext cx="7792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00CC"/>
                </a:solidFill>
              </a:rPr>
              <a:t>AP: Amade Pouya, JS: Jean </a:t>
            </a:r>
            <a:r>
              <a:rPr lang="fr-FR" sz="1200" dirty="0" err="1">
                <a:solidFill>
                  <a:srgbClr val="0000CC"/>
                </a:solidFill>
              </a:rPr>
              <a:t>Sulem</a:t>
            </a:r>
            <a:r>
              <a:rPr lang="fr-FR" sz="1200" dirty="0">
                <a:solidFill>
                  <a:srgbClr val="0000CC"/>
                </a:solidFill>
              </a:rPr>
              <a:t>, </a:t>
            </a:r>
            <a:r>
              <a:rPr lang="fr-FR" sz="1200" dirty="0" err="1">
                <a:solidFill>
                  <a:srgbClr val="0000CC"/>
                </a:solidFill>
              </a:rPr>
              <a:t>LG:Lina</a:t>
            </a:r>
            <a:r>
              <a:rPr lang="fr-FR" sz="1200" dirty="0">
                <a:solidFill>
                  <a:srgbClr val="0000CC"/>
                </a:solidFill>
              </a:rPr>
              <a:t> </a:t>
            </a:r>
            <a:r>
              <a:rPr lang="fr-FR" sz="1200" dirty="0" err="1">
                <a:solidFill>
                  <a:srgbClr val="0000CC"/>
                </a:solidFill>
              </a:rPr>
              <a:t>Guayacan</a:t>
            </a:r>
            <a:r>
              <a:rPr lang="fr-FR" sz="1200" dirty="0">
                <a:solidFill>
                  <a:srgbClr val="0000CC"/>
                </a:solidFill>
              </a:rPr>
              <a:t>: H.P: H. </a:t>
            </a:r>
            <a:r>
              <a:rPr lang="fr-FR" sz="1200" dirty="0" err="1">
                <a:solidFill>
                  <a:srgbClr val="0000CC"/>
                </a:solidFill>
              </a:rPr>
              <a:t>Pourpak</a:t>
            </a:r>
            <a:r>
              <a:rPr lang="fr-FR" sz="1200" dirty="0">
                <a:solidFill>
                  <a:srgbClr val="0000CC"/>
                </a:solidFill>
              </a:rPr>
              <a:t>, YF: Y. </a:t>
            </a:r>
            <a:r>
              <a:rPr lang="fr-FR" sz="1200" dirty="0" err="1">
                <a:solidFill>
                  <a:srgbClr val="0000CC"/>
                </a:solidFill>
              </a:rPr>
              <a:t>Fallah</a:t>
            </a:r>
            <a:endParaRPr lang="fr-FR" sz="1200" dirty="0">
              <a:solidFill>
                <a:srgbClr val="0000CC"/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037F9830-CF58-4E8C-8DD4-00EF30525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231879"/>
              </p:ext>
            </p:extLst>
          </p:nvPr>
        </p:nvGraphicFramePr>
        <p:xfrm>
          <a:off x="408575" y="1319255"/>
          <a:ext cx="619153" cy="4291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153">
                  <a:extLst>
                    <a:ext uri="{9D8B030D-6E8A-4147-A177-3AD203B41FA5}">
                      <a16:colId xmlns:a16="http://schemas.microsoft.com/office/drawing/2014/main" val="155206829"/>
                    </a:ext>
                  </a:extLst>
                </a:gridCol>
              </a:tblGrid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23-sept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65758015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30-sept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9808059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07-oct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5131682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14-oct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61042760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04-nov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92529117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02-déc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26409900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09-déc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9111838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16-déc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89917604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06-janv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45720900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13-janv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12787291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20-janv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89488211"/>
                  </a:ext>
                </a:extLst>
              </a:tr>
              <a:tr h="35765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27-janv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82416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912507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34958</TotalTime>
  <Words>264</Words>
  <Application>Microsoft Office PowerPoint</Application>
  <PresentationFormat>Affichage à l'écran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Times</vt:lpstr>
      <vt:lpstr>Times New Roman</vt:lpstr>
      <vt:lpstr>Wingdings</vt:lpstr>
      <vt:lpstr>Modèle par défaut</vt:lpstr>
      <vt:lpstr>Pixel</vt:lpstr>
      <vt:lpstr>Géomécanique et Géotechnique Avancée</vt:lpstr>
    </vt:vector>
  </TitlesOfParts>
  <Company>VERBE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normalisée</dc:title>
  <dc:creator>caroline Langlois</dc:creator>
  <cp:lastModifiedBy>Amade POUYA</cp:lastModifiedBy>
  <cp:revision>1315</cp:revision>
  <cp:lastPrinted>2022-12-14T11:17:46Z</cp:lastPrinted>
  <dcterms:created xsi:type="dcterms:W3CDTF">2002-11-08T14:40:49Z</dcterms:created>
  <dcterms:modified xsi:type="dcterms:W3CDTF">2025-09-23T08:56:31Z</dcterms:modified>
</cp:coreProperties>
</file>