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304" r:id="rId3"/>
    <p:sldId id="321" r:id="rId4"/>
    <p:sldId id="319" r:id="rId5"/>
    <p:sldId id="317" r:id="rId6"/>
    <p:sldId id="327" r:id="rId7"/>
    <p:sldId id="316" r:id="rId8"/>
    <p:sldId id="323" r:id="rId9"/>
    <p:sldId id="328" r:id="rId10"/>
    <p:sldId id="314" r:id="rId11"/>
    <p:sldId id="322" r:id="rId12"/>
    <p:sldId id="313" r:id="rId13"/>
    <p:sldId id="329" r:id="rId14"/>
    <p:sldId id="31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/>
  </p:normalViewPr>
  <p:slideViewPr>
    <p:cSldViewPr snapToGrid="0" snapToObjects="1">
      <p:cViewPr varScale="1">
        <p:scale>
          <a:sx n="101" d="100"/>
          <a:sy n="101" d="100"/>
        </p:scale>
        <p:origin x="15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ha\Desktop\1709-27%20-%20Eve&#769;nement%20de%20lancement\Stats%20Promo%20Smart%20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ha\Desktop\1709-27%20-%20Eve&#769;nement%20de%20lancement\Stats%20Promo%20Smart%20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ha\Desktop\1709-27%20-%20Eve&#769;nement%20de%20lancement\Stats%20Promo%20Smart%20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oha\Desktop\1709-27%20-%20Eve&#769;nement%20de%20lancement\Stats%20Promo%20Smart%20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E0-2F42-9770-8785C488A1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E0-2F42-9770-8785C488A1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E0-2F42-9770-8785C488A1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E0-2F42-9770-8785C488A1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4E0-2F42-9770-8785C488A15B}"/>
              </c:ext>
            </c:extLst>
          </c:dPt>
          <c:dLbls>
            <c:dLbl>
              <c:idx val="4"/>
              <c:layout>
                <c:manualLayout>
                  <c:x val="0.13443564447440201"/>
                  <c:y val="0.2093766404199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71025460338899"/>
                      <c:h val="7.4606663750364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4E0-2F42-9770-8785C488A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1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Feuil1!$L$2:$L$6</c:f>
              <c:strCache>
                <c:ptCount val="5"/>
                <c:pt idx="0">
                  <c:v>Age</c:v>
                </c:pt>
                <c:pt idx="1">
                  <c:v>22-24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</c:strCache>
            </c:strRef>
          </c:cat>
          <c:val>
            <c:numRef>
              <c:f>Feuil1!$M$2:$M$6</c:f>
              <c:numCache>
                <c:formatCode>General</c:formatCode>
                <c:ptCount val="5"/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E0-2F42-9770-8785C488A15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Expérience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4-104A-A487-8FBD1C88BA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4-104A-A487-8FBD1C88BA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4-104A-A487-8FBD1C88BA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F4-104A-A487-8FBD1C88BA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4-104A-A487-8FBD1C88BA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Feuil1!$L$17:$L$21</c:f>
              <c:strCache>
                <c:ptCount val="5"/>
                <c:pt idx="0">
                  <c:v>Expérience</c:v>
                </c:pt>
                <c:pt idx="1">
                  <c:v>0 an</c:v>
                </c:pt>
                <c:pt idx="2">
                  <c:v>1-3 ans</c:v>
                </c:pt>
                <c:pt idx="3">
                  <c:v>4-9 ans</c:v>
                </c:pt>
                <c:pt idx="4">
                  <c:v>10-24 ans</c:v>
                </c:pt>
              </c:strCache>
            </c:strRef>
          </c:cat>
          <c:val>
            <c:numRef>
              <c:f>Feuil1!$M$17:$M$21</c:f>
              <c:numCache>
                <c:formatCode>General</c:formatCode>
                <c:ptCount val="5"/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4-104A-A487-8FBD1C88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Formation initiale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7-114B-B482-70CBF14B42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7-114B-B482-70CBF14B42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7-114B-B482-70CBF14B42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7-114B-B482-70CBF14B4221}"/>
              </c:ext>
            </c:extLst>
          </c:dPt>
          <c:dLbls>
            <c:dLbl>
              <c:idx val="2"/>
              <c:layout>
                <c:manualLayout>
                  <c:x val="2.2778324584426898E-2"/>
                  <c:y val="-0.11300233304170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67-114B-B482-70CBF14B4221}"/>
                </c:ext>
              </c:extLst>
            </c:dLbl>
            <c:dLbl>
              <c:idx val="3"/>
              <c:layout>
                <c:manualLayout>
                  <c:x val="4.8730314960629899E-2"/>
                  <c:y val="9.962525517643630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67-114B-B482-70CBF14B4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Feuil1!$L$12:$L$15</c:f>
              <c:strCache>
                <c:ptCount val="4"/>
                <c:pt idx="0">
                  <c:v>Diplôme</c:v>
                </c:pt>
                <c:pt idx="1">
                  <c:v>Ingénieur TI</c:v>
                </c:pt>
                <c:pt idx="2">
                  <c:v>Ingénieur</c:v>
                </c:pt>
                <c:pt idx="3">
                  <c:v>ESC/EM/SciPo/DESS</c:v>
                </c:pt>
              </c:strCache>
            </c:strRef>
          </c:cat>
          <c:val>
            <c:numRef>
              <c:f>Feuil1!$M$12:$M$15</c:f>
              <c:numCache>
                <c:formatCode>General</c:formatCode>
                <c:ptCount val="4"/>
                <c:pt idx="1">
                  <c:v>6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67-114B-B482-70CBF14B4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Nationalité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4-8243-A1FB-F5D2FC1FE3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4-8243-A1FB-F5D2FC1FE3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4-8243-A1FB-F5D2FC1FE3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64-8243-A1FB-F5D2FC1FE3B4}"/>
              </c:ext>
            </c:extLst>
          </c:dPt>
          <c:dLbls>
            <c:dLbl>
              <c:idx val="1"/>
              <c:layout>
                <c:manualLayout>
                  <c:x val="-0.14327548118985101"/>
                  <c:y val="-3.683326042578009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64-8243-A1FB-F5D2FC1FE3B4}"/>
                </c:ext>
              </c:extLst>
            </c:dLbl>
            <c:dLbl>
              <c:idx val="2"/>
              <c:layout>
                <c:manualLayout>
                  <c:x val="-1.09174538114243E-2"/>
                  <c:y val="-7.9644850975614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714871257531202"/>
                      <c:h val="0.10147806004618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64-8243-A1FB-F5D2FC1FE3B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C64-8243-A1FB-F5D2FC1FE3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Feuil1!$O$2:$O$5</c:f>
              <c:strCache>
                <c:ptCount val="4"/>
                <c:pt idx="0">
                  <c:v>Nationalité</c:v>
                </c:pt>
                <c:pt idx="1">
                  <c:v>France</c:v>
                </c:pt>
                <c:pt idx="2">
                  <c:v>Asie/M.orient</c:v>
                </c:pt>
                <c:pt idx="3">
                  <c:v>Af.Nord/SubSahara</c:v>
                </c:pt>
              </c:strCache>
            </c:strRef>
          </c:cat>
          <c:val>
            <c:numRef>
              <c:f>Feuil1!$P$2:$P$5</c:f>
              <c:numCache>
                <c:formatCode>General</c:formatCode>
                <c:ptCount val="4"/>
                <c:pt idx="1">
                  <c:v>10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64-8243-A1FB-F5D2FC1FE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C3665-239C-1943-969E-23F7A306673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D3BC-7A27-1A4A-A267-2D48622B5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63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70" y="-225"/>
            <a:ext cx="6412992" cy="127406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078"/>
            <a:ext cx="9144000" cy="1082922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5396D177-3578-6C4C-BBF0-67771D32A066}"/>
              </a:ext>
            </a:extLst>
          </p:cNvPr>
          <p:cNvGrpSpPr/>
          <p:nvPr userDrawn="1"/>
        </p:nvGrpSpPr>
        <p:grpSpPr>
          <a:xfrm>
            <a:off x="416220" y="39399"/>
            <a:ext cx="1857241" cy="1194816"/>
            <a:chOff x="3237777" y="5390690"/>
            <a:chExt cx="1857241" cy="1194816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C8724AB-5D48-554E-BE40-1338290D5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7777" y="5390690"/>
              <a:ext cx="990094" cy="1194816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9D5AF4E-36E5-4E4B-A3E8-0ED9B7EB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907" y="5429151"/>
              <a:ext cx="735111" cy="115635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8539"/>
            <a:ext cx="9163662" cy="10797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5AA55-317F-2643-ADF7-50E2BBACA50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D45-4B5D-E541-8FF7-2631178474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0" y="6309360"/>
            <a:ext cx="8071104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479" y="6406054"/>
            <a:ext cx="4913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FR" dirty="0" err="1"/>
              <a:t>Welcome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23 septembre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60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7A86BD45-4B5D-E541-8FF7-2631178474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4066B03-0AAD-A548-87C8-2FD0E67A4079}"/>
              </a:ext>
            </a:extLst>
          </p:cNvPr>
          <p:cNvGrpSpPr/>
          <p:nvPr userDrawn="1"/>
        </p:nvGrpSpPr>
        <p:grpSpPr>
          <a:xfrm>
            <a:off x="100888" y="6297497"/>
            <a:ext cx="871255" cy="560503"/>
            <a:chOff x="3237777" y="5390690"/>
            <a:chExt cx="1857241" cy="119481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5B4A5F9-C3D1-1D49-9125-10B74EE12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7777" y="5390690"/>
              <a:ext cx="990094" cy="119481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E69C33A-7659-444A-86FE-1005C55E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907" y="5429151"/>
              <a:ext cx="735111" cy="1156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name@enpc.f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bine.seynou@telecom-paristech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com-paris.fr/fr/campus/bibliotheque/catalogues-ressources" TargetMode="External"/><Relationship Id="rId2" Type="http://schemas.openxmlformats.org/officeDocument/2006/relationships/hyperlink" Target="https://bibliotheque.enpc.fr/exl-php/accuei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tiff"/><Relationship Id="rId5" Type="http://schemas.openxmlformats.org/officeDocument/2006/relationships/hyperlink" Target="https://telecom-paristech.jobteaser.com/" TargetMode="External"/><Relationship Id="rId4" Type="http://schemas.openxmlformats.org/officeDocument/2006/relationships/hyperlink" Target="http://www.enpc.fr/career-center-et-accompagn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74760"/>
            <a:ext cx="7772400" cy="2387600"/>
          </a:xfrm>
        </p:spPr>
        <p:txBody>
          <a:bodyPr/>
          <a:lstStyle/>
          <a:p>
            <a:r>
              <a:rPr lang="fr-FR" sz="3600" b="1" dirty="0">
                <a:solidFill>
                  <a:srgbClr val="C82154"/>
                </a:solidFill>
              </a:rPr>
              <a:t>MS Smart </a:t>
            </a:r>
            <a:r>
              <a:rPr lang="fr-FR" sz="3600" b="1" dirty="0" err="1">
                <a:solidFill>
                  <a:srgbClr val="C82154"/>
                </a:solidFill>
              </a:rPr>
              <a:t>Mobility</a:t>
            </a:r>
            <a:r>
              <a:rPr lang="fr-FR" sz="3600" b="1" dirty="0">
                <a:solidFill>
                  <a:srgbClr val="C82154"/>
                </a:solidFill>
              </a:rPr>
              <a:t/>
            </a:r>
            <a:br>
              <a:rPr lang="fr-FR" sz="3600" b="1" dirty="0">
                <a:solidFill>
                  <a:srgbClr val="C82154"/>
                </a:solidFill>
              </a:rPr>
            </a:br>
            <a:r>
              <a:rPr lang="fr-FR" sz="3200" dirty="0" err="1">
                <a:solidFill>
                  <a:schemeClr val="bg2">
                    <a:lumMod val="75000"/>
                  </a:schemeClr>
                </a:solidFill>
              </a:rPr>
              <a:t>Welcome</a:t>
            </a:r>
            <a:endParaRPr lang="fr-FR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871662"/>
            <a:ext cx="6858000" cy="1655762"/>
          </a:xfrm>
        </p:spPr>
        <p:txBody>
          <a:bodyPr>
            <a:normAutofit/>
          </a:bodyPr>
          <a:lstStyle/>
          <a:p>
            <a:r>
              <a:rPr lang="fr-FR" sz="2800" dirty="0"/>
              <a:t>21 septembre 2020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492" y="4627377"/>
            <a:ext cx="5111262" cy="9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/>
              <a:t>Upcoming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8202835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Telecom </a:t>
            </a:r>
            <a:r>
              <a:rPr lang="fr-FR" dirty="0" err="1"/>
              <a:t>Welcome</a:t>
            </a:r>
            <a:r>
              <a:rPr lang="fr-FR" dirty="0"/>
              <a:t> Event on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October</a:t>
            </a:r>
            <a:r>
              <a:rPr lang="fr-FR" dirty="0"/>
              <a:t> :</a:t>
            </a:r>
          </a:p>
          <a:p>
            <a:pPr lvl="1"/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Télécom </a:t>
            </a:r>
            <a:r>
              <a:rPr lang="fr-FR" dirty="0" err="1"/>
              <a:t>Paristech</a:t>
            </a:r>
            <a:r>
              <a:rPr lang="fr-FR" dirty="0"/>
              <a:t> "mastères spécialisés"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76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 </a:t>
            </a:r>
            <a:r>
              <a:rPr lang="fr-FR" dirty="0" err="1"/>
              <a:t>delegates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Keeper</a:t>
            </a:r>
            <a:r>
              <a:rPr lang="fr-FR" dirty="0"/>
              <a:t> of the </a:t>
            </a:r>
            <a:r>
              <a:rPr lang="fr-FR" dirty="0" err="1"/>
              <a:t>classroom</a:t>
            </a:r>
            <a:r>
              <a:rPr lang="fr-FR" dirty="0"/>
              <a:t> keys</a:t>
            </a:r>
          </a:p>
          <a:p>
            <a:pPr lvl="1"/>
            <a:r>
              <a:rPr lang="fr-FR" dirty="0"/>
              <a:t>To </a:t>
            </a:r>
            <a:r>
              <a:rPr lang="fr-FR" dirty="0" err="1"/>
              <a:t>simplify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classroom</a:t>
            </a:r>
            <a:r>
              <a:rPr lang="fr-FR" dirty="0"/>
              <a:t> at lunch time</a:t>
            </a:r>
          </a:p>
          <a:p>
            <a:pPr lvl="3"/>
            <a:endParaRPr lang="fr-FR" dirty="0"/>
          </a:p>
          <a:p>
            <a:r>
              <a:rPr lang="fr-FR" dirty="0" err="1"/>
              <a:t>Classroom</a:t>
            </a:r>
            <a:r>
              <a:rPr lang="fr-FR" dirty="0"/>
              <a:t> </a:t>
            </a:r>
            <a:r>
              <a:rPr lang="fr-FR" dirty="0" err="1"/>
              <a:t>cleanliness</a:t>
            </a:r>
            <a:endParaRPr lang="fr-FR" dirty="0"/>
          </a:p>
          <a:p>
            <a:pPr lvl="1"/>
            <a:r>
              <a:rPr lang="fr-FR" dirty="0"/>
              <a:t>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clean </a:t>
            </a:r>
            <a:r>
              <a:rPr lang="fr-FR" dirty="0" err="1"/>
              <a:t>after</a:t>
            </a:r>
            <a:r>
              <a:rPr lang="fr-FR" dirty="0"/>
              <a:t> a few </a:t>
            </a:r>
            <a:r>
              <a:rPr lang="fr-FR" dirty="0" err="1"/>
              <a:t>days</a:t>
            </a:r>
            <a:endParaRPr lang="fr-FR" dirty="0"/>
          </a:p>
          <a:p>
            <a:pPr lvl="3"/>
            <a:endParaRPr lang="fr-FR" dirty="0"/>
          </a:p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projector</a:t>
            </a:r>
            <a:endParaRPr lang="fr-FR" dirty="0"/>
          </a:p>
          <a:p>
            <a:pPr lvl="1"/>
            <a:r>
              <a:rPr lang="fr-FR" dirty="0"/>
              <a:t>To </a:t>
            </a:r>
            <a:r>
              <a:rPr lang="fr-FR" dirty="0" err="1"/>
              <a:t>provide</a:t>
            </a:r>
            <a:r>
              <a:rPr lang="fr-FR" dirty="0"/>
              <a:t> support to speakers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usb</a:t>
            </a:r>
            <a:r>
              <a:rPr lang="fr-FR" dirty="0"/>
              <a:t> keys, </a:t>
            </a:r>
            <a:r>
              <a:rPr lang="fr-FR" dirty="0" err="1"/>
              <a:t>turn</a:t>
            </a:r>
            <a:r>
              <a:rPr lang="fr-FR" dirty="0"/>
              <a:t> off the </a:t>
            </a:r>
            <a:r>
              <a:rPr lang="fr-FR" dirty="0" err="1"/>
              <a:t>projector</a:t>
            </a:r>
            <a:endParaRPr lang="fr-FR" dirty="0"/>
          </a:p>
          <a:p>
            <a:pPr lvl="1"/>
            <a:r>
              <a:rPr lang="fr-FR" dirty="0" err="1"/>
              <a:t>Videocourses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Teams if </a:t>
            </a:r>
            <a:r>
              <a:rPr lang="fr-FR" dirty="0" err="1"/>
              <a:t>needed</a:t>
            </a:r>
            <a:endParaRPr lang="fr-FR" dirty="0"/>
          </a:p>
          <a:p>
            <a:pPr lvl="1"/>
            <a:endParaRPr lang="fr-FR" dirty="0"/>
          </a:p>
          <a:p>
            <a:r>
              <a:rPr lang="fr-FR" b="1" dirty="0" err="1"/>
              <a:t>Delegate</a:t>
            </a:r>
            <a:r>
              <a:rPr lang="fr-FR" b="1" dirty="0"/>
              <a:t> of class and substitue</a:t>
            </a:r>
          </a:p>
          <a:p>
            <a:pPr lvl="1"/>
            <a:r>
              <a:rPr lang="fr-FR" b="1" dirty="0"/>
              <a:t>To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elected</a:t>
            </a:r>
            <a:r>
              <a:rPr lang="fr-FR" b="1" dirty="0"/>
              <a:t> in </a:t>
            </a:r>
            <a:r>
              <a:rPr lang="fr-FR" b="1" dirty="0" err="1"/>
              <a:t>october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4383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Goodies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ENPC </a:t>
            </a:r>
            <a:r>
              <a:rPr lang="fr-FR" sz="2400" dirty="0" err="1"/>
              <a:t>backpack</a:t>
            </a:r>
            <a:r>
              <a:rPr lang="fr-FR" sz="2400" dirty="0"/>
              <a:t> </a:t>
            </a:r>
          </a:p>
          <a:p>
            <a:pPr lvl="3"/>
            <a:endParaRPr lang="fr-FR" sz="1400" dirty="0"/>
          </a:p>
          <a:p>
            <a:r>
              <a:rPr lang="fr-FR" sz="2400" dirty="0"/>
              <a:t>Lunch tickets for the </a:t>
            </a:r>
            <a:r>
              <a:rPr lang="fr-FR" sz="2400" dirty="0" err="1"/>
              <a:t>week</a:t>
            </a:r>
            <a:endParaRPr lang="fr-FR" sz="2400" dirty="0"/>
          </a:p>
          <a:p>
            <a:pPr lvl="3"/>
            <a:endParaRPr lang="fr-FR" sz="1400" dirty="0"/>
          </a:p>
          <a:p>
            <a:r>
              <a:rPr lang="fr-FR" sz="2400" dirty="0"/>
              <a:t>Internet / Intranet </a:t>
            </a:r>
            <a:r>
              <a:rPr lang="fr-FR" sz="2400" dirty="0" err="1"/>
              <a:t>access</a:t>
            </a:r>
            <a:endParaRPr lang="fr-FR" sz="2400" dirty="0"/>
          </a:p>
          <a:p>
            <a:pPr lvl="1"/>
            <a:r>
              <a:rPr lang="fr-FR" sz="2000" dirty="0">
                <a:hlinkClick r:id="rId2"/>
              </a:rPr>
              <a:t>first.lastname@enpc.fr</a:t>
            </a:r>
            <a:r>
              <a:rPr lang="fr-FR" sz="2000" dirty="0"/>
              <a:t> -&gt;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redirected</a:t>
            </a:r>
            <a:r>
              <a:rPr lang="fr-FR" sz="2000" dirty="0"/>
              <a:t> to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inboxes</a:t>
            </a:r>
            <a:endParaRPr lang="fr-FR" sz="2000" dirty="0"/>
          </a:p>
          <a:p>
            <a:pPr lvl="1"/>
            <a:r>
              <a:rPr lang="fr-FR" sz="2000" dirty="0"/>
              <a:t>Wifi </a:t>
            </a:r>
            <a:r>
              <a:rPr lang="fr-FR" sz="2000" dirty="0" err="1"/>
              <a:t>access</a:t>
            </a:r>
            <a:r>
              <a:rPr lang="fr-FR" sz="2000" dirty="0"/>
              <a:t> code = mail </a:t>
            </a:r>
            <a:r>
              <a:rPr lang="fr-FR" sz="2000" dirty="0" err="1"/>
              <a:t>address</a:t>
            </a:r>
            <a:r>
              <a:rPr lang="fr-FR" sz="2000" dirty="0"/>
              <a:t>/</a:t>
            </a:r>
            <a:r>
              <a:rPr lang="fr-FR" sz="2000" dirty="0" err="1"/>
              <a:t>password</a:t>
            </a:r>
            <a:endParaRPr lang="fr-FR" sz="2000" dirty="0"/>
          </a:p>
          <a:p>
            <a:pPr lvl="1"/>
            <a:r>
              <a:rPr lang="fr-FR" sz="2000" dirty="0" err="1"/>
              <a:t>educnet.enpc.fr</a:t>
            </a:r>
            <a:r>
              <a:rPr lang="fr-FR" sz="2000" dirty="0"/>
              <a:t>: course slides &amp; documents</a:t>
            </a:r>
          </a:p>
          <a:p>
            <a:pPr lvl="3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9590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D1C4F-BCFA-B34B-89B6-E1560846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Covid19</a:t>
            </a:r>
            <a:br>
              <a:rPr lang="fr-FR" dirty="0"/>
            </a:br>
            <a:r>
              <a:rPr lang="fr-FR" sz="3600" dirty="0" err="1"/>
              <a:t>Fighting</a:t>
            </a:r>
            <a:r>
              <a:rPr lang="fr-FR" sz="3600" dirty="0"/>
              <a:t> the </a:t>
            </a:r>
            <a:r>
              <a:rPr lang="fr-FR" sz="3600" dirty="0" err="1"/>
              <a:t>outbreak</a:t>
            </a:r>
            <a:r>
              <a:rPr lang="fr-FR" sz="3600" dirty="0"/>
              <a:t> at ENPC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CD27D8-47E8-E847-AB26-40B1F3A1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If </a:t>
            </a:r>
            <a:r>
              <a:rPr lang="fr-FR" dirty="0" err="1"/>
              <a:t>symptoms</a:t>
            </a:r>
            <a:r>
              <a:rPr lang="fr-FR" dirty="0"/>
              <a:t> suggestive of </a:t>
            </a:r>
            <a:r>
              <a:rPr lang="fr-FR" dirty="0" err="1"/>
              <a:t>Covid</a:t>
            </a:r>
            <a:r>
              <a:rPr lang="fr-FR" dirty="0"/>
              <a:t> 19 (</a:t>
            </a:r>
            <a:r>
              <a:rPr lang="fr-FR" b="1" dirty="0"/>
              <a:t>Fever, </a:t>
            </a:r>
            <a:r>
              <a:rPr lang="fr-FR" b="1" dirty="0" err="1"/>
              <a:t>cough</a:t>
            </a:r>
            <a:r>
              <a:rPr lang="fr-FR" b="1" dirty="0"/>
              <a:t>, </a:t>
            </a:r>
            <a:r>
              <a:rPr lang="fr-FR" b="1" dirty="0" err="1"/>
              <a:t>headache</a:t>
            </a:r>
            <a:r>
              <a:rPr lang="fr-FR" b="1" dirty="0"/>
              <a:t>, </a:t>
            </a:r>
            <a:r>
              <a:rPr lang="fr-FR" b="1" dirty="0" err="1"/>
              <a:t>loss</a:t>
            </a:r>
            <a:r>
              <a:rPr lang="fr-FR" b="1" dirty="0"/>
              <a:t> of taste or </a:t>
            </a:r>
            <a:r>
              <a:rPr lang="fr-FR" b="1" dirty="0" err="1"/>
              <a:t>smell</a:t>
            </a:r>
            <a:r>
              <a:rPr lang="fr-FR" b="1" dirty="0"/>
              <a:t>, </a:t>
            </a:r>
            <a:r>
              <a:rPr lang="fr-FR" b="1" dirty="0" err="1"/>
              <a:t>breathing</a:t>
            </a:r>
            <a:r>
              <a:rPr lang="fr-FR" b="1" dirty="0"/>
              <a:t> </a:t>
            </a:r>
            <a:r>
              <a:rPr lang="fr-FR" b="1" dirty="0" err="1"/>
              <a:t>difficulties</a:t>
            </a:r>
            <a:r>
              <a:rPr lang="fr-FR" b="1" dirty="0"/>
              <a:t>, </a:t>
            </a:r>
            <a:r>
              <a:rPr lang="fr-FR" b="1" dirty="0" err="1"/>
              <a:t>diarrhea</a:t>
            </a:r>
            <a:r>
              <a:rPr lang="fr-FR" b="1" dirty="0"/>
              <a:t> etc...</a:t>
            </a:r>
            <a:r>
              <a:rPr lang="fr-FR" dirty="0"/>
              <a:t>), if RT-PCR test </a:t>
            </a:r>
            <a:r>
              <a:rPr lang="fr-FR" dirty="0" err="1"/>
              <a:t>is</a:t>
            </a:r>
            <a:r>
              <a:rPr lang="fr-FR" dirty="0"/>
              <a:t> Positive </a:t>
            </a:r>
            <a:r>
              <a:rPr lang="fr-FR" dirty="0" err="1"/>
              <a:t>with</a:t>
            </a:r>
            <a:r>
              <a:rPr lang="fr-FR" dirty="0"/>
              <a:t>/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symptoms</a:t>
            </a:r>
            <a:r>
              <a:rPr lang="fr-FR" dirty="0"/>
              <a:t> or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identified</a:t>
            </a:r>
            <a:r>
              <a:rPr lang="fr-FR" dirty="0"/>
              <a:t> as a contact case : </a:t>
            </a:r>
          </a:p>
          <a:p>
            <a:pPr lvl="1"/>
            <a:r>
              <a:rPr lang="fr-FR" dirty="0" err="1"/>
              <a:t>Immediate</a:t>
            </a:r>
            <a:r>
              <a:rPr lang="fr-FR" dirty="0"/>
              <a:t> isolation,</a:t>
            </a:r>
          </a:p>
          <a:p>
            <a:pPr lvl="1"/>
            <a:r>
              <a:rPr lang="fr-FR" dirty="0"/>
              <a:t>Contact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doctor</a:t>
            </a:r>
            <a:r>
              <a:rPr lang="fr-FR" dirty="0"/>
              <a:t> to </a:t>
            </a:r>
            <a:r>
              <a:rPr lang="fr-FR" dirty="0" err="1"/>
              <a:t>determine</a:t>
            </a:r>
            <a:r>
              <a:rPr lang="fr-FR" dirty="0"/>
              <a:t> the best course of action for </a:t>
            </a:r>
            <a:r>
              <a:rPr lang="fr-FR" dirty="0" err="1"/>
              <a:t>your</a:t>
            </a:r>
            <a:r>
              <a:rPr lang="fr-FR" dirty="0"/>
              <a:t> situation (</a:t>
            </a:r>
            <a:r>
              <a:rPr lang="fr-FR" dirty="0" err="1"/>
              <a:t>examination</a:t>
            </a:r>
            <a:r>
              <a:rPr lang="fr-FR" dirty="0"/>
              <a:t> and </a:t>
            </a:r>
            <a:r>
              <a:rPr lang="fr-FR" dirty="0" err="1"/>
              <a:t>organization</a:t>
            </a:r>
            <a:r>
              <a:rPr lang="fr-FR" dirty="0"/>
              <a:t> of a screening test, etc.).</a:t>
            </a:r>
          </a:p>
          <a:p>
            <a:endParaRPr lang="fr-FR" dirty="0"/>
          </a:p>
          <a:p>
            <a:r>
              <a:rPr lang="fr-FR" dirty="0"/>
              <a:t>In all cases : </a:t>
            </a:r>
          </a:p>
          <a:p>
            <a:r>
              <a:rPr lang="fr-FR" b="1" dirty="0"/>
              <a:t>Report </a:t>
            </a:r>
            <a:r>
              <a:rPr lang="fr-FR" b="1" dirty="0" err="1"/>
              <a:t>your</a:t>
            </a:r>
            <a:r>
              <a:rPr lang="fr-FR" b="1" dirty="0"/>
              <a:t> isolation to the </a:t>
            </a:r>
            <a:r>
              <a:rPr lang="fr-FR" b="1" dirty="0" err="1"/>
              <a:t>school</a:t>
            </a:r>
            <a:r>
              <a:rPr lang="fr-FR" b="1" dirty="0"/>
              <a:t> </a:t>
            </a:r>
            <a:r>
              <a:rPr lang="fr-FR" dirty="0"/>
              <a:t>to </a:t>
            </a:r>
            <a:r>
              <a:rPr lang="fr-FR" dirty="0" err="1"/>
              <a:t>justify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absence and to </a:t>
            </a:r>
            <a:r>
              <a:rPr lang="fr-FR" dirty="0" err="1"/>
              <a:t>organize</a:t>
            </a:r>
            <a:r>
              <a:rPr lang="fr-FR" dirty="0"/>
              <a:t> </a:t>
            </a:r>
            <a:r>
              <a:rPr lang="fr-FR" dirty="0" err="1"/>
              <a:t>pedagogical</a:t>
            </a:r>
            <a:r>
              <a:rPr lang="fr-FR" dirty="0"/>
              <a:t> </a:t>
            </a:r>
            <a:r>
              <a:rPr lang="fr-FR" dirty="0" err="1"/>
              <a:t>continuity</a:t>
            </a:r>
            <a:r>
              <a:rPr lang="fr-FR" dirty="0"/>
              <a:t> (</a:t>
            </a:r>
            <a:r>
              <a:rPr lang="fr-FR" dirty="0" err="1"/>
              <a:t>sandrine.guerin@enpc.fr</a:t>
            </a:r>
            <a:r>
              <a:rPr lang="fr-FR" dirty="0"/>
              <a:t> and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department</a:t>
            </a:r>
            <a:r>
              <a:rPr lang="fr-FR" dirty="0"/>
              <a:t> or training manager) : </a:t>
            </a:r>
          </a:p>
          <a:p>
            <a:r>
              <a:rPr lang="fr-FR" b="1" dirty="0"/>
              <a:t>In case of </a:t>
            </a:r>
            <a:r>
              <a:rPr lang="fr-FR" b="1" dirty="0" err="1"/>
              <a:t>positivity</a:t>
            </a:r>
            <a:r>
              <a:rPr lang="fr-FR" b="1" dirty="0"/>
              <a:t>, report to the </a:t>
            </a:r>
            <a:r>
              <a:rPr lang="fr-FR" b="1" dirty="0" err="1"/>
              <a:t>school</a:t>
            </a:r>
            <a:r>
              <a:rPr lang="fr-FR" b="1" dirty="0"/>
              <a:t> to </a:t>
            </a:r>
            <a:r>
              <a:rPr lang="fr-FR" b="1" dirty="0" err="1"/>
              <a:t>organize</a:t>
            </a:r>
            <a:r>
              <a:rPr lang="fr-FR" b="1" dirty="0"/>
              <a:t> </a:t>
            </a:r>
            <a:r>
              <a:rPr lang="fr-FR" b="1" dirty="0" err="1"/>
              <a:t>targeted</a:t>
            </a:r>
            <a:r>
              <a:rPr lang="fr-FR" b="1" dirty="0"/>
              <a:t> screening </a:t>
            </a:r>
            <a:r>
              <a:rPr lang="fr-FR" dirty="0"/>
              <a:t>of </a:t>
            </a:r>
            <a:r>
              <a:rPr lang="fr-FR" dirty="0" err="1"/>
              <a:t>your</a:t>
            </a:r>
            <a:r>
              <a:rPr lang="fr-FR" dirty="0"/>
              <a:t> contacts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school</a:t>
            </a:r>
            <a:r>
              <a:rPr lang="fr-FR" dirty="0"/>
              <a:t> to the ARS (</a:t>
            </a:r>
            <a:r>
              <a:rPr lang="fr-FR" dirty="0" err="1"/>
              <a:t>service.medical@enpc.fr</a:t>
            </a:r>
            <a:r>
              <a:rPr lang="fr-FR" dirty="0"/>
              <a:t> copy </a:t>
            </a:r>
            <a:r>
              <a:rPr lang="fr-FR" dirty="0" err="1"/>
              <a:t>sandrine.guerin@enpc.fr</a:t>
            </a:r>
            <a:r>
              <a:rPr lang="fr-FR" dirty="0"/>
              <a:t>)</a:t>
            </a:r>
          </a:p>
          <a:p>
            <a:r>
              <a:rPr lang="fr-FR" dirty="0"/>
              <a:t>Watch out! </a:t>
            </a:r>
            <a:r>
              <a:rPr lang="fr-FR" dirty="0" err="1"/>
              <a:t>Specify</a:t>
            </a:r>
            <a:r>
              <a:rPr lang="fr-FR" dirty="0"/>
              <a:t> "URGENT COVID" in the </a:t>
            </a:r>
            <a:r>
              <a:rPr lang="fr-FR" dirty="0" err="1"/>
              <a:t>subject</a:t>
            </a:r>
            <a:r>
              <a:rPr lang="fr-FR" dirty="0"/>
              <a:t> of the Mail.</a:t>
            </a:r>
          </a:p>
        </p:txBody>
      </p:sp>
    </p:spTree>
    <p:extLst>
      <p:ext uri="{BB962C8B-B14F-4D97-AF65-F5344CB8AC3E}">
        <p14:creationId xmlns:p14="http://schemas.microsoft.com/office/powerpoint/2010/main" val="403011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Contacts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8318580" cy="4351338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ENPC: </a:t>
            </a:r>
            <a:r>
              <a:rPr lang="fr-FR" sz="2400" dirty="0" err="1"/>
              <a:t>Nivalath</a:t>
            </a:r>
            <a:r>
              <a:rPr lang="fr-FR" sz="2400" dirty="0"/>
              <a:t> </a:t>
            </a:r>
            <a:r>
              <a:rPr lang="fr-FR" sz="2400" dirty="0" err="1"/>
              <a:t>Nearith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+33 1 64 15 39 12 - </a:t>
            </a:r>
            <a:r>
              <a:rPr lang="fr-FR" sz="2400" dirty="0" err="1"/>
              <a:t>nivalath.nearith@enpc.fr</a:t>
            </a:r>
            <a:r>
              <a:rPr lang="fr-FR" sz="2400"/>
              <a:t> 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Telecom Paris: Sabine </a:t>
            </a:r>
            <a:r>
              <a:rPr lang="fr-FR" sz="2400" dirty="0" err="1"/>
              <a:t>Seynou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cs-CZ" sz="2400" dirty="0"/>
              <a:t>01 45 81 75 11 - </a:t>
            </a:r>
            <a:r>
              <a:rPr lang="cs-CZ" sz="2400" dirty="0">
                <a:hlinkClick r:id="rId2"/>
              </a:rPr>
              <a:t>sabine.seynou@telecom-paristech.fr</a:t>
            </a:r>
            <a:endParaRPr lang="cs-CZ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173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MS Smart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Mobility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/>
              <a:t>Course </a:t>
            </a:r>
            <a:r>
              <a:rPr lang="fr-FR" sz="2400" dirty="0" err="1"/>
              <a:t>s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chedules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Content</a:t>
            </a:r>
          </a:p>
          <a:p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Notation and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academic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assessment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Upcoming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events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/>
              <a:t>Class </a:t>
            </a:r>
            <a:r>
              <a:rPr lang="fr-FR" sz="2400" dirty="0" err="1"/>
              <a:t>delegates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Goodies</a:t>
            </a:r>
          </a:p>
          <a:p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Covid19</a:t>
            </a:r>
          </a:p>
          <a:p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Contacts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MS Smart </a:t>
            </a:r>
            <a:r>
              <a:rPr lang="fr-FR" dirty="0" err="1"/>
              <a:t>Mobility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Delivered</a:t>
            </a:r>
            <a:r>
              <a:rPr lang="fr-FR" dirty="0"/>
              <a:t> by 2 of the French top 10 </a:t>
            </a:r>
            <a:r>
              <a:rPr lang="fr-FR" dirty="0" err="1"/>
              <a:t>engineer</a:t>
            </a:r>
            <a:r>
              <a:rPr lang="fr-FR" dirty="0"/>
              <a:t> </a:t>
            </a:r>
            <a:r>
              <a:rPr lang="fr-FR" dirty="0" err="1"/>
              <a:t>schools</a:t>
            </a:r>
            <a:endParaRPr lang="fr-FR" dirty="0"/>
          </a:p>
          <a:p>
            <a:pPr lvl="2"/>
            <a:endParaRPr lang="fr-FR" dirty="0"/>
          </a:p>
          <a:p>
            <a:r>
              <a:rPr lang="fr-FR" dirty="0" err="1"/>
              <a:t>Focused</a:t>
            </a:r>
            <a:r>
              <a:rPr lang="fr-FR" dirty="0"/>
              <a:t> on the "digital transformation of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":</a:t>
            </a:r>
          </a:p>
          <a:p>
            <a:pPr lvl="1"/>
            <a:r>
              <a:rPr lang="fr-FR" dirty="0"/>
              <a:t>End to end and </a:t>
            </a:r>
            <a:r>
              <a:rPr lang="fr-FR" dirty="0" err="1"/>
              <a:t>seamless</a:t>
            </a:r>
            <a:endParaRPr lang="fr-FR" dirty="0"/>
          </a:p>
          <a:p>
            <a:pPr lvl="1"/>
            <a:r>
              <a:rPr lang="fr-FR" dirty="0"/>
              <a:t>As a Service</a:t>
            </a:r>
          </a:p>
          <a:p>
            <a:pPr lvl="1"/>
            <a:r>
              <a:rPr lang="fr-FR" dirty="0"/>
              <a:t>On </a:t>
            </a:r>
            <a:r>
              <a:rPr lang="fr-FR" dirty="0" err="1"/>
              <a:t>demand</a:t>
            </a:r>
            <a:r>
              <a:rPr lang="fr-FR" dirty="0"/>
              <a:t> and </a:t>
            </a:r>
            <a:r>
              <a:rPr lang="fr-FR" dirty="0" err="1"/>
              <a:t>Intermediate</a:t>
            </a:r>
            <a:r>
              <a:rPr lang="fr-FR" dirty="0"/>
              <a:t> modes </a:t>
            </a:r>
          </a:p>
          <a:p>
            <a:pPr lvl="2"/>
            <a:endParaRPr lang="fr-FR" dirty="0"/>
          </a:p>
          <a:p>
            <a:r>
              <a:rPr lang="fr-FR" dirty="0" err="1"/>
              <a:t>Aimed</a:t>
            </a:r>
            <a:r>
              <a:rPr lang="fr-FR" dirty="0"/>
              <a:t> at </a:t>
            </a:r>
            <a:r>
              <a:rPr lang="fr-FR" dirty="0" err="1"/>
              <a:t>answering</a:t>
            </a:r>
            <a:r>
              <a:rPr lang="fr-FR" dirty="0"/>
              <a:t> the </a:t>
            </a:r>
            <a:r>
              <a:rPr lang="fr-FR" dirty="0" err="1"/>
              <a:t>needs</a:t>
            </a:r>
            <a:r>
              <a:rPr lang="fr-FR" dirty="0"/>
              <a:t> of the "mobilité 3.0" </a:t>
            </a:r>
            <a:r>
              <a:rPr lang="fr-FR" dirty="0" err="1"/>
              <a:t>activity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33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/>
        </p:nvGrpSpPr>
        <p:grpSpPr>
          <a:xfrm>
            <a:off x="1417376" y="1591238"/>
            <a:ext cx="6572250" cy="5530850"/>
            <a:chOff x="-365125" y="2054225"/>
            <a:chExt cx="6572250" cy="5530850"/>
          </a:xfrm>
        </p:grpSpPr>
        <p:graphicFrame>
          <p:nvGraphicFramePr>
            <p:cNvPr id="9" name="Graphique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248259"/>
                </p:ext>
              </p:extLst>
            </p:nvPr>
          </p:nvGraphicFramePr>
          <p:xfrm>
            <a:off x="-358775" y="2054225"/>
            <a:ext cx="32639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Graphique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15783721"/>
                </p:ext>
              </p:extLst>
            </p:nvPr>
          </p:nvGraphicFramePr>
          <p:xfrm>
            <a:off x="2949575" y="4848225"/>
            <a:ext cx="3257550" cy="2736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6586931"/>
                </p:ext>
              </p:extLst>
            </p:nvPr>
          </p:nvGraphicFramePr>
          <p:xfrm>
            <a:off x="-365125" y="4848225"/>
            <a:ext cx="3257550" cy="2724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Graphique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2150964"/>
                </p:ext>
              </p:extLst>
            </p:nvPr>
          </p:nvGraphicFramePr>
          <p:xfrm>
            <a:off x="2949575" y="2054225"/>
            <a:ext cx="3244850" cy="2749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/>
              <a:t>Diversity</a:t>
            </a:r>
            <a:r>
              <a:rPr lang="fr-FR" dirty="0"/>
              <a:t> of backgrounds of the class of MS Smart </a:t>
            </a:r>
            <a:r>
              <a:rPr lang="fr-FR" dirty="0" err="1"/>
              <a:t>Mobility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3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Course </a:t>
            </a:r>
            <a:r>
              <a:rPr lang="fr-FR" dirty="0" err="1"/>
              <a:t>schedules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11 </a:t>
            </a:r>
            <a:r>
              <a:rPr lang="fr-FR" dirty="0" err="1"/>
              <a:t>weeks</a:t>
            </a:r>
            <a:r>
              <a:rPr lang="fr-FR" dirty="0"/>
              <a:t> of courses, </a:t>
            </a:r>
            <a:r>
              <a:rPr lang="fr-FR" dirty="0" err="1"/>
              <a:t>excluding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vacation </a:t>
            </a:r>
            <a:r>
              <a:rPr lang="fr-FR" dirty="0" err="1"/>
              <a:t>periods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Saturday </a:t>
            </a:r>
            <a:r>
              <a:rPr lang="fr-FR" dirty="0" err="1"/>
              <a:t>mornings</a:t>
            </a:r>
            <a:r>
              <a:rPr lang="fr-FR" dirty="0"/>
              <a:t> are </a:t>
            </a:r>
            <a:r>
              <a:rPr lang="fr-FR" dirty="0" err="1"/>
              <a:t>available</a:t>
            </a:r>
            <a:r>
              <a:rPr lang="fr-FR" dirty="0"/>
              <a:t> for </a:t>
            </a:r>
            <a:r>
              <a:rPr lang="fr-FR" dirty="0" err="1"/>
              <a:t>personal</a:t>
            </a:r>
            <a:r>
              <a:rPr lang="fr-FR" dirty="0"/>
              <a:t> or group </a:t>
            </a:r>
            <a:r>
              <a:rPr lang="fr-FR" dirty="0" err="1"/>
              <a:t>work</a:t>
            </a:r>
            <a:endParaRPr lang="fr-FR" dirty="0"/>
          </a:p>
          <a:p>
            <a:endParaRPr lang="fr-FR" dirty="0"/>
          </a:p>
          <a:p>
            <a:r>
              <a:rPr lang="fr-FR" dirty="0"/>
              <a:t>"Thèse professionnelle": </a:t>
            </a:r>
          </a:p>
          <a:p>
            <a:pPr lvl="1"/>
            <a:r>
              <a:rPr lang="fr-FR" dirty="0" err="1"/>
              <a:t>choice</a:t>
            </a:r>
            <a:r>
              <a:rPr lang="fr-FR" dirty="0"/>
              <a:t> of </a:t>
            </a:r>
            <a:r>
              <a:rPr lang="fr-FR" dirty="0" err="1"/>
              <a:t>subject</a:t>
            </a:r>
            <a:r>
              <a:rPr lang="fr-FR" dirty="0"/>
              <a:t> </a:t>
            </a:r>
            <a:r>
              <a:rPr lang="fr-FR" dirty="0" err="1"/>
              <a:t>starts</a:t>
            </a:r>
            <a:r>
              <a:rPr lang="fr-FR" dirty="0"/>
              <a:t> in April 2021</a:t>
            </a:r>
          </a:p>
          <a:p>
            <a:pPr lvl="1"/>
            <a:r>
              <a:rPr lang="fr-FR" dirty="0" err="1"/>
              <a:t>Thesis</a:t>
            </a:r>
            <a:r>
              <a:rPr lang="fr-FR" dirty="0"/>
              <a:t> </a:t>
            </a:r>
            <a:r>
              <a:rPr lang="fr-FR" dirty="0" err="1"/>
              <a:t>defence</a:t>
            </a:r>
            <a:r>
              <a:rPr lang="fr-FR" dirty="0"/>
              <a:t> in </a:t>
            </a:r>
            <a:r>
              <a:rPr lang="fr-FR" dirty="0" err="1"/>
              <a:t>December</a:t>
            </a:r>
            <a:r>
              <a:rPr lang="fr-FR" dirty="0"/>
              <a:t> 2021</a:t>
            </a:r>
          </a:p>
          <a:p>
            <a:pPr lvl="1"/>
            <a:endParaRPr lang="fr-FR" dirty="0"/>
          </a:p>
          <a:p>
            <a:r>
              <a:rPr lang="fr-FR" dirty="0" err="1"/>
              <a:t>Study</a:t>
            </a:r>
            <a:r>
              <a:rPr lang="fr-FR" dirty="0"/>
              <a:t> trip </a:t>
            </a:r>
            <a:r>
              <a:rPr lang="fr-FR" dirty="0" err="1"/>
              <a:t>forecasted</a:t>
            </a:r>
            <a:r>
              <a:rPr lang="fr-FR" dirty="0"/>
              <a:t> in </a:t>
            </a:r>
            <a:r>
              <a:rPr lang="fr-FR" dirty="0" err="1"/>
              <a:t>january-february</a:t>
            </a:r>
            <a:r>
              <a:rPr lang="fr-FR" dirty="0"/>
              <a:t> 2020 (?Covid19)</a:t>
            </a:r>
          </a:p>
        </p:txBody>
      </p:sp>
    </p:spTree>
    <p:extLst>
      <p:ext uri="{BB962C8B-B14F-4D97-AF65-F5344CB8AC3E}">
        <p14:creationId xmlns:p14="http://schemas.microsoft.com/office/powerpoint/2010/main" val="86245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20 modules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1D7C6B6B-E5E6-F442-ACD9-3FD80FFF2335}"/>
              </a:ext>
            </a:extLst>
          </p:cNvPr>
          <p:cNvSpPr/>
          <p:nvPr/>
        </p:nvSpPr>
        <p:spPr>
          <a:xfrm>
            <a:off x="5031403" y="1402317"/>
            <a:ext cx="2373023" cy="2038120"/>
          </a:xfrm>
          <a:prstGeom prst="roundRect">
            <a:avLst>
              <a:gd name="adj" fmla="val 36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fr-FR" b="1" dirty="0"/>
              <a:t>Services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Services de mobilité</a:t>
            </a:r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Tarification et Relation Client </a:t>
            </a:r>
            <a:r>
              <a:rPr lang="fr-FR" sz="1400" dirty="0">
                <a:solidFill>
                  <a:srgbClr val="FF0000"/>
                </a:solidFill>
              </a:rPr>
              <a:t>Plan-book-ticket </a:t>
            </a:r>
            <a:r>
              <a:rPr lang="fr-FR" sz="1400" dirty="0"/>
              <a:t> </a:t>
            </a:r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Logistique</a:t>
            </a:r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Adaptation de l’espace urbain</a:t>
            </a:r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Modélisation des transports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6BE57E97-3DB7-1442-AF4B-A72CD8EF2DE4}"/>
              </a:ext>
            </a:extLst>
          </p:cNvPr>
          <p:cNvSpPr/>
          <p:nvPr/>
        </p:nvSpPr>
        <p:spPr>
          <a:xfrm>
            <a:off x="1847888" y="1402317"/>
            <a:ext cx="2373023" cy="2038120"/>
          </a:xfrm>
          <a:prstGeom prst="roundRect">
            <a:avLst>
              <a:gd name="adj" fmla="val 36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fr-FR" b="1" dirty="0"/>
              <a:t>Usages</a:t>
            </a:r>
          </a:p>
          <a:p>
            <a:pPr algn="ctr"/>
            <a:endParaRPr lang="fr-FR" sz="1000" dirty="0"/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Mobilité </a:t>
            </a:r>
            <a:r>
              <a:rPr lang="fr-FR" sz="1300" dirty="0">
                <a:solidFill>
                  <a:srgbClr val="00B0F0"/>
                </a:solidFill>
              </a:rPr>
              <a:t>des</a:t>
            </a:r>
            <a:r>
              <a:rPr lang="fr-FR" sz="1400" dirty="0">
                <a:solidFill>
                  <a:srgbClr val="00B0F0"/>
                </a:solidFill>
              </a:rPr>
              <a:t> personnes et </a:t>
            </a:r>
            <a:br>
              <a:rPr lang="fr-FR" sz="1400" dirty="0">
                <a:solidFill>
                  <a:srgbClr val="00B0F0"/>
                </a:solidFill>
              </a:rPr>
            </a:br>
            <a:r>
              <a:rPr lang="fr-FR" sz="1200" dirty="0">
                <a:solidFill>
                  <a:srgbClr val="00B0F0"/>
                </a:solidFill>
              </a:rPr>
              <a:t>des</a:t>
            </a:r>
            <a:r>
              <a:rPr lang="fr-FR" sz="1400" dirty="0">
                <a:solidFill>
                  <a:srgbClr val="00B0F0"/>
                </a:solidFill>
              </a:rPr>
              <a:t> biens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Acteurs et jeux politiques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Smart </a:t>
            </a:r>
            <a:r>
              <a:rPr lang="fr-FR" sz="1400" dirty="0" err="1">
                <a:solidFill>
                  <a:srgbClr val="FF0000"/>
                </a:solidFill>
              </a:rPr>
              <a:t>Mobility</a:t>
            </a:r>
            <a:r>
              <a:rPr lang="fr-FR" sz="1400" dirty="0">
                <a:solidFill>
                  <a:srgbClr val="FF0000"/>
                </a:solidFill>
              </a:rPr>
              <a:t>-Smart City</a:t>
            </a:r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Aspects contractuels et juridiques</a:t>
            </a:r>
          </a:p>
          <a:p>
            <a:pPr algn="ctr"/>
            <a:r>
              <a:rPr lang="fr-FR" sz="1400" dirty="0" err="1">
                <a:solidFill>
                  <a:srgbClr val="FF0000"/>
                </a:solidFill>
              </a:rPr>
              <a:t>Cybersécurité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4EA79285-7FE8-0D49-8B93-96989CB3AE2A}"/>
              </a:ext>
            </a:extLst>
          </p:cNvPr>
          <p:cNvSpPr/>
          <p:nvPr/>
        </p:nvSpPr>
        <p:spPr>
          <a:xfrm>
            <a:off x="5031402" y="3971075"/>
            <a:ext cx="2373023" cy="2038120"/>
          </a:xfrm>
          <a:prstGeom prst="roundRect">
            <a:avLst>
              <a:gd name="adj" fmla="val 36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tlCol="0" anchor="ctr"/>
          <a:lstStyle/>
          <a:p>
            <a:pPr algn="ctr"/>
            <a:r>
              <a:rPr lang="fr-FR" b="1" dirty="0"/>
              <a:t>Systèmes de transport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Réseaux de transport</a:t>
            </a:r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Infrastructure de transport</a:t>
            </a:r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Systémique des véhicules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Véhicules autonomes</a:t>
            </a:r>
            <a:r>
              <a:rPr lang="fr-FR" sz="1400" dirty="0"/>
              <a:t> 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Transports publics intelligents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6C07A8F3-B31B-3344-830C-6F2583834D73}"/>
              </a:ext>
            </a:extLst>
          </p:cNvPr>
          <p:cNvSpPr/>
          <p:nvPr/>
        </p:nvSpPr>
        <p:spPr>
          <a:xfrm>
            <a:off x="1841840" y="3971075"/>
            <a:ext cx="2373023" cy="2038120"/>
          </a:xfrm>
          <a:prstGeom prst="roundRect">
            <a:avLst>
              <a:gd name="adj" fmla="val 36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Traitement de l’information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solidFill>
                  <a:srgbClr val="00B0F0"/>
                </a:solidFill>
              </a:rPr>
              <a:t>Ingénierie des SI de mobilité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Communications V2X et localisation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Data </a:t>
            </a:r>
            <a:r>
              <a:rPr lang="fr-FR" sz="1400" dirty="0" err="1">
                <a:solidFill>
                  <a:srgbClr val="FF0000"/>
                </a:solidFill>
              </a:rPr>
              <a:t>mining</a:t>
            </a:r>
            <a:r>
              <a:rPr lang="fr-FR" sz="1400" dirty="0">
                <a:solidFill>
                  <a:srgbClr val="FF0000"/>
                </a:solidFill>
              </a:rPr>
              <a:t> et </a:t>
            </a:r>
            <a:r>
              <a:rPr lang="fr-FR" sz="1400" dirty="0" err="1">
                <a:solidFill>
                  <a:srgbClr val="FF0000"/>
                </a:solidFill>
              </a:rPr>
              <a:t>Big</a:t>
            </a:r>
            <a:r>
              <a:rPr lang="fr-FR" sz="1400" dirty="0">
                <a:solidFill>
                  <a:srgbClr val="FF0000"/>
                </a:solidFill>
              </a:rPr>
              <a:t> Data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Machine </a:t>
            </a:r>
            <a:r>
              <a:rPr lang="fr-FR" sz="1400" dirty="0" err="1">
                <a:solidFill>
                  <a:srgbClr val="FF0000"/>
                </a:solidFill>
              </a:rPr>
              <a:t>learnin</a:t>
            </a:r>
            <a:r>
              <a:rPr lang="fr-FR" sz="1400" dirty="0" err="1"/>
              <a:t>g</a:t>
            </a:r>
            <a:endParaRPr lang="fr-FR" sz="140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3C8540F-99A4-F042-A086-E84AC5759B36}"/>
              </a:ext>
            </a:extLst>
          </p:cNvPr>
          <p:cNvCxnSpPr>
            <a:stCxn id="17" idx="0"/>
            <a:endCxn id="15" idx="2"/>
          </p:cNvCxnSpPr>
          <p:nvPr/>
        </p:nvCxnSpPr>
        <p:spPr>
          <a:xfrm flipV="1">
            <a:off x="6217914" y="3440437"/>
            <a:ext cx="1" cy="5306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23F9042-B30F-444C-95B9-D787F0C93D00}"/>
              </a:ext>
            </a:extLst>
          </p:cNvPr>
          <p:cNvCxnSpPr>
            <a:stCxn id="18" idx="0"/>
            <a:endCxn id="15" idx="2"/>
          </p:cNvCxnSpPr>
          <p:nvPr/>
        </p:nvCxnSpPr>
        <p:spPr>
          <a:xfrm flipV="1">
            <a:off x="3028352" y="3440437"/>
            <a:ext cx="3189563" cy="5306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22A0D20-D3C4-9D47-BF28-65122646F4F8}"/>
              </a:ext>
            </a:extLst>
          </p:cNvPr>
          <p:cNvCxnSpPr>
            <a:stCxn id="15" idx="1"/>
            <a:endCxn id="16" idx="3"/>
          </p:cNvCxnSpPr>
          <p:nvPr/>
        </p:nvCxnSpPr>
        <p:spPr>
          <a:xfrm flipH="1">
            <a:off x="4220911" y="2421377"/>
            <a:ext cx="81049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5798675-1CF3-1F43-8DDB-C7CA991F97EB}"/>
              </a:ext>
            </a:extLst>
          </p:cNvPr>
          <p:cNvCxnSpPr>
            <a:stCxn id="18" idx="0"/>
            <a:endCxn id="16" idx="2"/>
          </p:cNvCxnSpPr>
          <p:nvPr/>
        </p:nvCxnSpPr>
        <p:spPr>
          <a:xfrm flipV="1">
            <a:off x="3028352" y="3440437"/>
            <a:ext cx="6048" cy="53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6722CB75-7DC1-5C4B-AE13-2B68BCB1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43" y="3140228"/>
            <a:ext cx="1075883" cy="11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/>
              <a:t>Notation and </a:t>
            </a:r>
            <a:r>
              <a:rPr lang="fr-FR" sz="4000" dirty="0" err="1"/>
              <a:t>academic</a:t>
            </a:r>
            <a:r>
              <a:rPr lang="fr-FR" sz="4000" dirty="0"/>
              <a:t> </a:t>
            </a:r>
            <a:r>
              <a:rPr lang="fr-FR" sz="4000" dirty="0" err="1"/>
              <a:t>assessment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Course </a:t>
            </a:r>
            <a:r>
              <a:rPr lang="fr-FR" dirty="0" err="1"/>
              <a:t>attendance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compulsory</a:t>
            </a:r>
            <a:endParaRPr lang="fr-FR" dirty="0"/>
          </a:p>
          <a:p>
            <a:pPr lvl="1"/>
            <a:r>
              <a:rPr lang="fr-FR" dirty="0" err="1"/>
              <a:t>Attendance</a:t>
            </a:r>
            <a:r>
              <a:rPr lang="fr-FR" dirty="0"/>
              <a:t> </a:t>
            </a:r>
            <a:r>
              <a:rPr lang="fr-FR" dirty="0" err="1"/>
              <a:t>sheets</a:t>
            </a:r>
            <a:endParaRPr lang="fr-FR" dirty="0"/>
          </a:p>
          <a:p>
            <a:pPr lvl="1"/>
            <a:r>
              <a:rPr lang="fr-FR" dirty="0" err="1"/>
              <a:t>Punctuality</a:t>
            </a:r>
            <a:r>
              <a:rPr lang="fr-FR" dirty="0"/>
              <a:t>: the courses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 dirty="0"/>
              <a:t> at H+5’</a:t>
            </a:r>
          </a:p>
          <a:p>
            <a:pPr lvl="1"/>
            <a:r>
              <a:rPr lang="fr-FR" dirty="0"/>
              <a:t>Absences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justified</a:t>
            </a:r>
            <a:endParaRPr lang="fr-FR" dirty="0"/>
          </a:p>
          <a:p>
            <a:pPr lvl="3"/>
            <a:endParaRPr lang="fr-FR" dirty="0"/>
          </a:p>
          <a:p>
            <a:r>
              <a:rPr lang="fr-FR" dirty="0"/>
              <a:t>Module </a:t>
            </a:r>
            <a:r>
              <a:rPr lang="fr-FR" dirty="0" err="1"/>
              <a:t>evaluation</a:t>
            </a:r>
            <a:endParaRPr lang="fr-FR" dirty="0"/>
          </a:p>
          <a:p>
            <a:pPr lvl="1"/>
            <a:r>
              <a:rPr lang="fr-FR" dirty="0" err="1"/>
              <a:t>Based</a:t>
            </a:r>
            <a:r>
              <a:rPr lang="fr-FR" dirty="0"/>
              <a:t> on QCM,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essays</a:t>
            </a:r>
            <a:r>
              <a:rPr lang="fr-FR" dirty="0"/>
              <a:t>, group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presentations</a:t>
            </a:r>
            <a:r>
              <a:rPr lang="fr-FR" dirty="0"/>
              <a:t>,</a:t>
            </a:r>
            <a:r>
              <a:rPr lang="mr-IN" dirty="0"/>
              <a:t>…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In English or in French</a:t>
            </a:r>
          </a:p>
          <a:p>
            <a:pPr lvl="3"/>
            <a:endParaRPr lang="fr-FR" dirty="0"/>
          </a:p>
          <a:p>
            <a:r>
              <a:rPr lang="fr-FR" dirty="0"/>
              <a:t>Graduation</a:t>
            </a:r>
          </a:p>
          <a:p>
            <a:pPr lvl="1"/>
            <a:r>
              <a:rPr lang="fr-FR" dirty="0" err="1"/>
              <a:t>Average</a:t>
            </a:r>
            <a:r>
              <a:rPr lang="fr-FR" dirty="0"/>
              <a:t> grade: 12/20</a:t>
            </a:r>
          </a:p>
          <a:p>
            <a:pPr lvl="1"/>
            <a:r>
              <a:rPr lang="fr-FR" dirty="0"/>
              <a:t>all modules </a:t>
            </a:r>
            <a:r>
              <a:rPr lang="fr-FR" dirty="0" err="1"/>
              <a:t>validated</a:t>
            </a:r>
            <a:endParaRPr lang="fr-FR" dirty="0"/>
          </a:p>
          <a:p>
            <a:pPr lvl="1"/>
            <a:r>
              <a:rPr lang="fr-FR" dirty="0"/>
              <a:t>Minimum for </a:t>
            </a:r>
            <a:r>
              <a:rPr lang="fr-FR" dirty="0" err="1"/>
              <a:t>validating</a:t>
            </a:r>
            <a:r>
              <a:rPr lang="fr-FR" dirty="0"/>
              <a:t> a module: 10/20</a:t>
            </a:r>
          </a:p>
          <a:p>
            <a:pPr lvl="3"/>
            <a:endParaRPr lang="fr-FR" dirty="0"/>
          </a:p>
          <a:p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Attendance</a:t>
            </a:r>
            <a:r>
              <a:rPr lang="fr-FR" dirty="0"/>
              <a:t> &amp; </a:t>
            </a:r>
            <a:r>
              <a:rPr lang="fr-FR" dirty="0" err="1"/>
              <a:t>punctuality</a:t>
            </a:r>
            <a:endParaRPr lang="fr-FR" dirty="0"/>
          </a:p>
          <a:p>
            <a:pPr lvl="1"/>
            <a:r>
              <a:rPr lang="fr-FR" dirty="0" err="1"/>
              <a:t>Involvment</a:t>
            </a:r>
            <a:r>
              <a:rPr lang="fr-FR" dirty="0"/>
              <a:t> in courses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20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/>
              <a:t>Notation and </a:t>
            </a:r>
            <a:r>
              <a:rPr lang="fr-FR" sz="4000" dirty="0" err="1"/>
              <a:t>academic</a:t>
            </a:r>
            <a:r>
              <a:rPr lang="fr-FR" sz="4000" dirty="0"/>
              <a:t> </a:t>
            </a:r>
            <a:r>
              <a:rPr lang="fr-FR" sz="4000" dirty="0" err="1"/>
              <a:t>assessment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45 ECTS:</a:t>
            </a:r>
          </a:p>
          <a:p>
            <a:pPr lvl="1"/>
            <a:r>
              <a:rPr lang="fr-FR" sz="2000" dirty="0"/>
              <a:t>Courses (390h): 42 ECTS</a:t>
            </a:r>
          </a:p>
          <a:p>
            <a:pPr lvl="1"/>
            <a:r>
              <a:rPr lang="fr-FR" sz="2000" dirty="0"/>
              <a:t>"projet fil rouge": 3 ECTS</a:t>
            </a:r>
          </a:p>
          <a:p>
            <a:pPr lvl="1"/>
            <a:endParaRPr lang="fr-FR" sz="2000" dirty="0"/>
          </a:p>
          <a:p>
            <a:r>
              <a:rPr lang="fr-FR" sz="2400" dirty="0"/>
              <a:t>Course </a:t>
            </a:r>
            <a:r>
              <a:rPr lang="fr-FR" sz="2400" dirty="0" err="1"/>
              <a:t>evaluation</a:t>
            </a:r>
            <a:r>
              <a:rPr lang="fr-FR" sz="2400" dirty="0"/>
              <a:t>:</a:t>
            </a:r>
          </a:p>
          <a:p>
            <a:pPr lvl="1"/>
            <a:r>
              <a:rPr lang="fr-FR" sz="2000" dirty="0"/>
              <a:t>You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asked</a:t>
            </a:r>
            <a:r>
              <a:rPr lang="fr-FR" sz="2000" dirty="0"/>
              <a:t> to rate the courses at the end of </a:t>
            </a:r>
            <a:r>
              <a:rPr lang="fr-FR" sz="2000" dirty="0" err="1"/>
              <a:t>each</a:t>
            </a:r>
            <a:r>
              <a:rPr lang="fr-FR" sz="2000" dirty="0"/>
              <a:t> module</a:t>
            </a:r>
          </a:p>
          <a:p>
            <a:pPr lvl="1"/>
            <a:r>
              <a:rPr lang="fr-FR" sz="2000" dirty="0" err="1"/>
              <a:t>With</a:t>
            </a:r>
            <a:r>
              <a:rPr lang="fr-FR" sz="2000" dirty="0"/>
              <a:t> an online </a:t>
            </a:r>
            <a:r>
              <a:rPr lang="fr-FR" sz="2000" dirty="0" err="1"/>
              <a:t>survey</a:t>
            </a:r>
            <a:r>
              <a:rPr lang="fr-FR" sz="2000" dirty="0"/>
              <a:t> </a:t>
            </a:r>
            <a:r>
              <a:rPr lang="fr-FR" sz="2000" dirty="0" err="1"/>
              <a:t>tool</a:t>
            </a:r>
            <a:r>
              <a:rPr lang="fr-FR" sz="2000" dirty="0"/>
              <a:t> (</a:t>
            </a:r>
            <a:r>
              <a:rPr lang="fr-FR" sz="2000" dirty="0" err="1"/>
              <a:t>Limesurvey</a:t>
            </a:r>
            <a:r>
              <a:rPr lang="fr-FR" sz="2000" dirty="0"/>
              <a:t>)</a:t>
            </a:r>
          </a:p>
          <a:p>
            <a:pPr lvl="1"/>
            <a:r>
              <a:rPr lang="fr-FR" sz="2000" dirty="0"/>
              <a:t>5' to 10' per module</a:t>
            </a:r>
          </a:p>
          <a:p>
            <a:pPr lvl="1"/>
            <a:r>
              <a:rPr lang="fr-FR" sz="2000" b="1" dirty="0" err="1"/>
              <a:t>Please</a:t>
            </a:r>
            <a:r>
              <a:rPr lang="fr-FR" sz="2000" b="1" dirty="0"/>
              <a:t> </a:t>
            </a:r>
            <a:r>
              <a:rPr lang="fr-FR" sz="2000" b="1" dirty="0" err="1"/>
              <a:t>answer</a:t>
            </a:r>
            <a:r>
              <a:rPr lang="fr-FR" sz="2000" b="1" dirty="0"/>
              <a:t> the questionnaires</a:t>
            </a:r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1026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AF9A6-5E7C-AA4B-B7E0-B520DF02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Learning &amp; </a:t>
            </a:r>
            <a:r>
              <a:rPr lang="fr-FR" dirty="0" err="1"/>
              <a:t>career</a:t>
            </a:r>
            <a:r>
              <a:rPr lang="fr-FR" dirty="0"/>
              <a:t> </a:t>
            </a:r>
            <a:r>
              <a:rPr lang="fr-FR" dirty="0" err="1"/>
              <a:t>centers</a:t>
            </a:r>
            <a:r>
              <a:rPr lang="fr-FR" dirty="0"/>
              <a:t> accessible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email </a:t>
            </a:r>
            <a:r>
              <a:rPr lang="fr-FR" dirty="0" err="1"/>
              <a:t>addresses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CAAB74-E9D2-714D-B133-7258AC5BA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Learning </a:t>
            </a:r>
            <a:r>
              <a:rPr lang="fr-FR" dirty="0" err="1"/>
              <a:t>centers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On-line </a:t>
            </a:r>
            <a:r>
              <a:rPr lang="fr-FR" dirty="0" err="1"/>
              <a:t>Libraries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2F8C686-671B-964C-B938-69831CF5C6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hlinkClick r:id="rId2"/>
              </a:rPr>
              <a:t>https://bibliotheque.enpc.fr/exl-php/accueil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>
                <a:hlinkClick r:id="rId3"/>
              </a:rPr>
              <a:t>https://www.telecom-paris.fr/fr/campus/bibliotheque/catalogues-ressources</a:t>
            </a:r>
            <a:r>
              <a:rPr lang="fr-FR" sz="1800" dirty="0"/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2067D65-CE06-4241-BA42-A04BA8B80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/>
              <a:t>Career</a:t>
            </a:r>
            <a:r>
              <a:rPr lang="fr-FR" dirty="0"/>
              <a:t> </a:t>
            </a:r>
            <a:r>
              <a:rPr lang="fr-FR" dirty="0" err="1"/>
              <a:t>Centers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5781A06-367F-7F4C-81BA-00B33BF4A0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hlinkClick r:id="rId4"/>
              </a:rPr>
              <a:t>http://www.enpc.fr/career-center-et-accompagnement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>
                <a:hlinkClick r:id="rId5"/>
              </a:rPr>
              <a:t>https://telecom-paristech.jobteaser.com/</a:t>
            </a:r>
            <a:r>
              <a:rPr lang="fr-FR" sz="18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579679-09A5-894B-9B34-A779E197A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271" y="4629825"/>
            <a:ext cx="2339757" cy="15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792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3649</TotalTime>
  <Words>583</Words>
  <Application>Microsoft Office PowerPoint</Application>
  <PresentationFormat>Affichage à l'écran (4:3)</PresentationFormat>
  <Paragraphs>142</Paragraphs>
  <Slides>14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Mangal</vt:lpstr>
      <vt:lpstr>Thème Office</vt:lpstr>
      <vt:lpstr>MS Smart Mobility Welcome</vt:lpstr>
      <vt:lpstr>Agenda</vt:lpstr>
      <vt:lpstr>MS Smart Mobility</vt:lpstr>
      <vt:lpstr>Diversity of backgrounds of the class of MS Smart Mobility</vt:lpstr>
      <vt:lpstr>Course schedules</vt:lpstr>
      <vt:lpstr>20 modules</vt:lpstr>
      <vt:lpstr>Notation and academic assessment</vt:lpstr>
      <vt:lpstr>Notation and academic assessment</vt:lpstr>
      <vt:lpstr>Learning &amp; career centers accessible with your email addresses</vt:lpstr>
      <vt:lpstr>Upcoming events</vt:lpstr>
      <vt:lpstr>Class delegates</vt:lpstr>
      <vt:lpstr>Goodies</vt:lpstr>
      <vt:lpstr>Covid19 Fighting the outbreak at ENPC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%usernam%</cp:lastModifiedBy>
  <cp:revision>85</cp:revision>
  <cp:lastPrinted>2019-10-10T14:54:42Z</cp:lastPrinted>
  <dcterms:created xsi:type="dcterms:W3CDTF">2017-09-14T13:13:40Z</dcterms:created>
  <dcterms:modified xsi:type="dcterms:W3CDTF">2020-09-29T07:33:57Z</dcterms:modified>
</cp:coreProperties>
</file>